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34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FB5DD-86D4-425A-8604-C7C3ECD084AC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DCE91-F03E-425A-ACEC-0B3C017F38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6103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FB5DD-86D4-425A-8604-C7C3ECD084AC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DCE91-F03E-425A-ACEC-0B3C017F38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5348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FB5DD-86D4-425A-8604-C7C3ECD084AC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DCE91-F03E-425A-ACEC-0B3C017F38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7963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FB5DD-86D4-425A-8604-C7C3ECD084AC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DCE91-F03E-425A-ACEC-0B3C017F38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5865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FB5DD-86D4-425A-8604-C7C3ECD084AC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DCE91-F03E-425A-ACEC-0B3C017F38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396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FB5DD-86D4-425A-8604-C7C3ECD084AC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DCE91-F03E-425A-ACEC-0B3C017F38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9701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FB5DD-86D4-425A-8604-C7C3ECD084AC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DCE91-F03E-425A-ACEC-0B3C017F38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3221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FB5DD-86D4-425A-8604-C7C3ECD084AC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DCE91-F03E-425A-ACEC-0B3C017F38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6715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FB5DD-86D4-425A-8604-C7C3ECD084AC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DCE91-F03E-425A-ACEC-0B3C017F38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9325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FB5DD-86D4-425A-8604-C7C3ECD084AC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DCE91-F03E-425A-ACEC-0B3C017F38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160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FB5DD-86D4-425A-8604-C7C3ECD084AC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DCE91-F03E-425A-ACEC-0B3C017F38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9053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FB5DD-86D4-425A-8604-C7C3ECD084AC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6DCE91-F03E-425A-ACEC-0B3C017F38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7557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 descr="шаблоны для презентаций литература: 2 тыс изображений найдено в Яндекс  Картинках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7884" y="0"/>
            <a:ext cx="9579765" cy="6902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988840"/>
            <a:ext cx="7772400" cy="2190105"/>
          </a:xfrm>
        </p:spPr>
        <p:txBody>
          <a:bodyPr>
            <a:normAutofit fontScale="90000"/>
          </a:bodyPr>
          <a:lstStyle/>
          <a:p>
            <a:r>
              <a:rPr lang="ru-RU" sz="2200" b="1" dirty="0"/>
              <a:t>Мастер-класс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sz="2200" b="1" dirty="0"/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ru-RU" sz="3100" b="1" dirty="0"/>
              <a:t>«Продуктивные виды деятельности и коллективные формы работы </a:t>
            </a:r>
            <a:r>
              <a:rPr lang="ru-RU" sz="3100" dirty="0"/>
              <a:t/>
            </a:r>
            <a:br>
              <a:rPr lang="ru-RU" sz="3100" dirty="0"/>
            </a:br>
            <a:r>
              <a:rPr lang="ru-RU" sz="3100" b="1" dirty="0"/>
              <a:t>для формирования  читательской грамотности»</a:t>
            </a:r>
            <a:r>
              <a:rPr lang="ru-RU" sz="3100" dirty="0"/>
              <a:t/>
            </a:r>
            <a:br>
              <a:rPr lang="ru-RU" sz="3100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95936" y="4869160"/>
            <a:ext cx="4024536" cy="816496"/>
          </a:xfrm>
        </p:spPr>
        <p:txBody>
          <a:bodyPr>
            <a:normAutofit/>
          </a:bodyPr>
          <a:lstStyle/>
          <a:p>
            <a:r>
              <a:rPr lang="ru-RU" sz="1600" dirty="0">
                <a:solidFill>
                  <a:schemeClr val="tx1"/>
                </a:solidFill>
              </a:rPr>
              <a:t>Учитель русского языка и литературы</a:t>
            </a:r>
          </a:p>
          <a:p>
            <a:r>
              <a:rPr lang="ru-RU" sz="1600" dirty="0" err="1">
                <a:solidFill>
                  <a:schemeClr val="tx1"/>
                </a:solidFill>
              </a:rPr>
              <a:t>Рукосуева</a:t>
            </a:r>
            <a:r>
              <a:rPr lang="ru-RU" sz="1600" dirty="0">
                <a:solidFill>
                  <a:schemeClr val="tx1"/>
                </a:solidFill>
              </a:rPr>
              <a:t> Раиса Викторовна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476672"/>
            <a:ext cx="76328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/>
              <a:t>Муниципальное казенное общеобразовательное учреждение</a:t>
            </a:r>
          </a:p>
          <a:p>
            <a:pPr algn="ctr"/>
            <a:r>
              <a:rPr lang="ru-RU" sz="1600" dirty="0"/>
              <a:t>Средняя общеобразовательная школа №10 г. Бирюсинска</a:t>
            </a:r>
          </a:p>
        </p:txBody>
      </p:sp>
    </p:spTree>
    <p:extLst>
      <p:ext uri="{BB962C8B-B14F-4D97-AF65-F5344CB8AC3E}">
        <p14:creationId xmlns:p14="http://schemas.microsoft.com/office/powerpoint/2010/main" val="1216938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 descr="шаблоны для презентаций литература: 2 тыс изображений найдено в Яндекс  Картинках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1334" y="9119"/>
            <a:ext cx="9579765" cy="6902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67544" y="692696"/>
            <a:ext cx="8136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/>
              <a:t>7. Реставрация текста</a:t>
            </a:r>
            <a:r>
              <a:rPr lang="ru-RU" dirty="0"/>
              <a:t>. </a:t>
            </a:r>
            <a:r>
              <a:rPr lang="ru-RU" dirty="0"/>
              <a:t>Самый продуктивный приём работы с текстом на уроке русского языка и литературы является «письмо с дырками». Данный приём подойдёт в качестве проверки усвоенных ранее знаний и при изучении стихотворений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91680" y="2134597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 smtClean="0"/>
              <a:t>А. С. Пушкин «Зимнее утро»</a:t>
            </a:r>
            <a:endParaRPr lang="ru-RU" dirty="0" smtClean="0"/>
          </a:p>
          <a:p>
            <a:endParaRPr lang="ru-RU" i="1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857166" y="2780928"/>
            <a:ext cx="1122546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691680" y="2996952"/>
            <a:ext cx="1296144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259632" y="3302825"/>
            <a:ext cx="1620180" cy="2701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187624" y="3573016"/>
            <a:ext cx="1440160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467544" y="4077072"/>
            <a:ext cx="2304256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539552" y="4405754"/>
            <a:ext cx="2192284" cy="2473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411760" y="2778518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Вечор, ты помнишь, вьюга злилась,</a:t>
            </a:r>
            <a:br>
              <a:rPr lang="ru-RU" dirty="0"/>
            </a:br>
            <a:r>
              <a:rPr lang="ru-RU" dirty="0"/>
              <a:t>На _________ небе мгла носилась;</a:t>
            </a:r>
            <a:br>
              <a:rPr lang="ru-RU" dirty="0"/>
            </a:br>
            <a:r>
              <a:rPr lang="ru-RU" dirty="0"/>
              <a:t>Луна, как _________________,</a:t>
            </a:r>
            <a:br>
              <a:rPr lang="ru-RU" dirty="0"/>
            </a:br>
            <a:r>
              <a:rPr lang="ru-RU" dirty="0"/>
              <a:t>Сквозь ____________ желтела,</a:t>
            </a:r>
            <a:br>
              <a:rPr lang="ru-RU" dirty="0"/>
            </a:br>
            <a:r>
              <a:rPr lang="ru-RU" dirty="0"/>
              <a:t>И ты _____________ сидела —</a:t>
            </a:r>
            <a:br>
              <a:rPr lang="ru-RU" dirty="0"/>
            </a:br>
            <a:r>
              <a:rPr lang="ru-RU" dirty="0"/>
              <a:t>А нынче… погляди в окно:</a:t>
            </a:r>
          </a:p>
          <a:p>
            <a:r>
              <a:rPr lang="ru-RU" dirty="0"/>
              <a:t>Под ____________ небесами</a:t>
            </a:r>
            <a:br>
              <a:rPr lang="ru-RU" dirty="0"/>
            </a:br>
            <a:r>
              <a:rPr lang="ru-RU" dirty="0"/>
              <a:t>_________________ коврами,</a:t>
            </a:r>
            <a:br>
              <a:rPr lang="ru-RU" dirty="0"/>
            </a:br>
            <a:r>
              <a:rPr lang="ru-RU" dirty="0"/>
              <a:t>Блестя на солнце, снег лежит;</a:t>
            </a:r>
            <a:br>
              <a:rPr lang="ru-RU" dirty="0"/>
            </a:br>
            <a:r>
              <a:rPr lang="ru-RU" dirty="0"/>
              <a:t>__________ лес один чернеет,</a:t>
            </a:r>
            <a:br>
              <a:rPr lang="ru-RU" dirty="0"/>
            </a:br>
            <a:r>
              <a:rPr lang="ru-RU" dirty="0"/>
              <a:t>И ель сквозь ______________,</a:t>
            </a:r>
            <a:br>
              <a:rPr lang="ru-RU" dirty="0"/>
            </a:br>
            <a:r>
              <a:rPr lang="ru-RU" dirty="0"/>
              <a:t>И речка подо льдом блестит.</a:t>
            </a:r>
          </a:p>
        </p:txBody>
      </p:sp>
    </p:spTree>
    <p:extLst>
      <p:ext uri="{BB962C8B-B14F-4D97-AF65-F5344CB8AC3E}">
        <p14:creationId xmlns:p14="http://schemas.microsoft.com/office/powerpoint/2010/main" val="3412098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 descr="шаблоны для презентаций литература: 2 тыс изображений найдено в Яндекс  Картинках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7884" y="0"/>
            <a:ext cx="9579765" cy="6902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95534" y="418711"/>
            <a:ext cx="835292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8. Приём «</a:t>
            </a:r>
            <a:r>
              <a:rPr lang="ru-RU" b="1" dirty="0" err="1"/>
              <a:t>Синквейн</a:t>
            </a:r>
            <a:r>
              <a:rPr lang="ru-RU" b="1" dirty="0"/>
              <a:t>»</a:t>
            </a:r>
            <a:r>
              <a:rPr lang="ru-RU" dirty="0"/>
              <a:t> – это </a:t>
            </a:r>
            <a:r>
              <a:rPr lang="ru-RU" b="1" i="1" dirty="0"/>
              <a:t>творческая работа</a:t>
            </a:r>
            <a:r>
              <a:rPr lang="ru-RU" dirty="0"/>
              <a:t>, которая имеет короткую форму стихотворения, состоящего из пяти нерифмованных строк. Пишется оно по определенным правилам:</a:t>
            </a:r>
          </a:p>
          <a:p>
            <a:r>
              <a:rPr lang="ru-RU" dirty="0"/>
              <a:t>1 строка – </a:t>
            </a:r>
            <a:r>
              <a:rPr lang="ru-RU" i="1" dirty="0"/>
              <a:t>одно существительное</a:t>
            </a:r>
            <a:r>
              <a:rPr lang="ru-RU" dirty="0"/>
              <a:t>, выражающее главную тему </a:t>
            </a:r>
            <a:r>
              <a:rPr lang="ru-RU" dirty="0" err="1"/>
              <a:t>синквейна</a:t>
            </a:r>
            <a:r>
              <a:rPr lang="ru-RU" dirty="0"/>
              <a:t>;</a:t>
            </a:r>
          </a:p>
          <a:p>
            <a:r>
              <a:rPr lang="ru-RU" dirty="0"/>
              <a:t>2 строка – </a:t>
            </a:r>
            <a:r>
              <a:rPr lang="ru-RU" i="1" dirty="0" smtClean="0"/>
              <a:t>три </a:t>
            </a:r>
            <a:r>
              <a:rPr lang="ru-RU" i="1" dirty="0"/>
              <a:t>прилагательных</a:t>
            </a:r>
            <a:r>
              <a:rPr lang="ru-RU" dirty="0"/>
              <a:t>, выражающих главную мысль;</a:t>
            </a:r>
          </a:p>
          <a:p>
            <a:r>
              <a:rPr lang="ru-RU" dirty="0"/>
              <a:t>3 строка – </a:t>
            </a:r>
            <a:r>
              <a:rPr lang="ru-RU" i="1" dirty="0"/>
              <a:t>три глагола</a:t>
            </a:r>
            <a:r>
              <a:rPr lang="ru-RU" dirty="0"/>
              <a:t>, описывающие действия в рамках темы;</a:t>
            </a:r>
          </a:p>
          <a:p>
            <a:r>
              <a:rPr lang="ru-RU" dirty="0"/>
              <a:t>4 строка – </a:t>
            </a:r>
            <a:r>
              <a:rPr lang="ru-RU" i="1" dirty="0"/>
              <a:t>фраза</a:t>
            </a:r>
            <a:r>
              <a:rPr lang="ru-RU" dirty="0"/>
              <a:t>, несущая определенный смысл;</a:t>
            </a:r>
          </a:p>
          <a:p>
            <a:r>
              <a:rPr lang="ru-RU" dirty="0"/>
              <a:t>5 строка – заключение в форме </a:t>
            </a:r>
            <a:r>
              <a:rPr lang="ru-RU" i="1" dirty="0"/>
              <a:t>существительного</a:t>
            </a:r>
            <a:r>
              <a:rPr lang="ru-RU" dirty="0"/>
              <a:t> (ассоциация с первым словом).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5859351"/>
              </p:ext>
            </p:extLst>
          </p:nvPr>
        </p:nvGraphicFramePr>
        <p:xfrm>
          <a:off x="1331639" y="3573016"/>
          <a:ext cx="6912768" cy="136987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204733"/>
                <a:gridCol w="2683700"/>
                <a:gridCol w="3024335"/>
              </a:tblGrid>
              <a:tr h="264604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ru-RU" sz="1400" i="1" dirty="0">
                          <a:effectLst/>
                        </a:rPr>
                        <a:t>Название </a:t>
                      </a:r>
                      <a:endParaRPr lang="ru-RU" sz="1100" i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ru-RU" sz="1400" b="0" dirty="0" smtClean="0">
                          <a:effectLst/>
                        </a:rPr>
                        <a:t>Арктур - пёс</a:t>
                      </a:r>
                      <a:endParaRPr lang="ru-RU" sz="11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ru-RU" sz="1400" dirty="0" smtClean="0">
                          <a:effectLst/>
                        </a:rPr>
                        <a:t>Бык 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1460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ru-RU" sz="1400" i="1" dirty="0">
                          <a:effectLst/>
                        </a:rPr>
                        <a:t>Описание </a:t>
                      </a:r>
                      <a:endParaRPr lang="ru-RU" sz="1100" i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ru-RU" sz="1400" b="0" dirty="0" smtClean="0">
                          <a:effectLst/>
                        </a:rPr>
                        <a:t>Слепой, смелый, терпеливый</a:t>
                      </a:r>
                      <a:endParaRPr lang="ru-RU" sz="11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ru-RU" sz="1400" dirty="0">
                          <a:effectLst/>
                        </a:rPr>
                        <a:t>Сильный, </a:t>
                      </a:r>
                      <a:r>
                        <a:rPr lang="ru-RU" sz="1400" dirty="0" smtClean="0">
                          <a:effectLst/>
                        </a:rPr>
                        <a:t>быстрый, злой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4604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ru-RU" sz="1400" i="1">
                          <a:effectLst/>
                        </a:rPr>
                        <a:t>Действия </a:t>
                      </a:r>
                      <a:endParaRPr lang="ru-RU" sz="1100" i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ru-RU" sz="1400" b="0" dirty="0" smtClean="0">
                          <a:effectLst/>
                        </a:rPr>
                        <a:t>Не понимал, не скулил, бежал</a:t>
                      </a:r>
                      <a:endParaRPr lang="ru-RU" sz="11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ru-RU" sz="1400" dirty="0" smtClean="0">
                          <a:effectLst/>
                        </a:rPr>
                        <a:t>Расставил, пригнул, захрипел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4604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ru-RU" sz="1400" i="1" dirty="0" smtClean="0">
                          <a:effectLst/>
                        </a:rPr>
                        <a:t>Фраза</a:t>
                      </a:r>
                      <a:endParaRPr lang="ru-RU" sz="1100" i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Арктура — 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слепого гончего пса</a:t>
                      </a:r>
                      <a:endParaRPr lang="ru-RU" sz="14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Страх и ненависть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к волкам-собакам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264604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ru-RU" sz="1400" i="1" dirty="0">
                          <a:effectLst/>
                        </a:rPr>
                        <a:t>Суть </a:t>
                      </a:r>
                      <a:endParaRPr lang="ru-RU" sz="1100" i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ru-RU" sz="1400" b="0" dirty="0" smtClean="0">
                          <a:effectLst/>
                        </a:rPr>
                        <a:t>Терпеливость</a:t>
                      </a:r>
                      <a:endParaRPr lang="ru-RU" sz="11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ru-RU" sz="1400" dirty="0" smtClean="0">
                          <a:effectLst/>
                        </a:rPr>
                        <a:t>Ярость,</a:t>
                      </a:r>
                      <a:r>
                        <a:rPr lang="ru-RU" sz="1400" baseline="0" dirty="0" smtClean="0">
                          <a:effectLst/>
                        </a:rPr>
                        <a:t> злость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2385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 descr="шаблоны для презентаций литература: 2 тыс изображений найдено в Яндекс  Картинках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7884" y="0"/>
            <a:ext cx="9579765" cy="6902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941793" y="426395"/>
            <a:ext cx="12604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Рефлексия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1764" y="1052736"/>
            <a:ext cx="882047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/>
              <a:t>9.Приём «Рефлексивный экран»</a:t>
            </a:r>
            <a:r>
              <a:rPr lang="ru-RU" dirty="0"/>
              <a:t> </a:t>
            </a:r>
            <a:r>
              <a:rPr lang="ru-RU" dirty="0"/>
              <a:t> Приём используется для подведения итогов урока, обсуждения того, что узнали, как работали. Каждый оценивает свой вклад в достижение поставленных в начале урока целей, свою активность, эффективность работы. Учащиеся высказываются одним предложением, выбирая начало фразы из рефлексивного экрана на доске: </a:t>
            </a:r>
            <a:endParaRPr lang="ru-RU" dirty="0"/>
          </a:p>
          <a:p>
            <a:pPr algn="just"/>
            <a:r>
              <a:rPr lang="ru-RU" dirty="0" smtClean="0"/>
              <a:t>Сегодня </a:t>
            </a:r>
            <a:r>
              <a:rPr lang="ru-RU" dirty="0"/>
              <a:t>я </a:t>
            </a:r>
            <a:r>
              <a:rPr lang="ru-RU" dirty="0" smtClean="0"/>
              <a:t>узнал (а)…</a:t>
            </a:r>
          </a:p>
          <a:p>
            <a:pPr algn="just"/>
            <a:r>
              <a:rPr lang="ru-RU" dirty="0" smtClean="0"/>
              <a:t>Мне </a:t>
            </a:r>
            <a:r>
              <a:rPr lang="ru-RU" dirty="0"/>
              <a:t>было </a:t>
            </a:r>
            <a:r>
              <a:rPr lang="ru-RU" dirty="0" smtClean="0"/>
              <a:t>интересно…</a:t>
            </a:r>
          </a:p>
          <a:p>
            <a:pPr algn="just"/>
            <a:r>
              <a:rPr lang="ru-RU" dirty="0" smtClean="0"/>
              <a:t>Мне </a:t>
            </a:r>
            <a:r>
              <a:rPr lang="ru-RU" dirty="0"/>
              <a:t>было </a:t>
            </a:r>
            <a:r>
              <a:rPr lang="ru-RU" dirty="0" smtClean="0"/>
              <a:t>трудно…</a:t>
            </a:r>
          </a:p>
          <a:p>
            <a:pPr algn="just"/>
            <a:r>
              <a:rPr lang="ru-RU" dirty="0" smtClean="0"/>
              <a:t>Я научился (ась)…</a:t>
            </a:r>
          </a:p>
          <a:p>
            <a:endParaRPr lang="ru-RU" b="1" dirty="0" smtClean="0"/>
          </a:p>
          <a:p>
            <a:r>
              <a:rPr lang="ru-RU" b="1" dirty="0" smtClean="0"/>
              <a:t>10.Прием </a:t>
            </a:r>
            <a:r>
              <a:rPr lang="ru-RU" b="1" dirty="0"/>
              <a:t>«Комплимент».</a:t>
            </a:r>
            <a:r>
              <a:rPr lang="ru-RU" dirty="0"/>
              <a:t> </a:t>
            </a:r>
          </a:p>
          <a:p>
            <a:r>
              <a:rPr lang="ru-RU" dirty="0"/>
              <a:t>Этот приём даёт возможность удачно закончить урок на  положительной ноте: 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комплимент-похвала</a:t>
            </a:r>
            <a:r>
              <a:rPr lang="ru-RU" dirty="0"/>
              <a:t>; </a:t>
            </a:r>
          </a:p>
          <a:p>
            <a:pPr lvl="0"/>
            <a:r>
              <a:rPr lang="ru-RU" dirty="0"/>
              <a:t>комплимент в деловых качествах; </a:t>
            </a:r>
          </a:p>
          <a:p>
            <a:pPr lvl="0"/>
            <a:r>
              <a:rPr lang="ru-RU" dirty="0"/>
              <a:t>комплимент в чувствах.</a:t>
            </a:r>
          </a:p>
        </p:txBody>
      </p:sp>
    </p:spTree>
    <p:extLst>
      <p:ext uri="{BB962C8B-B14F-4D97-AF65-F5344CB8AC3E}">
        <p14:creationId xmlns:p14="http://schemas.microsoft.com/office/powerpoint/2010/main" val="351532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 descr="шаблоны для презентаций литература: 2 тыс изображений найдено в Яндекс  Картинках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7884" y="0"/>
            <a:ext cx="9579765" cy="6902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696837" y="2113317"/>
            <a:ext cx="3750322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 smtClean="0"/>
              <a:t>СПАСИБО </a:t>
            </a:r>
          </a:p>
          <a:p>
            <a:pPr algn="ctr"/>
            <a:r>
              <a:rPr lang="ru-RU" sz="4000" b="1" dirty="0" smtClean="0"/>
              <a:t>ЗА ВНИМАНИЕ !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84711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 descr="шаблоны для презентаций литература: 2 тыс изображений найдено в Яндекс  Картинках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7884" y="0"/>
            <a:ext cx="9579765" cy="6902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899592" y="620688"/>
            <a:ext cx="763284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 </a:t>
            </a:r>
            <a:r>
              <a:rPr lang="ru-RU" b="1" dirty="0"/>
              <a:t>Читательская грамотность </a:t>
            </a:r>
            <a:r>
              <a:rPr lang="ru-RU" dirty="0"/>
              <a:t>— способность человека понимать и использовать письменные тексты, размышлять о них и заниматься чтением для того, чтобы достигать своих целей, расширять свои знания и возможности, участвовать в социальной жизни</a:t>
            </a:r>
            <a:r>
              <a:rPr lang="ru-RU" dirty="0" smtClean="0"/>
              <a:t>.</a:t>
            </a:r>
          </a:p>
          <a:p>
            <a:pPr algn="just"/>
            <a:r>
              <a:rPr lang="ru-RU" dirty="0"/>
              <a:t> </a:t>
            </a:r>
            <a:r>
              <a:rPr lang="ru-RU" b="1" dirty="0"/>
              <a:t>Чтение</a:t>
            </a:r>
            <a:r>
              <a:rPr lang="ru-RU" dirty="0"/>
              <a:t> – это процесс восприятия и смысловой переработки (понимания) письменной речи. </a:t>
            </a:r>
            <a:endParaRPr lang="ru-RU" dirty="0" smtClean="0"/>
          </a:p>
          <a:p>
            <a:pPr algn="just"/>
            <a:r>
              <a:rPr lang="ru-RU" dirty="0" smtClean="0"/>
              <a:t> </a:t>
            </a:r>
            <a:r>
              <a:rPr lang="ru-RU" b="1" dirty="0" smtClean="0"/>
              <a:t>Чтение </a:t>
            </a:r>
            <a:r>
              <a:rPr lang="ru-RU" dirty="0"/>
              <a:t>– это и процесс коммуникации с помощью речи. </a:t>
            </a:r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/>
              <a:t>Цель</a:t>
            </a:r>
            <a:r>
              <a:rPr lang="ru-RU" b="1" dirty="0"/>
              <a:t>:</a:t>
            </a:r>
            <a:r>
              <a:rPr lang="ru-RU" dirty="0"/>
              <a:t> обмен опытом педагогической деятельности по организации системы работы с текстом на уроках русского языка и литературы как одной из форм эффективной подготовки к сдаче ОГЭ и ЕГЭ.</a:t>
            </a:r>
          </a:p>
          <a:p>
            <a:endParaRPr lang="ru-RU" b="1" dirty="0" smtClean="0"/>
          </a:p>
          <a:p>
            <a:r>
              <a:rPr lang="ru-RU" b="1" dirty="0" smtClean="0"/>
              <a:t>Задачи</a:t>
            </a:r>
            <a:r>
              <a:rPr lang="ru-RU" b="1" dirty="0"/>
              <a:t>:</a:t>
            </a:r>
            <a:endParaRPr lang="ru-RU" dirty="0"/>
          </a:p>
          <a:p>
            <a:pPr marL="342900" lvl="0" indent="-342900">
              <a:buFont typeface="+mj-lt"/>
              <a:buAutoNum type="arabicPeriod"/>
            </a:pPr>
            <a:r>
              <a:rPr lang="ru-RU" dirty="0"/>
              <a:t>продемонстрировать коллегам приемы работы с текстом;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/>
              <a:t>прокомментировать эффективность применения данных приемов;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/>
              <a:t>отработать приемы работы с текстом на деятельностной основе </a:t>
            </a:r>
            <a:endParaRPr lang="ru-RU" dirty="0" smtClean="0"/>
          </a:p>
          <a:p>
            <a:pPr lvl="0"/>
            <a:r>
              <a:rPr lang="ru-RU" dirty="0"/>
              <a:t> </a:t>
            </a:r>
            <a:r>
              <a:rPr lang="ru-RU" dirty="0" smtClean="0"/>
              <a:t>      (</a:t>
            </a:r>
            <a:r>
              <a:rPr lang="ru-RU" dirty="0"/>
              <a:t>работа в группах).</a:t>
            </a:r>
          </a:p>
        </p:txBody>
      </p:sp>
    </p:spTree>
    <p:extLst>
      <p:ext uri="{BB962C8B-B14F-4D97-AF65-F5344CB8AC3E}">
        <p14:creationId xmlns:p14="http://schemas.microsoft.com/office/powerpoint/2010/main" val="256520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 descr="шаблоны для презентаций литература: 2 тыс изображений найдено в Яндекс  Картинках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7884" y="0"/>
            <a:ext cx="9579765" cy="6902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527996" y="581262"/>
            <a:ext cx="20880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Мотивация учения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29555" y="1268760"/>
            <a:ext cx="763284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1. Верите ли вы, что можно детей научить учиться?</a:t>
            </a:r>
          </a:p>
          <a:p>
            <a:r>
              <a:rPr lang="ru-RU" dirty="0"/>
              <a:t>2. Верите ли вы, что урок длится 45 минут?</a:t>
            </a:r>
          </a:p>
          <a:p>
            <a:r>
              <a:rPr lang="ru-RU" dirty="0"/>
              <a:t>3. Верите ли вы, что школа может существовать без детей?</a:t>
            </a:r>
          </a:p>
          <a:p>
            <a:r>
              <a:rPr lang="ru-RU" dirty="0"/>
              <a:t>4. Верите ли вы, что всё это происходит ради детей?</a:t>
            </a:r>
          </a:p>
          <a:p>
            <a:r>
              <a:rPr lang="ru-RU" dirty="0"/>
              <a:t>5. </a:t>
            </a:r>
            <a:r>
              <a:rPr lang="ru-RU" dirty="0" smtClean="0"/>
              <a:t>Верите </a:t>
            </a:r>
            <a:r>
              <a:rPr lang="ru-RU" dirty="0"/>
              <a:t>ли вы, что работа с текстом не влияет на развитие речи ребёнка?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39417" y="3861048"/>
            <a:ext cx="763284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/>
              <a:t>Приём «Верите ли вы…»</a:t>
            </a:r>
            <a:r>
              <a:rPr lang="ru-RU" dirty="0"/>
              <a:t> </a:t>
            </a:r>
            <a:endParaRPr lang="ru-RU" dirty="0" smtClean="0"/>
          </a:p>
          <a:p>
            <a:endParaRPr lang="ru-RU" dirty="0"/>
          </a:p>
          <a:p>
            <a:r>
              <a:rPr lang="ru-RU" dirty="0"/>
              <a:t>Данный приём может стать нетрадиционным началом урока и способствовать вдумчивой работе с текстом. Делать выводы о точности и ценности информации.  Учащимся предлагаются утверждения, с которыми они работали несколько раз: до чтения текста и после знакомства с ним. После результаты обсуждаются.</a:t>
            </a:r>
          </a:p>
          <a:p>
            <a:r>
              <a:rPr lang="ru-RU" dirty="0"/>
              <a:t>После работы с текстом учебника учащиеся, выбирают «верные утверждения» из предложенных вариантов учителем.</a:t>
            </a:r>
          </a:p>
        </p:txBody>
      </p:sp>
    </p:spTree>
    <p:extLst>
      <p:ext uri="{BB962C8B-B14F-4D97-AF65-F5344CB8AC3E}">
        <p14:creationId xmlns:p14="http://schemas.microsoft.com/office/powerpoint/2010/main" val="526583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 descr="шаблоны для презентаций литература: 2 тыс изображений найдено в Яндекс  Картинках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7884" y="0"/>
            <a:ext cx="9579765" cy="6902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562569" y="620688"/>
            <a:ext cx="40188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Практическая демонстрация приемов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2" y="1556792"/>
            <a:ext cx="820891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1. Приём «Мозаика</a:t>
            </a:r>
            <a:r>
              <a:rPr lang="ru-RU" b="1" dirty="0" smtClean="0"/>
              <a:t>»</a:t>
            </a:r>
          </a:p>
          <a:p>
            <a:endParaRPr lang="ru-RU" b="1" dirty="0"/>
          </a:p>
          <a:p>
            <a:r>
              <a:rPr lang="ru-RU" dirty="0"/>
              <a:t>В данном приёме нужно собрать текст из разрозненных частей, разложив их в правильной последовательности. Можно предложить несколько различных вариантов последовательного соединения.   В случаи необходимости ученики могут вносить в текст коррективы, добавляя фразы, переходы.</a:t>
            </a:r>
          </a:p>
        </p:txBody>
      </p:sp>
    </p:spTree>
    <p:extLst>
      <p:ext uri="{BB962C8B-B14F-4D97-AF65-F5344CB8AC3E}">
        <p14:creationId xmlns:p14="http://schemas.microsoft.com/office/powerpoint/2010/main" val="228061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2" descr="шаблоны для презентаций литература: 2 тыс изображений найдено в Яндекс  Картинках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7884" y="0"/>
            <a:ext cx="9579765" cy="6902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11560" y="404664"/>
            <a:ext cx="756084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2. Приём «Работа с вопросником»</a:t>
            </a:r>
            <a:r>
              <a:rPr lang="ru-RU" dirty="0"/>
              <a:t> </a:t>
            </a:r>
            <a:r>
              <a:rPr lang="ru-RU" dirty="0"/>
              <a:t>При введении нового материала на этапе самостоятельной работы с учебником. Детям предлагается ряд вопросов к тексту, на которые они должны найти ответы. Вопросы и ответы даются не только в прямой форме, но и в косвенной, требующей анализа и рассуждения. После самостоятельного поиска проводится фронтальная проверка точности и правильности, найденных ответов.</a:t>
            </a:r>
          </a:p>
          <a:p>
            <a:r>
              <a:rPr lang="ru-RU" dirty="0"/>
              <a:t>Пример опросника к тексту отрывка из рассказа Ю. П. Казаков «Арктур – гончий пёс»</a:t>
            </a:r>
            <a:r>
              <a:rPr lang="ru-RU" b="1" dirty="0"/>
              <a:t> (приложение 1),</a:t>
            </a:r>
            <a:r>
              <a:rPr lang="ru-RU" dirty="0"/>
              <a:t> который был предложен учащимся для работы в парах с последующим коллективным обсуждением.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3284984"/>
            <a:ext cx="727280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/>
              <a:t>ВОПРОСНИК</a:t>
            </a:r>
            <a:endParaRPr lang="ru-RU" sz="1600" dirty="0"/>
          </a:p>
          <a:p>
            <a:pPr marL="342900" lvl="0" indent="-342900">
              <a:buFont typeface="+mj-lt"/>
              <a:buAutoNum type="arabicPeriod"/>
            </a:pPr>
            <a:r>
              <a:rPr lang="ru-RU" sz="1600" dirty="0"/>
              <a:t>Назовите главных героев произведения.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600" dirty="0"/>
              <a:t>Где происходят события?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600" dirty="0"/>
              <a:t>Какие чувства </a:t>
            </a:r>
            <a:r>
              <a:rPr lang="ru-RU" sz="1600" dirty="0" smtClean="0"/>
              <a:t>испытывала собачка, </a:t>
            </a:r>
            <a:r>
              <a:rPr lang="ru-RU" sz="1600" dirty="0"/>
              <a:t>оказавшись в данной </a:t>
            </a:r>
            <a:r>
              <a:rPr lang="ru-RU" sz="1600" dirty="0" smtClean="0"/>
              <a:t>ситуации? Подтвердите </a:t>
            </a:r>
            <a:r>
              <a:rPr lang="ru-RU" sz="1600" dirty="0"/>
              <a:t>ответ словами из текста.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600" dirty="0"/>
              <a:t>Как автор относится к главному герою? Какими словами он пишет о нем?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600" dirty="0" smtClean="0"/>
              <a:t>Что  произошло?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600" dirty="0" smtClean="0"/>
              <a:t>Чем заканчивается рассказ?</a:t>
            </a:r>
          </a:p>
        </p:txBody>
      </p:sp>
    </p:spTree>
    <p:extLst>
      <p:ext uri="{BB962C8B-B14F-4D97-AF65-F5344CB8AC3E}">
        <p14:creationId xmlns:p14="http://schemas.microsoft.com/office/powerpoint/2010/main" val="3059914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 descr="шаблоны для презентаций литература: 2 тыс изображений найдено в Яндекс  Картинках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7884" y="0"/>
            <a:ext cx="9579765" cy="6902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11560" y="476672"/>
            <a:ext cx="79208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3. Приём «Тонкий и Толстый вопрос»</a:t>
            </a:r>
            <a:endParaRPr lang="ru-RU" dirty="0"/>
          </a:p>
          <a:p>
            <a:r>
              <a:rPr lang="ru-RU" dirty="0"/>
              <a:t>Данный приём из критического мышления используется для организации </a:t>
            </a:r>
            <a:r>
              <a:rPr lang="ru-RU" dirty="0" err="1"/>
              <a:t>взаимоопроса</a:t>
            </a:r>
            <a:r>
              <a:rPr lang="ru-RU" dirty="0"/>
              <a:t>. </a:t>
            </a:r>
          </a:p>
          <a:p>
            <a:r>
              <a:rPr lang="ru-RU" dirty="0"/>
              <a:t>Приём «Тонкий и Толстый вопрос» позволяет формировать:</a:t>
            </a:r>
          </a:p>
          <a:p>
            <a:pPr lvl="0"/>
            <a:r>
              <a:rPr lang="ru-RU" dirty="0"/>
              <a:t>умение формулировать вопросы;</a:t>
            </a:r>
          </a:p>
          <a:p>
            <a:pPr lvl="0"/>
            <a:r>
              <a:rPr lang="ru-RU" dirty="0"/>
              <a:t>умение соотносить понятия.</a:t>
            </a:r>
          </a:p>
          <a:p>
            <a:r>
              <a:rPr lang="ru-RU" dirty="0"/>
              <a:t>Тонкий вопрос предполагает однозначный краткий ответ.</a:t>
            </a:r>
          </a:p>
          <a:p>
            <a:r>
              <a:rPr lang="ru-RU" dirty="0"/>
              <a:t>Толстый вопрос предполагает ответ развернутый.</a:t>
            </a:r>
          </a:p>
          <a:p>
            <a:r>
              <a:rPr lang="ru-RU" dirty="0"/>
              <a:t>После изучения материала учащимся предлагается сформулировать по три вопроса «тонких» и «толстых», связанных с пройденным материалом. Затем они опрашивают друг друга, использую таблицу вопросов. Данный приём можно использовать на любой из трёх фаз урока.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0770483"/>
              </p:ext>
            </p:extLst>
          </p:nvPr>
        </p:nvGraphicFramePr>
        <p:xfrm>
          <a:off x="1464310" y="4221088"/>
          <a:ext cx="6215380" cy="231343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107690"/>
                <a:gridCol w="310769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«Тонкие» вопросы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«Толстые» вопросы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Кто?</a:t>
                      </a:r>
                      <a:endParaRPr lang="ru-RU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Что?</a:t>
                      </a:r>
                      <a:endParaRPr lang="ru-RU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Когда?</a:t>
                      </a:r>
                      <a:endParaRPr lang="ru-RU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Может…?</a:t>
                      </a:r>
                      <a:endParaRPr lang="ru-RU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Будет…?</a:t>
                      </a:r>
                      <a:endParaRPr lang="ru-RU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Мог ли…?</a:t>
                      </a:r>
                      <a:endParaRPr lang="ru-RU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Как звать…?</a:t>
                      </a:r>
                      <a:endParaRPr lang="ru-RU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Было ли…?</a:t>
                      </a:r>
                      <a:endParaRPr lang="ru-RU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Согласны ли вы…?</a:t>
                      </a:r>
                      <a:endParaRPr lang="ru-RU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Верно ли?</a:t>
                      </a:r>
                      <a:endParaRPr lang="ru-RU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Дайте три объяснения, почему… ?</a:t>
                      </a:r>
                      <a:endParaRPr lang="ru-RU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Объясните, почему… ?</a:t>
                      </a:r>
                      <a:endParaRPr lang="ru-RU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Почему вы думаете… ?</a:t>
                      </a:r>
                      <a:endParaRPr lang="ru-RU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Почему вы считаете… ?</a:t>
                      </a:r>
                      <a:endParaRPr lang="ru-RU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 чём различие… ?</a:t>
                      </a:r>
                      <a:endParaRPr lang="ru-RU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Предположите, что будет, если… ?</a:t>
                      </a:r>
                      <a:endParaRPr lang="ru-RU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Что, если… ?</a:t>
                      </a:r>
                      <a:endParaRPr lang="ru-RU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Может… ?</a:t>
                      </a:r>
                      <a:endParaRPr lang="ru-RU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Будет… ?</a:t>
                      </a:r>
                      <a:endParaRPr lang="ru-RU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Мог ли… ?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7491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 descr="шаблоны для презентаций литература: 2 тыс изображений найдено в Яндекс  Картинках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7884" y="0"/>
            <a:ext cx="9579765" cy="6902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83568" y="548680"/>
            <a:ext cx="756083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4. Приём</a:t>
            </a:r>
            <a:r>
              <a:rPr lang="ru-RU" b="1" i="1" dirty="0"/>
              <a:t> </a:t>
            </a:r>
            <a:r>
              <a:rPr lang="ru-RU" b="1" dirty="0"/>
              <a:t>«Логическая цепочка».</a:t>
            </a:r>
            <a:r>
              <a:rPr lang="ru-RU" dirty="0"/>
              <a:t> </a:t>
            </a:r>
            <a:r>
              <a:rPr lang="ru-RU" dirty="0"/>
              <a:t>Учащимся после прочтения текста предлагается построить события в логической последовательности. Данный приём помогает учащимся при пересказе текстов.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83565" y="2348880"/>
            <a:ext cx="756083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5. Приём «Кластер (гроздь)»</a:t>
            </a:r>
            <a:endParaRPr lang="ru-RU" dirty="0"/>
          </a:p>
          <a:p>
            <a:r>
              <a:rPr lang="ru-RU" dirty="0"/>
              <a:t>Приём критического мышления в рамках литературного чтения – выделение смысловых единиц текста и графическом их оформлении в виде грозди. Правила его применения очень просты. Выделяем цент – это тема, от неё отходят лучи – крупные смысловые единицы, а от них соответствующие понятия и термины. Система кластеров охватывает большее количество информации, чем при обычной письменной </a:t>
            </a:r>
            <a:r>
              <a:rPr lang="ru-RU" dirty="0" smtClean="0"/>
              <a:t>работе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859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 descr="шаблоны для презентаций литература: 2 тыс изображений найдено в Яндекс  Картинках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-34413"/>
            <a:ext cx="9579765" cy="6902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76126" y="456194"/>
            <a:ext cx="851635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Приём «Логическая цепочка».</a:t>
            </a:r>
          </a:p>
          <a:p>
            <a:endParaRPr lang="ru-RU" i="1" dirty="0" smtClean="0"/>
          </a:p>
          <a:p>
            <a:r>
              <a:rPr lang="ru-RU" i="1" dirty="0" smtClean="0"/>
              <a:t>Гнали стадо </a:t>
            </a:r>
            <a:r>
              <a:rPr lang="ru-RU" i="1" dirty="0" smtClean="0"/>
              <a:t>      Встреча с слепым гончим псом           Разъярённый бык       </a:t>
            </a:r>
            <a:r>
              <a:rPr lang="ru-RU" i="1" dirty="0" err="1" smtClean="0"/>
              <a:t>Бык</a:t>
            </a:r>
            <a:r>
              <a:rPr lang="ru-RU" i="1" dirty="0" smtClean="0"/>
              <a:t> нападает на пса       Не услышал предсмертный визг       Я подошёл к Арктуру и увидел</a:t>
            </a:r>
            <a:endParaRPr lang="ru-RU" b="1" dirty="0"/>
          </a:p>
          <a:p>
            <a:endParaRPr lang="ru-RU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1799692" y="1158854"/>
            <a:ext cx="216024" cy="72008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>
            <a:off x="5292080" y="1172982"/>
            <a:ext cx="216024" cy="72008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7524328" y="1155227"/>
            <a:ext cx="216024" cy="72008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2203441" y="1448780"/>
            <a:ext cx="216024" cy="72008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5814882" y="1429280"/>
            <a:ext cx="216024" cy="72008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95843" y="2492896"/>
            <a:ext cx="28237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Приём «Кластер (гроздь)»</a:t>
            </a: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4067944" y="3451312"/>
            <a:ext cx="1836204" cy="184989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4499993" y="4191594"/>
            <a:ext cx="10621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Арктур</a:t>
            </a:r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1727684" y="3060776"/>
            <a:ext cx="2016224" cy="86409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5766551" y="2430180"/>
            <a:ext cx="2016224" cy="86409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6516216" y="4005064"/>
            <a:ext cx="2016224" cy="86409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5904148" y="5517232"/>
            <a:ext cx="2016224" cy="86409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1303341" y="4586555"/>
            <a:ext cx="2016224" cy="86409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2131834" y="3289679"/>
            <a:ext cx="11701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i="1" dirty="0" smtClean="0"/>
              <a:t>Гнали стадо</a:t>
            </a:r>
            <a:endParaRPr lang="ru-RU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6345197" y="2729713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i="1" dirty="0" smtClean="0"/>
              <a:t>Встреча</a:t>
            </a:r>
            <a:endParaRPr lang="ru-RU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6849253" y="4225382"/>
            <a:ext cx="12511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i="1" dirty="0" smtClean="0"/>
              <a:t>Разъярённый бык</a:t>
            </a:r>
            <a:endParaRPr lang="ru-RU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6345197" y="5785519"/>
            <a:ext cx="11341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i="1" dirty="0" smtClean="0"/>
              <a:t>Трагедия </a:t>
            </a:r>
            <a:endParaRPr lang="ru-RU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1630516" y="4782185"/>
            <a:ext cx="12241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i="1" dirty="0" smtClean="0"/>
              <a:t>Печальный конец</a:t>
            </a:r>
            <a:endParaRPr lang="ru-RU" sz="1400" b="1" dirty="0"/>
          </a:p>
        </p:txBody>
      </p:sp>
      <p:cxnSp>
        <p:nvCxnSpPr>
          <p:cNvPr id="27" name="Прямая со стрелкой 26"/>
          <p:cNvCxnSpPr/>
          <p:nvPr/>
        </p:nvCxnSpPr>
        <p:spPr>
          <a:xfrm flipH="1" flipV="1">
            <a:off x="3563888" y="3743341"/>
            <a:ext cx="576064" cy="26172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H="1">
            <a:off x="3319565" y="4617854"/>
            <a:ext cx="768106" cy="25130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flipV="1">
            <a:off x="5508104" y="3220121"/>
            <a:ext cx="648072" cy="36205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endCxn id="15" idx="2"/>
          </p:cNvCxnSpPr>
          <p:nvPr/>
        </p:nvCxnSpPr>
        <p:spPr>
          <a:xfrm>
            <a:off x="5904148" y="4322455"/>
            <a:ext cx="612068" cy="11465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>
            <a:off x="5562110" y="5056829"/>
            <a:ext cx="783087" cy="53241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4576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 descr="шаблоны для презентаций литература: 2 тыс изображений найдено в Яндекс  Картинках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7884" y="0"/>
            <a:ext cx="9579765" cy="6902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83568" y="476672"/>
            <a:ext cx="79208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/>
              <a:t>6. Концептуальная таблица</a:t>
            </a:r>
            <a:endParaRPr lang="ru-RU" dirty="0"/>
          </a:p>
          <a:p>
            <a:r>
              <a:rPr lang="ru-RU" dirty="0"/>
              <a:t>Данный приём особенно полезен, когда предполагается сравнение трёх и более аспектов или вопросов. Таблица строится очень просто. По горизонтали располагается то, что подлежит сравнению, а по вертикали различные черты и свойства, по которым это сравнение происходит. Очень важны критерии отбора текстов. Они должны быть интересными с точки зрения орфографии, отличаться стилем, типом речи, лексикой, содержать различные синтаксические конструкции.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6308509"/>
              </p:ext>
            </p:extLst>
          </p:nvPr>
        </p:nvGraphicFramePr>
        <p:xfrm>
          <a:off x="1533207" y="3009741"/>
          <a:ext cx="6077585" cy="27127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038475"/>
                <a:gridCol w="3039110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Арктур</a:t>
                      </a:r>
                      <a:endParaRPr lang="ru-RU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Бык</a:t>
                      </a:r>
                      <a:endParaRPr lang="ru-RU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Внезапно я заметил собаку, 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бежавшую с деловитым видом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 дороге навстречу стаду. По особенному, напряжённому и неуверенному бегу я сразу узнал Арктура — 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слепого гончего пса.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Всё его существо выражало боль, недоумение, обиду. Он не понимал, за что его топтали. Обычно собаки сильно скулят в таких случаях. Арктур 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 скулил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4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Страх и ненависть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к волкам-собакам стали у коров врождёнными.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Он 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расставил ноги, пригнул к земле рога и заревел, икая, дёргая кожей, выкатывая кровяные белки...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туже секунду бык 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захрипел,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 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необычайной быстротой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бросился на Арктура и поддел его рогами. 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9637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772</Words>
  <Application>Microsoft Office PowerPoint</Application>
  <PresentationFormat>Экран (4:3)</PresentationFormat>
  <Paragraphs>131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Мастер-класс   «Продуктивные виды деятельности и коллективные формы работы  для формирования  читательской грамотности»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Administrator</dc:creator>
  <cp:lastModifiedBy>Administrator</cp:lastModifiedBy>
  <cp:revision>21</cp:revision>
  <dcterms:created xsi:type="dcterms:W3CDTF">2023-04-18T02:15:14Z</dcterms:created>
  <dcterms:modified xsi:type="dcterms:W3CDTF">2023-05-10T07:05:25Z</dcterms:modified>
</cp:coreProperties>
</file>