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24"/>
  </p:notesMasterIdLst>
  <p:sldIdLst>
    <p:sldId id="283" r:id="rId5"/>
    <p:sldId id="277" r:id="rId6"/>
    <p:sldId id="281" r:id="rId7"/>
    <p:sldId id="294" r:id="rId8"/>
    <p:sldId id="269" r:id="rId9"/>
    <p:sldId id="291" r:id="rId10"/>
    <p:sldId id="292" r:id="rId11"/>
    <p:sldId id="288" r:id="rId12"/>
    <p:sldId id="264" r:id="rId13"/>
    <p:sldId id="282" r:id="rId14"/>
    <p:sldId id="261" r:id="rId15"/>
    <p:sldId id="279" r:id="rId16"/>
    <p:sldId id="275" r:id="rId17"/>
    <p:sldId id="295" r:id="rId18"/>
    <p:sldId id="286" r:id="rId19"/>
    <p:sldId id="287" r:id="rId20"/>
    <p:sldId id="278" r:id="rId21"/>
    <p:sldId id="289" r:id="rId22"/>
    <p:sldId id="29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41BC"/>
    <a:srgbClr val="DD2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84275" autoAdjust="0"/>
  </p:normalViewPr>
  <p:slideViewPr>
    <p:cSldViewPr snapToGrid="0">
      <p:cViewPr varScale="1">
        <p:scale>
          <a:sx n="84" d="100"/>
          <a:sy n="84" d="100"/>
        </p:scale>
        <p:origin x="4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F2862-76CF-4124-BA7C-DF93D1EB9A6C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CE9C4-93A6-43BA-AE45-791D240A3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3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7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1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91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38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46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83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15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2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31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23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3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96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0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25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3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35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83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16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38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22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1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64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62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89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06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769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911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020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255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76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81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5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71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27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4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35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050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7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7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9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3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0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3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0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0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9855-5A5C-4E42-BCF7-0856853DD8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6FA00-73EC-4F78-AD41-BE68B935A7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3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img-fotki.yandex.ru/get/25232/200418627.179/0_1780f1_83df8a1a_orig.png" TargetMode="External"/><Relationship Id="rId13" Type="http://schemas.openxmlformats.org/officeDocument/2006/relationships/hyperlink" Target="https://i.pinimg.com/originals/d6/86/15/d68615bb094b9b8076ad1aac010f31e7.png" TargetMode="External"/><Relationship Id="rId3" Type="http://schemas.openxmlformats.org/officeDocument/2006/relationships/hyperlink" Target="https://oir.mobi/uploads/posts/2021-03/1616968871_47-p-fon-dlya-prezentatsii-priroda-47.jpg" TargetMode="External"/><Relationship Id="rId7" Type="http://schemas.openxmlformats.org/officeDocument/2006/relationships/hyperlink" Target="https://galerey-room.ru/images/044907_1385257747.png" TargetMode="External"/><Relationship Id="rId12" Type="http://schemas.openxmlformats.org/officeDocument/2006/relationships/hyperlink" Target="https://free-png.ru/wp-content/uploads/2022/10/free-png.ru-326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flomaster.club/uploads/posts/2022-07/1656653726_1-flomaster-club-p-narisovannii-muravei-krasivo-1.png" TargetMode="External"/><Relationship Id="rId11" Type="http://schemas.openxmlformats.org/officeDocument/2006/relationships/hyperlink" Target="https://kartinki.pibig.info/uploads/posts/2023-04/thumbs/1680788836_kartinki-pibig-info-p-zhuk-kartinka-risunok-arti-75.png" TargetMode="External"/><Relationship Id="rId5" Type="http://schemas.openxmlformats.org/officeDocument/2006/relationships/hyperlink" Target="https://abrakadabra.fun/uploads/posts/2022-02/1645324904_2-abrakadabra-fun-p-mukha-bez-fona-3.png" TargetMode="External"/><Relationship Id="rId10" Type="http://schemas.openxmlformats.org/officeDocument/2006/relationships/hyperlink" Target="https://thypix.com/wp-content/uploads/2020/05/fox-45-700x506.png" TargetMode="External"/><Relationship Id="rId4" Type="http://schemas.openxmlformats.org/officeDocument/2006/relationships/hyperlink" Target="https://www.pngplay.com/wp-content/uploads/9/Honey-Bee-Background-PNG-Image.png" TargetMode="External"/><Relationship Id="rId9" Type="http://schemas.openxmlformats.org/officeDocument/2006/relationships/hyperlink" Target="https://effects1.ru/gallery/Klipart/Fauna/ZHivotnye/Bur-medved/medved-17-0.png" TargetMode="External"/><Relationship Id="rId14" Type="http://schemas.openxmlformats.org/officeDocument/2006/relationships/hyperlink" Target="https://animals.pibig.info/uploads/posts/2023-04/1680827345_animals-pibig-info-p-shmel-lugovoi-zhivotnie-vkontakte-1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mirplaneta.ru/images/4/686.jpg" TargetMode="External"/><Relationship Id="rId3" Type="http://schemas.openxmlformats.org/officeDocument/2006/relationships/hyperlink" Target="https://avatars.dzeninfra.ru/get-zen_doc/146488/pub_5d73e9d823bf4800adab0fbf_5d73ec66fbe6e700afc58919/scale_1200" TargetMode="External"/><Relationship Id="rId7" Type="http://schemas.openxmlformats.org/officeDocument/2006/relationships/hyperlink" Target="https://new-science.ru/wp-content/uploads/2019/08/3939-1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icdn.lenta.ru/images/2019/07/31/12/20190731120625005/square_1280_8e18f6f1f97e772698ed6c676219d52e.jpg" TargetMode="External"/><Relationship Id="rId5" Type="http://schemas.openxmlformats.org/officeDocument/2006/relationships/hyperlink" Target="https://upload.wikimedia.org/wikipedia/commons/thumb/4/44/Heupferd_an_Staengel_01.jpg/1200px-Heupferd_an_Staengel_01.jpg" TargetMode="External"/><Relationship Id="rId4" Type="http://schemas.openxmlformats.org/officeDocument/2006/relationships/hyperlink" Target="https://wildfauna.ru/wp-content/uploads/2019/08/zhyk-plavynets-2.jpg" TargetMode="External"/><Relationship Id="rId9" Type="http://schemas.openxmlformats.org/officeDocument/2006/relationships/hyperlink" Target="https://agroex.ru/upload/iblock/c14/j7b4tblskklp0e4pnuh3kyrf74reoi29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рирода - 6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0298" y="1350853"/>
            <a:ext cx="7665534" cy="1911435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Тема урока:</a:t>
            </a:r>
          </a:p>
          <a:p>
            <a:r>
              <a:rPr lang="ru-RU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«Насекомые»</a:t>
            </a:r>
            <a:endParaRPr lang="ru-RU" sz="6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4" descr="Медовый Пчела PNG изображения | PNG Pl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9053">
            <a:off x="590067" y="576943"/>
            <a:ext cx="1038996" cy="7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Жук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69217">
            <a:off x="5812181" y="5137793"/>
            <a:ext cx="881766" cy="109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Клипарт насекомые бабочки - Бабочки - Картинки PNG - Галерей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9461">
            <a:off x="10291734" y="3351645"/>
            <a:ext cx="1023504" cy="102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6786">
            <a:off x="660110" y="4736835"/>
            <a:ext cx="1283248" cy="13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4" descr="Кладовка...: Божья коровка - на прозрачном фоне | Божьи коровки, Насекомые,  Раскрас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84330">
            <a:off x="9582227" y="318382"/>
            <a:ext cx="618467" cy="61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7934469" y="5084471"/>
            <a:ext cx="3675888" cy="145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</a:t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Малышева О. Н.</a:t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МОУ «Лицей № 5»</a:t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Железногорска   Курской обл.</a:t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0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н для презентации природа - 6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20802" y="1372321"/>
            <a:ext cx="9802491" cy="2599651"/>
          </a:xfrm>
          <a:prstGeom prst="rect">
            <a:avLst/>
          </a:prstGeom>
        </p:spPr>
        <p:txBody>
          <a:bodyPr wrap="none">
            <a:prstTxWarp prst="textCurveUp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Станция  «Познавай-ка»    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Нарисованный муравей - 67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930" y="4634215"/>
            <a:ext cx="1099485" cy="176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Медовый Пчела PNG изображения | PNG Pl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4" y="510588"/>
            <a:ext cx="1208313" cy="86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23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http://im1-tub-ru.yandex.net/i?id=446280853-54-72&amp;n=2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1738282" y="814123"/>
            <a:ext cx="8215370" cy="121444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1"/>
          <p:cNvSpPr>
            <a:spLocks noChangeArrowheads="1"/>
          </p:cNvSpPr>
          <p:nvPr/>
        </p:nvSpPr>
        <p:spPr bwMode="auto">
          <a:xfrm>
            <a:off x="226236" y="3652012"/>
            <a:ext cx="4596147" cy="92869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606007" y="4729664"/>
            <a:ext cx="2928958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хищные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8168803" y="3815264"/>
            <a:ext cx="3071834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всеядные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167743" y="2009982"/>
            <a:ext cx="1059507" cy="16583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22176" y="2009982"/>
            <a:ext cx="51028" cy="27196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725116" y="1957454"/>
            <a:ext cx="1353570" cy="18558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Жук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02">
            <a:off x="1218895" y="4793794"/>
            <a:ext cx="1038774" cy="129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994120" y="3813283"/>
            <a:ext cx="3233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растительноядные</a:t>
            </a:r>
          </a:p>
        </p:txBody>
      </p:sp>
    </p:spTree>
    <p:extLst>
      <p:ext uri="{BB962C8B-B14F-4D97-AF65-F5344CB8AC3E}">
        <p14:creationId xmlns:p14="http://schemas.microsoft.com/office/powerpoint/2010/main" val="135662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н для презентации природа - 6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10 забавных фактов о гусеницах | New-Science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22" y="1781684"/>
            <a:ext cx="4577965" cy="3268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5272410" y="5294931"/>
            <a:ext cx="2148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Гусеница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Насекомое Стрекоза — Наша Планета Земл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88" y="1764572"/>
            <a:ext cx="4746454" cy="3331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5272410" y="5350758"/>
            <a:ext cx="2119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Стрекоза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" descr="Как быстро избавиться от мух в кварти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6" descr="Свекловичная минирующая мух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34" y="1681081"/>
            <a:ext cx="4661761" cy="3469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5617857" y="5368075"/>
            <a:ext cx="1428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Муха 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5674" y="375074"/>
            <a:ext cx="11290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kern="0" dirty="0" smtClean="0">
                <a:solidFill>
                  <a:srgbClr val="BF41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какой группе по способу питания относится? </a:t>
            </a:r>
            <a:endParaRPr lang="ru-RU" sz="4000" b="1" dirty="0">
              <a:solidFill>
                <a:srgbClr val="BF41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0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рирода - 6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7373" y="402457"/>
            <a:ext cx="98331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Проверьте задание. Оцените свою работу.</a:t>
            </a:r>
            <a:endParaRPr lang="ru-RU" sz="4000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64696"/>
              </p:ext>
            </p:extLst>
          </p:nvPr>
        </p:nvGraphicFramePr>
        <p:xfrm>
          <a:off x="1230085" y="2002973"/>
          <a:ext cx="10287000" cy="3638821"/>
        </p:xfrm>
        <a:graphic>
          <a:graphicData uri="http://schemas.openxmlformats.org/drawingml/2006/table">
            <a:tbl>
              <a:tblPr firstRow="1" firstCol="1" bandRow="1"/>
              <a:tblGrid>
                <a:gridCol w="3429000">
                  <a:extLst>
                    <a:ext uri="{9D8B030D-6E8A-4147-A177-3AD203B41FA5}">
                      <a16:colId xmlns:a16="http://schemas.microsoft.com/office/drawing/2014/main" val="383837363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237304985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142524974"/>
                    </a:ext>
                  </a:extLst>
                </a:gridCol>
              </a:tblGrid>
              <a:tr h="1146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3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КУЗНЕЧИК</a:t>
                      </a:r>
                      <a:endParaRPr lang="ru-RU" sz="3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МУРАВЕЙ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ТЛЯ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904536"/>
                  </a:ext>
                </a:extLst>
              </a:tr>
              <a:tr h="11466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СТРЕКОЗА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ШМЕЛЬ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ЖУЖЕЛИЦА</a:t>
                      </a:r>
                      <a:endParaRPr kumimoji="0" lang="ru-RU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55196"/>
                  </a:ext>
                </a:extLst>
              </a:tr>
              <a:tr h="11466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БАБОЧКА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МЕДВЕДКА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БОЖЬЯ КОРОВКА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76185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H="1">
            <a:off x="1230085" y="2002973"/>
            <a:ext cx="10199915" cy="35596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37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http://im1-tub-ru.yandex.net/i?id=446280853-54-72&amp;n=2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1738282" y="814123"/>
            <a:ext cx="8215370" cy="121444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Насекомые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Oval 1"/>
          <p:cNvSpPr>
            <a:spLocks noChangeArrowheads="1"/>
          </p:cNvSpPr>
          <p:nvPr/>
        </p:nvSpPr>
        <p:spPr bwMode="auto">
          <a:xfrm>
            <a:off x="226236" y="3652012"/>
            <a:ext cx="4596147" cy="92869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606007" y="4729664"/>
            <a:ext cx="2928958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хищные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8168803" y="3815264"/>
            <a:ext cx="3071834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всеядные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167743" y="2009982"/>
            <a:ext cx="1059507" cy="16583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22176" y="2009982"/>
            <a:ext cx="51028" cy="27196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725116" y="1957454"/>
            <a:ext cx="1353570" cy="18558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Жук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02">
            <a:off x="1218895" y="4793794"/>
            <a:ext cx="1038774" cy="129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994120" y="3813283"/>
            <a:ext cx="3233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растительноядные</a:t>
            </a:r>
          </a:p>
        </p:txBody>
      </p:sp>
    </p:spTree>
    <p:extLst>
      <p:ext uri="{BB962C8B-B14F-4D97-AF65-F5344CB8AC3E}">
        <p14:creationId xmlns:p14="http://schemas.microsoft.com/office/powerpoint/2010/main" val="154621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://im1-tub-ru.yandex.net/i?id=446280853-54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639616" y="1857364"/>
            <a:ext cx="76712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 насекомых 6 ног , тело разделено на 3 части: голова, грудь, брюшко</a:t>
            </a:r>
          </a:p>
        </p:txBody>
      </p:sp>
      <p:pic>
        <p:nvPicPr>
          <p:cNvPr id="19" name="Picture 14" descr="Клипарт насекомые бабочки - Бабочки - Картинки PNG - Галерей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5787">
            <a:off x="5004563" y="4662098"/>
            <a:ext cx="1642730" cy="164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8984">
            <a:off x="699812" y="830948"/>
            <a:ext cx="1320321" cy="943665"/>
          </a:xfrm>
          <a:prstGeom prst="rect">
            <a:avLst/>
          </a:prstGeom>
        </p:spPr>
      </p:pic>
      <p:pic>
        <p:nvPicPr>
          <p:cNvPr id="21" name="Picture 4" descr="Клипарт насекомые на прозрачном фоне - фото и картинки abrakadabra.fu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50355">
            <a:off x="10702374" y="634959"/>
            <a:ext cx="1250494" cy="133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http://im1-tub-ru.yandex.net/i?id=446280853-54-72&amp;n=2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1738282" y="814123"/>
            <a:ext cx="8215370" cy="121444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Насекомые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Oval 1"/>
          <p:cNvSpPr>
            <a:spLocks noChangeArrowheads="1"/>
          </p:cNvSpPr>
          <p:nvPr/>
        </p:nvSpPr>
        <p:spPr bwMode="auto">
          <a:xfrm>
            <a:off x="226236" y="3652012"/>
            <a:ext cx="4596147" cy="92869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606007" y="4729664"/>
            <a:ext cx="2928958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хищные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8168803" y="3815264"/>
            <a:ext cx="3071834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всеядные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167743" y="2009982"/>
            <a:ext cx="1059507" cy="16583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22176" y="2009982"/>
            <a:ext cx="51028" cy="27196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725116" y="1957454"/>
            <a:ext cx="1353570" cy="18558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Жук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102">
            <a:off x="1218895" y="4793794"/>
            <a:ext cx="1038774" cy="129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994120" y="3813283"/>
            <a:ext cx="3233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растительноядные</a:t>
            </a:r>
          </a:p>
        </p:txBody>
      </p:sp>
    </p:spTree>
    <p:extLst>
      <p:ext uri="{BB962C8B-B14F-4D97-AF65-F5344CB8AC3E}">
        <p14:creationId xmlns:p14="http://schemas.microsoft.com/office/powerpoint/2010/main" val="161339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н для презентации природа - 6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371"/>
            <a:ext cx="12192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Нарисованный муравей - 67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646" y="362580"/>
            <a:ext cx="1595461" cy="256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278294" y="1716832"/>
            <a:ext cx="2181491" cy="28657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F41BC"/>
                </a:solidFill>
                <a:latin typeface="Arial"/>
                <a:cs typeface="Arial"/>
              </a:rPr>
              <a:t>Я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BF41BC"/>
              </a:solidFill>
              <a:latin typeface="Arial"/>
              <a:cs typeface="Arial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39065" y="800164"/>
            <a:ext cx="397368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2044700" algn="l"/>
              </a:tabLst>
            </a:pPr>
            <a:r>
              <a:rPr lang="ru-RU" sz="5400" b="1" dirty="0" smtClean="0">
                <a:solidFill>
                  <a:srgbClr val="003399"/>
                </a:solidFill>
                <a:latin typeface="Bookman Old Style" pitchFamily="18" charset="0"/>
              </a:rPr>
              <a:t>узнал …                                                     </a:t>
            </a:r>
            <a:endParaRPr lang="ru-RU" sz="5400" b="1" dirty="0">
              <a:solidFill>
                <a:srgbClr val="003399"/>
              </a:solidFill>
              <a:latin typeface="Bookman Old Style" pitchFamily="18" charset="0"/>
            </a:endParaRPr>
          </a:p>
          <a:p>
            <a:pPr lvl="0">
              <a:tabLst>
                <a:tab pos="2044700" algn="l"/>
              </a:tabLst>
            </a:pPr>
            <a:r>
              <a:rPr lang="ru-RU" sz="5400" b="1" dirty="0">
                <a:solidFill>
                  <a:srgbClr val="003399"/>
                </a:solidFill>
                <a:latin typeface="Bookman Old Style" pitchFamily="18" charset="0"/>
              </a:rPr>
              <a:t>   </a:t>
            </a:r>
            <a:endParaRPr lang="ru-RU" sz="5400" b="1" dirty="0" smtClean="0">
              <a:solidFill>
                <a:srgbClr val="003399"/>
              </a:solidFill>
              <a:latin typeface="Bookman Old Style" pitchFamily="18" charset="0"/>
            </a:endParaRPr>
          </a:p>
          <a:p>
            <a:pPr lvl="0">
              <a:tabLst>
                <a:tab pos="2044700" algn="l"/>
              </a:tabLst>
            </a:pPr>
            <a:r>
              <a:rPr lang="ru-RU" sz="5400" b="1" dirty="0" smtClean="0">
                <a:solidFill>
                  <a:srgbClr val="003399"/>
                </a:solidFill>
                <a:latin typeface="Bookman Old Style" pitchFamily="18" charset="0"/>
              </a:rPr>
              <a:t>могу …</a:t>
            </a:r>
            <a:endParaRPr lang="ru-RU" sz="5400" b="1" dirty="0">
              <a:solidFill>
                <a:srgbClr val="003399"/>
              </a:solidFill>
              <a:latin typeface="Bookman Old Style" pitchFamily="18" charset="0"/>
            </a:endParaRPr>
          </a:p>
          <a:p>
            <a:pPr>
              <a:tabLst>
                <a:tab pos="2044700" algn="l"/>
              </a:tabLst>
            </a:pPr>
            <a:r>
              <a:rPr lang="ru-RU" sz="5400" b="1" dirty="0" smtClean="0">
                <a:solidFill>
                  <a:srgbClr val="003399"/>
                </a:solidFill>
                <a:latin typeface="Bookman Old Style" pitchFamily="18" charset="0"/>
              </a:rPr>
              <a:t>                                           буду …</a:t>
            </a:r>
            <a:endParaRPr lang="ru-RU" sz="5400" b="1" dirty="0">
              <a:solidFill>
                <a:srgbClr val="003399"/>
              </a:solidFill>
              <a:latin typeface="Bookman Old Style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686961" y="1512711"/>
            <a:ext cx="1209835" cy="11577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691467" y="2923823"/>
            <a:ext cx="134759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691467" y="3081868"/>
            <a:ext cx="1120422" cy="13388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14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рирода - 6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1512"/>
            <a:ext cx="12192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97829" y="163285"/>
            <a:ext cx="3603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Интернет - ресурсы 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129" y="800405"/>
            <a:ext cx="11756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Фон  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oir.mobi/uploads/posts/2021-03/1616968871_47-p-fon-dlya-prezentatsii-priroda-47.jpg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2632" y="1079160"/>
            <a:ext cx="11147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Пчелка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www.pngplay.com/wp-content/uploads/9/Honey-Bee-Background-PNG-Image.png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2632" y="1766089"/>
            <a:ext cx="11223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Муха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abrakadabra.fun/uploads/posts/2022-02/1645324904_2-abrakadabra-fun-p-mukha-bez-fona-3.png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2632" y="3672705"/>
            <a:ext cx="11464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hlinkClick r:id="rId6"/>
              </a:rPr>
              <a:t>Муравей</a:t>
            </a:r>
            <a:r>
              <a:rPr lang="ru-RU" dirty="0" smtClean="0">
                <a:hlinkClick r:id="rId6"/>
              </a:rPr>
              <a:t>  </a:t>
            </a:r>
            <a:r>
              <a:rPr lang="en-US" dirty="0" smtClean="0">
                <a:hlinkClick r:id="rId6"/>
              </a:rPr>
              <a:t>https://flomaster.club/uploads/posts/2022-07/1656653726_1-flomaster-club-p-narisovannii-muravei-krasivo-1.png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1129" y="4319036"/>
            <a:ext cx="7535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Бабочка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7"/>
              </a:rPr>
              <a:t>https://galerey-room.ru/images/044907_1385257747.png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4183" y="2875269"/>
            <a:ext cx="10918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Стрекоза </a:t>
            </a:r>
            <a:r>
              <a:rPr lang="en-US" dirty="0" smtClean="0">
                <a:hlinkClick r:id="rId8"/>
              </a:rPr>
              <a:t>https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img-fotki.yandex.ru/get/25232/200418627.179/0_1780f1_83df8a1a_orig.png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6365" y="2490972"/>
            <a:ext cx="11345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Медведь  </a:t>
            </a:r>
            <a:r>
              <a:rPr lang="en-US" dirty="0" smtClean="0">
                <a:hlinkClick r:id="rId9"/>
              </a:rPr>
              <a:t>https</a:t>
            </a:r>
            <a:r>
              <a:rPr lang="en-US" dirty="0">
                <a:hlinkClick r:id="rId9"/>
              </a:rPr>
              <a:t>://</a:t>
            </a:r>
            <a:r>
              <a:rPr lang="en-US" dirty="0" smtClean="0">
                <a:hlinkClick r:id="rId9"/>
              </a:rPr>
              <a:t>effects1.ru/gallery/Klipart/Fauna/ZHivotnye/Bur-medved/medved-17-0.png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2632" y="3215855"/>
            <a:ext cx="10652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Лиса  </a:t>
            </a:r>
            <a:r>
              <a:rPr lang="en-US" dirty="0" smtClean="0">
                <a:hlinkClick r:id="rId10"/>
              </a:rPr>
              <a:t>https</a:t>
            </a:r>
            <a:r>
              <a:rPr lang="en-US" dirty="0">
                <a:hlinkClick r:id="rId10"/>
              </a:rPr>
              <a:t>://</a:t>
            </a:r>
            <a:r>
              <a:rPr lang="en-US" dirty="0" smtClean="0">
                <a:hlinkClick r:id="rId10"/>
              </a:rPr>
              <a:t>thypix.com/wp-content/uploads/2020/05/fox-45-700x506.png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9626" y="4688368"/>
            <a:ext cx="11512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Жук  </a:t>
            </a:r>
            <a:r>
              <a:rPr lang="en-US" dirty="0" smtClean="0">
                <a:hlinkClick r:id="rId11"/>
              </a:rPr>
              <a:t>https</a:t>
            </a:r>
            <a:r>
              <a:rPr lang="en-US" dirty="0">
                <a:hlinkClick r:id="rId11"/>
              </a:rPr>
              <a:t>://</a:t>
            </a:r>
            <a:r>
              <a:rPr lang="en-US" dirty="0" smtClean="0">
                <a:hlinkClick r:id="rId11"/>
              </a:rPr>
              <a:t>kartinki.pibig.info/uploads/posts/2023-04/thumbs/1680788836_kartinki-pibig-info-p-zhuk-kartinka-risunok-arti-75.png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1129" y="1410365"/>
            <a:ext cx="11110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Белка  </a:t>
            </a:r>
            <a:r>
              <a:rPr lang="en-US" dirty="0" smtClean="0">
                <a:hlinkClick r:id="rId12"/>
              </a:rPr>
              <a:t>https</a:t>
            </a:r>
            <a:r>
              <a:rPr lang="en-US" dirty="0">
                <a:hlinkClick r:id="rId12"/>
              </a:rPr>
              <a:t>://</a:t>
            </a:r>
            <a:r>
              <a:rPr lang="en-US" dirty="0" smtClean="0">
                <a:hlinkClick r:id="rId12"/>
              </a:rPr>
              <a:t>free-png.ru/wp-content/uploads/2022/10/free-png.ru-326.png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6365" y="2124582"/>
            <a:ext cx="10966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Божья коровка  </a:t>
            </a:r>
            <a:r>
              <a:rPr lang="en-US" dirty="0" smtClean="0">
                <a:hlinkClick r:id="rId13"/>
              </a:rPr>
              <a:t>https</a:t>
            </a:r>
            <a:r>
              <a:rPr lang="en-US" dirty="0">
                <a:hlinkClick r:id="rId13"/>
              </a:rPr>
              <a:t>://</a:t>
            </a:r>
            <a:r>
              <a:rPr lang="en-US" dirty="0" smtClean="0">
                <a:hlinkClick r:id="rId13"/>
              </a:rPr>
              <a:t>i.pinimg.com/originals/d6/86/15/d68615bb094b9b8076ad1aac010f31e7.png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4182" y="5359349"/>
            <a:ext cx="11191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Пчела на цветке</a:t>
            </a:r>
          </a:p>
          <a:p>
            <a:r>
              <a:rPr lang="en-US" dirty="0" smtClean="0">
                <a:hlinkClick r:id="rId14"/>
              </a:rPr>
              <a:t>https</a:t>
            </a:r>
            <a:r>
              <a:rPr lang="en-US" dirty="0">
                <a:hlinkClick r:id="rId14"/>
              </a:rPr>
              <a:t>://</a:t>
            </a:r>
            <a:r>
              <a:rPr lang="en-US" dirty="0" smtClean="0">
                <a:hlinkClick r:id="rId14"/>
              </a:rPr>
              <a:t>animals.pibig.info/uploads/posts/2023-04/1680827345_animals-pibig-info-p-shmel-lugovoi-zhivotnie-vkontakte-1.jpg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4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рирода - 6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2846" y="292866"/>
            <a:ext cx="11286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Богомол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avatars.dzeninfra.ru/get-zen_doc/146488/pub_5d73e9d823bf4800adab0fbf_5d73ec66fbe6e700afc58919/scale_1200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6854" y="1031530"/>
            <a:ext cx="10071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Плавунец 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wildfauna.ru/wp-content/uploads/2019/08/zhyk-plavynets-2.jpg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6854" y="1400862"/>
            <a:ext cx="10858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Кузнечик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upload.wikimedia.org/wikipedia/commons/thumb/4/44/Heupferd_an_Staengel_01.jpg/1200px-Heupferd_an_Staengel_01.jpg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8271" y="2056595"/>
            <a:ext cx="112308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Паук 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icdn.lenta.ru/images/2019/07/31/12/20190731120625005/square_1280_8e18f6f1f97e772698ed6c676219d52e.jpg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4652" y="2979925"/>
            <a:ext cx="9409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Гусеница </a:t>
            </a:r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new-science.ru/wp-content/uploads/2019/08/3939-12.jpg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4652" y="3349257"/>
            <a:ext cx="9409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Стрекоза на листке </a:t>
            </a:r>
          </a:p>
          <a:p>
            <a:r>
              <a:rPr lang="en-US" dirty="0" smtClean="0">
                <a:hlinkClick r:id="rId8"/>
              </a:rPr>
              <a:t>https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mirplaneta.ru/images/4/686.jpg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4652" y="3995588"/>
            <a:ext cx="10607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Муха  на листке </a:t>
            </a:r>
          </a:p>
          <a:p>
            <a:r>
              <a:rPr lang="en-US" dirty="0" smtClean="0">
                <a:hlinkClick r:id="rId9"/>
              </a:rPr>
              <a:t>https</a:t>
            </a:r>
            <a:r>
              <a:rPr lang="en-US" dirty="0">
                <a:hlinkClick r:id="rId9"/>
              </a:rPr>
              <a:t>://</a:t>
            </a:r>
            <a:r>
              <a:rPr lang="en-US" dirty="0" smtClean="0">
                <a:hlinkClick r:id="rId9"/>
              </a:rPr>
              <a:t>agroex.ru/upload/iblock/c14/j7b4tblskklp0e4pnuh3kyrf74reoi29.jpg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2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рирода - 6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07937"/>
            <a:ext cx="12192000" cy="834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Нарисованный муравей - 67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988" y="1639554"/>
            <a:ext cx="2204500" cy="35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Медовый Пчела PNG изображения | PNG Pl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71" y="315686"/>
            <a:ext cx="1434801" cy="10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Муха без фона - фото и картинки abrakadabra.fu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8313">
            <a:off x="278213" y="4796793"/>
            <a:ext cx="1880048" cy="167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0385">
            <a:off x="9944594" y="2557173"/>
            <a:ext cx="1339381" cy="174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картинки бурого медведя на прозрачном фоне для фотошоп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2" y="2433172"/>
            <a:ext cx="1927813" cy="163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0" descr="Картинки лисиц на прозрачном фоне. 100 лучших бесплатных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20" y="4859730"/>
            <a:ext cx="2302631" cy="166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221717" y="515080"/>
            <a:ext cx="859787" cy="6905204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насекомые</a:t>
            </a:r>
            <a:endParaRPr lang="ru-RU" sz="3200" b="1" dirty="0">
              <a:solidFill>
                <a:srgbClr val="7030A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28" descr="белка на прозрачном фоне • Скачать белка в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343" y="268192"/>
            <a:ext cx="1515280" cy="173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54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74023 -0.001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5" y="-9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73203 -0.026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02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н для презентации природа - 6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37657" y="1677152"/>
            <a:ext cx="9631208" cy="2729991"/>
          </a:xfrm>
          <a:prstGeom prst="rect">
            <a:avLst/>
          </a:prstGeom>
        </p:spPr>
        <p:txBody>
          <a:bodyPr wrap="none">
            <a:prstTxWarp prst="textCurveUp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Станция  «Узнавай-ка»    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Нарисованный муравей - 67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930" y="4634215"/>
            <a:ext cx="1099485" cy="176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Медовый Пчела PNG изображения | PNG Pl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4" y="510588"/>
            <a:ext cx="1635744" cy="116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27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рирода - 6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7191" y="1580588"/>
            <a:ext cx="102731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Название группы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насекомые 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происходит от слова насечки – черточки на теле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Насекомые - самая многочисленная группа животных. Первыми появились на нашей планете. Насекомых можно встретить везде.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Муха без фона - фото и картинки abrakadabra.f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487">
            <a:off x="1176297" y="446441"/>
            <a:ext cx="1546167" cy="13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9218">
            <a:off x="1040631" y="5538339"/>
            <a:ext cx="1339381" cy="174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Клипарт насекомые бабочки - Бабочки - Картинки PNG - Галерей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740">
            <a:off x="9443036" y="493284"/>
            <a:ext cx="1074858" cy="10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липарт насекомые на прозрачном фоне - фото и картинки abrakadabra.fu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50355">
            <a:off x="9898250" y="5833711"/>
            <a:ext cx="670137" cy="71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9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н для презентации природа - 6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485" y="1807028"/>
            <a:ext cx="9946893" cy="2740877"/>
          </a:xfrm>
          <a:prstGeom prst="rect">
            <a:avLst/>
          </a:prstGeom>
        </p:spPr>
        <p:txBody>
          <a:bodyPr wrap="none">
            <a:prstTxWarp prst="textCurveUp">
              <a:avLst/>
            </a:prstTxWarp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Станция  «Изучай-ка»     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6" name="Picture 2" descr="Нарисованный муравей - 67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930" y="4634215"/>
            <a:ext cx="1099485" cy="176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Медовый Пчела PNG изображения | PNG Pl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4" y="510588"/>
            <a:ext cx="1262741" cy="90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0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для презентации природа - 6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07937"/>
            <a:ext cx="12192000" cy="834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Жук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10061">
            <a:off x="4238528" y="211578"/>
            <a:ext cx="4364845" cy="542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267872" y="2379432"/>
            <a:ext cx="888985" cy="9488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60395" y="4729275"/>
            <a:ext cx="925286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419508" y="4157402"/>
            <a:ext cx="925286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56857" y="2853864"/>
            <a:ext cx="10885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5424728" y="3210319"/>
            <a:ext cx="98310" cy="15249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466983" y="3151412"/>
            <a:ext cx="1071246" cy="1152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123111" y="2505081"/>
            <a:ext cx="21608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ГОЛОВА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817473" y="4784015"/>
            <a:ext cx="18236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ГРУДЬ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8218497" y="4157402"/>
            <a:ext cx="2512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БРЮШКО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37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21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Фон для презентации природа - 6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34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Шмель луговой - 71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55" y="1511110"/>
            <a:ext cx="4948955" cy="3813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5943620" y="5548410"/>
            <a:ext cx="1669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пчела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6" descr="Богомол! Кому он молится и что ест? | Террариум | Дзе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81" y="1483224"/>
            <a:ext cx="5099902" cy="3735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Прямоугольник 9"/>
          <p:cNvSpPr/>
          <p:nvPr/>
        </p:nvSpPr>
        <p:spPr>
          <a:xfrm>
            <a:off x="5673512" y="5586487"/>
            <a:ext cx="2209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богомол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8" descr="Настоящие кузнечики — Википед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81" y="1479175"/>
            <a:ext cx="5199609" cy="3773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Прямоугольник 11"/>
          <p:cNvSpPr/>
          <p:nvPr/>
        </p:nvSpPr>
        <p:spPr>
          <a:xfrm>
            <a:off x="5606185" y="5567449"/>
            <a:ext cx="2343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кузнечик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99245" y="5551702"/>
            <a:ext cx="3908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жук плавунец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6" descr="ЖУК ПЛАВУНЕЦ ᐈ Фото и описание ✓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333" y="1511110"/>
            <a:ext cx="5329605" cy="3843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Прямоугольник 17"/>
          <p:cNvSpPr/>
          <p:nvPr/>
        </p:nvSpPr>
        <p:spPr>
          <a:xfrm>
            <a:off x="3473032" y="318779"/>
            <a:ext cx="728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kern="0" dirty="0" smtClean="0">
                <a:solidFill>
                  <a:srgbClr val="BF41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Зачем насекомым лапки?</a:t>
            </a:r>
            <a:endParaRPr lang="ru-RU" sz="4000" b="1" dirty="0">
              <a:solidFill>
                <a:srgbClr val="BF41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5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  <p:bldP spid="12" grpId="0"/>
      <p:bldP spid="12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рирода - 6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98373" y="649000"/>
            <a:ext cx="1550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ПАУК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Гигантский паук заполз к женщине в комнату и довел ее до истерики: Звери:  Из жизни: Lenta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87" y="1569481"/>
            <a:ext cx="5715000" cy="459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02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://im1-tub-ru.yandex.net/i?id=446280853-54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447515" y="1931127"/>
            <a:ext cx="81116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насекомых 6 ног , тело разделено на 3 части: голова, грудь, брюшко</a:t>
            </a:r>
          </a:p>
        </p:txBody>
      </p:sp>
      <p:pic>
        <p:nvPicPr>
          <p:cNvPr id="19" name="Picture 14" descr="Клипарт насекомые бабочки - Бабочки - Картинки PNG - Галерей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5787">
            <a:off x="5004563" y="4662098"/>
            <a:ext cx="1642730" cy="164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8984">
            <a:off x="699812" y="830948"/>
            <a:ext cx="1320321" cy="943665"/>
          </a:xfrm>
          <a:prstGeom prst="rect">
            <a:avLst/>
          </a:prstGeom>
        </p:spPr>
      </p:pic>
      <p:pic>
        <p:nvPicPr>
          <p:cNvPr id="21" name="Picture 4" descr="Клипарт насекомые на прозрачном фоне - фото и картинки abrakadabra.fu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50355">
            <a:off x="10702374" y="634959"/>
            <a:ext cx="1250494" cy="133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9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8737</TotalTime>
  <Words>231</Words>
  <Application>Microsoft Office PowerPoint</Application>
  <PresentationFormat>Широкоэкранный</PresentationFormat>
  <Paragraphs>74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Bookman Old Style</vt:lpstr>
      <vt:lpstr>Calibri</vt:lpstr>
      <vt:lpstr>Times New Roman</vt:lpstr>
      <vt:lpstr>2_Тема Office</vt:lpstr>
      <vt:lpstr>3_Тема Office</vt:lpstr>
      <vt:lpstr>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75</cp:revision>
  <dcterms:created xsi:type="dcterms:W3CDTF">2023-01-25T16:23:50Z</dcterms:created>
  <dcterms:modified xsi:type="dcterms:W3CDTF">2023-06-24T03:51:02Z</dcterms:modified>
</cp:coreProperties>
</file>