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6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30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30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49132-2E8E-4D96-968C-13C1C3F8A5DA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4539E-EBCA-4EE3-8C6A-30BB2B6351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3FB9-5E0B-46C9-A222-4341312FBE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89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5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19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55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06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610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5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70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909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05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pPr/>
              <a:t>11/19/2022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02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3539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257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1C74AE-B729-40E5-86B6-C871DFBD6F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5000"/>
          </a:blip>
          <a:srcRect/>
          <a:stretch/>
        </p:blipFill>
        <p:spPr>
          <a:xfrm>
            <a:off x="-1" y="10"/>
            <a:ext cx="6095995" cy="6857990"/>
          </a:xfrm>
          <a:prstGeom prst="rect">
            <a:avLst/>
          </a:prstGeom>
        </p:spPr>
      </p:pic>
      <p:pic>
        <p:nvPicPr>
          <p:cNvPr id="7" name="Рисунок 7" descr="Изображение выглядит как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3360E63-7354-40AB-B4B0-196EEF999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5000"/>
          </a:blip>
          <a:srcRect/>
          <a:stretch/>
        </p:blipFill>
        <p:spPr>
          <a:xfrm>
            <a:off x="6095998" y="10"/>
            <a:ext cx="6096001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PMingLiU"/>
                <a:ea typeface="PMingLiU"/>
                <a:cs typeface="JasmineUPC"/>
              </a:rPr>
              <a:t>Презентации детей о насекомых</a:t>
            </a:r>
            <a:endParaRPr lang="ru-RU" b="1" dirty="0">
              <a:latin typeface="PMingLiU"/>
              <a:ea typeface="PMingLiU"/>
              <a:cs typeface="JasmineUPC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9532" y="4148667"/>
            <a:ext cx="8655200" cy="188806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Подготовили семьи </a:t>
            </a:r>
            <a:r>
              <a:rPr lang="ru-RU" dirty="0" smtClean="0">
                <a:solidFill>
                  <a:schemeClr val="tx1"/>
                </a:solidFill>
              </a:rPr>
              <a:t>Бачурина </a:t>
            </a:r>
            <a:r>
              <a:rPr lang="ru-RU" dirty="0" smtClean="0">
                <a:solidFill>
                  <a:schemeClr val="tx1"/>
                </a:solidFill>
              </a:rPr>
              <a:t>Бориса, Шило Богдана, Корнилова Ильи, Вахрушевой Насти, Барановской Полины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воспитанников </a:t>
            </a:r>
            <a:r>
              <a:rPr lang="ru-RU" dirty="0" smtClean="0"/>
              <a:t>группы ПОЧЕМУЧКИ </a:t>
            </a:r>
          </a:p>
          <a:p>
            <a:pPr algn="r"/>
            <a:r>
              <a:rPr lang="ru-RU" dirty="0" smtClean="0"/>
              <a:t>МКДОУ </a:t>
            </a:r>
            <a:r>
              <a:rPr lang="ru-RU" dirty="0" err="1" smtClean="0"/>
              <a:t>Здвинского</a:t>
            </a:r>
            <a:r>
              <a:rPr lang="ru-RU" dirty="0" smtClean="0"/>
              <a:t> детского сада «Светлячок»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Здвинск 2021</a:t>
            </a:r>
          </a:p>
          <a:p>
            <a:pPr>
              <a:spcAft>
                <a:spcPts val="60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51460"/>
            <a:ext cx="9144000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304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2004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8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80" y="0"/>
            <a:ext cx="1040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10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Комар «Долгоножка»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720" y="1394460"/>
            <a:ext cx="9784080" cy="5074920"/>
          </a:xfrm>
        </p:spPr>
      </p:pic>
    </p:spTree>
    <p:extLst>
      <p:ext uri="{BB962C8B-B14F-4D97-AF65-F5344CB8AC3E}">
        <p14:creationId xmlns:p14="http://schemas.microsoft.com/office/powerpoint/2010/main" xmlns="" val="33116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4420" y="480060"/>
            <a:ext cx="10058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0" i="0" dirty="0" smtClean="0">
                <a:solidFill>
                  <a:srgbClr val="333333"/>
                </a:solidFill>
                <a:effectLst/>
                <a:latin typeface="Roboto"/>
              </a:rPr>
              <a:t>Ошибочным является мнение о том, что рассматриваемые комары кусаются, да еще и сильно. На самом деле для здоровья человека их укус вовсе не опасен. Единственный вред от долгоножек в том, что они могут напугать своими большими размерами. Особенно это касается тех, кто ранее не был осведомлен об их существовании и встретился с ними в дикой природе.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006587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480060"/>
            <a:ext cx="7940040" cy="54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90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10" y="188642"/>
            <a:ext cx="11620581" cy="8640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Интересные факты про кузнечиков</a:t>
            </a:r>
            <a:endParaRPr lang="ru-RU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720" y="5545666"/>
            <a:ext cx="10238941" cy="119570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Составила</a:t>
            </a:r>
          </a:p>
          <a:p>
            <a:pPr algn="r"/>
            <a:r>
              <a:rPr lang="ru-RU" sz="2400" b="1" i="1" dirty="0" smtClean="0">
                <a:solidFill>
                  <a:schemeClr val="bg1"/>
                </a:solidFill>
              </a:rPr>
              <a:t>семья Корнилова Ильи</a:t>
            </a:r>
            <a:r>
              <a:rPr lang="ru-RU" sz="2400" b="1" dirty="0" smtClean="0">
                <a:solidFill>
                  <a:schemeClr val="bg1"/>
                </a:solidFill>
              </a:rPr>
              <a:t>,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воспитанника группы ПОЧЕМУЧКИ  МКДОУ </a:t>
            </a:r>
            <a:r>
              <a:rPr lang="ru-RU" sz="2400" b="1" dirty="0" err="1" smtClean="0">
                <a:solidFill>
                  <a:schemeClr val="bg1"/>
                </a:solidFill>
              </a:rPr>
              <a:t>Здвинского</a:t>
            </a:r>
            <a:r>
              <a:rPr lang="ru-RU" sz="2400" b="1" dirty="0" smtClean="0">
                <a:solidFill>
                  <a:schemeClr val="bg1"/>
                </a:solidFill>
              </a:rPr>
              <a:t> детского сада «Светлячок»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Здвинск 2021</a:t>
            </a:r>
          </a:p>
          <a:p>
            <a:pPr algn="r"/>
            <a:endParaRPr lang="ru-RU" sz="2000" dirty="0" smtClean="0">
              <a:solidFill>
                <a:srgbClr val="008000"/>
              </a:solidFill>
            </a:endParaRPr>
          </a:p>
          <a:p>
            <a:endParaRPr lang="ru-RU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nimalreader.ru/wp-content/uploads/2014/10/6377162-e14121902143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475" y="928670"/>
            <a:ext cx="7622407" cy="380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8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"/>
            <a:ext cx="10177131" cy="548679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Насчитывается 20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000 видов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кузнечиков</a:t>
            </a:r>
            <a:endParaRPr lang="ru-RU" sz="2800" dirty="0"/>
          </a:p>
        </p:txBody>
      </p:sp>
      <p:pic>
        <p:nvPicPr>
          <p:cNvPr id="1026" name="Picture 2" descr="http://www.bredy74.ru/Storage/Image/PublicationItem/Image/big/1898/200201_html_f059aa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531" y="548680"/>
            <a:ext cx="8961453" cy="307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Pictures\1172.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86" y="3789040"/>
            <a:ext cx="5288887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ridus.ru/images/2015/7/29/314680/in_article_55fe720b7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9655" y="3750659"/>
            <a:ext cx="5867347" cy="29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1001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Певчий кузнечик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836713"/>
            <a:ext cx="11905323" cy="1872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Поёт он, словно, часто-часто стучит молоточками. Поэтому, имя его – кузнечик. А звуки эти он издаёт специальными приспособлениями: двигает крыльями, трёт друг о друга, будто смычком по струнам играет. Вот и получается песня.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9670" y="2564904"/>
            <a:ext cx="6150439" cy="34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9825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слышит кузнечик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764705"/>
            <a:ext cx="10972800" cy="536145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животе у кузнечика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уши.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14" y="1341373"/>
            <a:ext cx="10561173" cy="471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913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1C74AE-B729-40E5-86B6-C871DFBD6F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5000"/>
          </a:blip>
          <a:srcRect/>
          <a:stretch/>
        </p:blipFill>
        <p:spPr>
          <a:xfrm>
            <a:off x="-1" y="10"/>
            <a:ext cx="6095995" cy="6857990"/>
          </a:xfrm>
          <a:prstGeom prst="rect">
            <a:avLst/>
          </a:prstGeom>
        </p:spPr>
      </p:pic>
      <p:pic>
        <p:nvPicPr>
          <p:cNvPr id="7" name="Рисунок 7" descr="Изображение выглядит как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3360E63-7354-40AB-B4B0-196EEF999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5000"/>
          </a:blip>
          <a:srcRect/>
          <a:stretch/>
        </p:blipFill>
        <p:spPr>
          <a:xfrm>
            <a:off x="6095998" y="10"/>
            <a:ext cx="6096001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ru-RU" b="1">
                <a:latin typeface="PMingLiU"/>
                <a:ea typeface="PMingLiU"/>
                <a:cs typeface="JasmineUPC"/>
              </a:rPr>
              <a:t>Божьи коровки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9532" y="4148667"/>
            <a:ext cx="8655200" cy="1888066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Подготовила семья Бачурина Бориса</a:t>
            </a:r>
          </a:p>
          <a:p>
            <a:pPr algn="r"/>
            <a:r>
              <a:rPr lang="ru-RU" smtClean="0">
                <a:solidFill>
                  <a:schemeClr val="tx1"/>
                </a:solidFill>
              </a:rPr>
              <a:t>воспитанника </a:t>
            </a:r>
            <a:r>
              <a:rPr lang="ru-RU" smtClean="0"/>
              <a:t>группы </a:t>
            </a:r>
            <a:r>
              <a:rPr lang="ru-RU" dirty="0" smtClean="0"/>
              <a:t>ПОЧЕМУЧКИ </a:t>
            </a:r>
          </a:p>
          <a:p>
            <a:pPr algn="r"/>
            <a:r>
              <a:rPr lang="ru-RU" dirty="0" smtClean="0"/>
              <a:t>МКДОУ </a:t>
            </a:r>
            <a:r>
              <a:rPr lang="ru-RU" dirty="0" err="1" smtClean="0"/>
              <a:t>Здвинского</a:t>
            </a:r>
            <a:r>
              <a:rPr lang="ru-RU" dirty="0" smtClean="0"/>
              <a:t> детского сада «Светлячок»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Здвинск 2021</a:t>
            </a:r>
          </a:p>
          <a:p>
            <a:pPr>
              <a:spcAft>
                <a:spcPts val="60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видит кузнечик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36712"/>
            <a:ext cx="10972800" cy="528945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Кузнечики имеют два огромных глаза на верхней части головы.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состоят из тысячи маленьких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глазков.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://www.tu-pc.com/fondos/media/86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6276" y="2060849"/>
            <a:ext cx="7360816" cy="414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5136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передвигается кузнечик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36712"/>
            <a:ext cx="10972800" cy="528945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Кузнечик может подскочить на высоту до 2-х метров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20 раз больше длины его тела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Насекомые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прыгают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растения на растение со скоростью до 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км/ч.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4098" name="Picture 2" descr="C:\Users\admin\Pictures\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249019"/>
            <a:ext cx="8064896" cy="447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4608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Чем питается кузнечик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36712"/>
            <a:ext cx="109728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мелкими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насекомыми и растениями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s05.infourok.ru/uploads/ex/0668/00029e77-2969f342/img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29" y="1556792"/>
            <a:ext cx="10702335" cy="45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4257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1799" y="1227584"/>
            <a:ext cx="7766936" cy="1646302"/>
          </a:xfrm>
        </p:spPr>
        <p:txBody>
          <a:bodyPr/>
          <a:lstStyle/>
          <a:p>
            <a:pPr algn="ctr"/>
            <a:r>
              <a:rPr lang="ru-RU" sz="8800" dirty="0" smtClean="0"/>
              <a:t>Муравьи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2"/>
            <a:ext cx="8361210" cy="1906347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Составила</a:t>
            </a:r>
          </a:p>
          <a:p>
            <a:r>
              <a:rPr lang="ru-RU" sz="2400" b="1" i="1" dirty="0" smtClean="0"/>
              <a:t>семья Вахрушевой Анастасии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 воспитанницы группы ПОЧЕМУЧКИ </a:t>
            </a:r>
          </a:p>
          <a:p>
            <a:r>
              <a:rPr lang="ru-RU" sz="2400" b="1" dirty="0" smtClean="0"/>
              <a:t>МКДОУ </a:t>
            </a:r>
            <a:r>
              <a:rPr lang="ru-RU" sz="2400" b="1" dirty="0" err="1" smtClean="0"/>
              <a:t>Здвинского</a:t>
            </a:r>
            <a:r>
              <a:rPr lang="ru-RU" sz="2400" b="1" dirty="0" smtClean="0"/>
              <a:t> детского сада «Светлячок»</a:t>
            </a:r>
          </a:p>
          <a:p>
            <a:pPr algn="ctr"/>
            <a:r>
              <a:rPr lang="ru-RU" sz="2400" b="1" dirty="0" smtClean="0"/>
              <a:t>Здвинск 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508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8243" y="368736"/>
            <a:ext cx="8596668" cy="15154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нашей планете живёт очень много насекомых. Одни из самых необычных – это муравьи.</a:t>
            </a:r>
          </a:p>
          <a:p>
            <a:r>
              <a:rPr lang="ru-RU" sz="2000" dirty="0" smtClean="0"/>
              <a:t>Муравьи очень трудолюбивые и сильные.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0540" y="2184824"/>
            <a:ext cx="4676037" cy="3005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78086" y="2594546"/>
            <a:ext cx="4072481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066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261" y="618116"/>
            <a:ext cx="8596668" cy="3880773"/>
          </a:xfrm>
        </p:spPr>
        <p:txBody>
          <a:bodyPr>
            <a:normAutofit/>
          </a:bodyPr>
          <a:lstStyle/>
          <a:p>
            <a:pPr lvl="1"/>
            <a:r>
              <a:rPr lang="ru-RU" sz="1800" dirty="0" smtClean="0"/>
              <a:t>У	муравьёв есть голова, грудь и брюшко. </a:t>
            </a:r>
            <a:r>
              <a:rPr lang="ru-RU" sz="1800" dirty="0"/>
              <a:t>На голове -</a:t>
            </a:r>
            <a:r>
              <a:rPr lang="ru-RU" sz="1800" dirty="0" smtClean="0"/>
              <a:t> </a:t>
            </a:r>
            <a:r>
              <a:rPr lang="ru-RU" sz="1800" dirty="0"/>
              <a:t>глаза и усики. </a:t>
            </a:r>
            <a:r>
              <a:rPr lang="ru-RU" sz="1800" dirty="0" smtClean="0"/>
              <a:t>Усиками муравей чувствует запахи и разговаривает.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7223" y="1810013"/>
            <a:ext cx="4707868" cy="42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28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279" y="534989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dirty="0"/>
              <a:t>Муравьи - это </a:t>
            </a:r>
            <a:r>
              <a:rPr lang="ru-RU" sz="2000" dirty="0" smtClean="0"/>
              <a:t>спасатели </a:t>
            </a:r>
            <a:r>
              <a:rPr lang="ru-RU" sz="2000" dirty="0"/>
              <a:t>леса, они уничтожают вредных </a:t>
            </a:r>
            <a:r>
              <a:rPr lang="ru-RU" sz="2000" dirty="0" smtClean="0"/>
              <a:t>насекомых!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946" y="1976581"/>
            <a:ext cx="4682772" cy="3065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7599" y="2820278"/>
            <a:ext cx="4434147" cy="29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823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8242" y="627353"/>
            <a:ext cx="8596668" cy="3880773"/>
          </a:xfrm>
        </p:spPr>
        <p:txBody>
          <a:bodyPr/>
          <a:lstStyle/>
          <a:p>
            <a:r>
              <a:rPr lang="ru-RU" dirty="0" smtClean="0"/>
              <a:t>Муравьи настоящие строители! Из сухих веточек, листьев, травинок они строят большие дома, которые называются муравейниками.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206" y="2022762"/>
            <a:ext cx="4895273" cy="3671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2574" y="1669471"/>
            <a:ext cx="51434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546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098" y="488807"/>
            <a:ext cx="8596668" cy="3880773"/>
          </a:xfrm>
        </p:spPr>
        <p:txBody>
          <a:bodyPr/>
          <a:lstStyle/>
          <a:p>
            <a:r>
              <a:rPr lang="ru-RU" dirty="0" smtClean="0"/>
              <a:t>В каждой муравьиной семье есть Королева и рабочие муравьи. Королева откладывает </a:t>
            </a:r>
            <a:r>
              <a:rPr lang="ru-RU" dirty="0"/>
              <a:t>яйца, из которых рождаются новые муравьи.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8601" y="1918764"/>
            <a:ext cx="5647879" cy="35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322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963" y="428604"/>
            <a:ext cx="10858575" cy="173198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>
                <a:ln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Самые опасные и </a:t>
            </a:r>
            <a:r>
              <a:rPr lang="ru-RU" b="1" cap="all" dirty="0">
                <a:ln/>
                <a:solidFill>
                  <a:schemeClr val="bg1">
                    <a:lumMod val="6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ядовитые пауки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09720" y="2143116"/>
            <a:ext cx="9048813" cy="1143008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/>
              <a:t>Составила</a:t>
            </a:r>
          </a:p>
          <a:p>
            <a:pPr algn="r"/>
            <a:r>
              <a:rPr lang="ru-RU" b="1" i="1" dirty="0" smtClean="0"/>
              <a:t>семья Барановской Полины</a:t>
            </a:r>
            <a:r>
              <a:rPr lang="ru-RU" b="1" dirty="0" smtClean="0"/>
              <a:t>,</a:t>
            </a:r>
          </a:p>
          <a:p>
            <a:pPr algn="r"/>
            <a:r>
              <a:rPr lang="ru-RU" b="1" dirty="0" smtClean="0"/>
              <a:t> воспитанницы группы ПОЧЕМУЧКИ </a:t>
            </a:r>
          </a:p>
          <a:p>
            <a:pPr algn="r"/>
            <a:r>
              <a:rPr lang="ru-RU" b="1" dirty="0" smtClean="0"/>
              <a:t>МКДОУ </a:t>
            </a:r>
            <a:r>
              <a:rPr lang="ru-RU" b="1" dirty="0" err="1" smtClean="0"/>
              <a:t>Здвинского</a:t>
            </a:r>
            <a:r>
              <a:rPr lang="ru-RU" b="1" dirty="0" smtClean="0"/>
              <a:t> детского сада «Светлячок»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75" y="3573016"/>
            <a:ext cx="4704523" cy="26462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3629431"/>
            <a:ext cx="4503936" cy="25898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33731" y="61436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Здвинск 2021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9078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внутрен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4AF712C3-60E7-4AF4-8A45-54283D0AD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5000"/>
          </a:blip>
          <a:srcRect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28BD73-A011-4DEE-A443-DD493C05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 err="1"/>
              <a:t>божья</a:t>
            </a:r>
            <a:r>
              <a:rPr lang="en-US" sz="3700" cap="all" spc="-100" dirty="0"/>
              <a:t> </a:t>
            </a:r>
            <a:r>
              <a:rPr lang="en-US" sz="3700" cap="all" spc="-100" err="1"/>
              <a:t>коровка-хищное</a:t>
            </a:r>
            <a:r>
              <a:rPr lang="en-US" sz="3700" cap="all" spc="-100" dirty="0"/>
              <a:t> </a:t>
            </a:r>
            <a:r>
              <a:rPr lang="en-US" sz="3700" cap="all" spc="-100" err="1"/>
              <a:t>насекомое</a:t>
            </a:r>
            <a:r>
              <a:rPr lang="en-US" sz="3700" cap="all" spc="-100" dirty="0"/>
              <a:t>, </a:t>
            </a:r>
            <a:r>
              <a:rPr lang="en-US" sz="3700" cap="all" spc="-100" err="1"/>
              <a:t>она</a:t>
            </a:r>
            <a:r>
              <a:rPr lang="en-US" sz="3700" cap="all" spc="-100" dirty="0"/>
              <a:t> </a:t>
            </a:r>
            <a:r>
              <a:rPr lang="en-US" sz="3700" cap="all" spc="-100" err="1"/>
              <a:t>выделяет</a:t>
            </a:r>
            <a:r>
              <a:rPr lang="en-US" sz="3700" cap="all" spc="-100" dirty="0"/>
              <a:t> </a:t>
            </a:r>
            <a:r>
              <a:rPr lang="en-US" sz="3700" cap="all" spc="-100" err="1"/>
              <a:t>жёлтую</a:t>
            </a:r>
            <a:r>
              <a:rPr lang="en-US" sz="3700" cap="all" spc="-100"/>
              <a:t> </a:t>
            </a:r>
            <a:r>
              <a:rPr lang="en-US" sz="3700" cap="all" spc="-100" err="1"/>
              <a:t>ядовитую</a:t>
            </a:r>
            <a:r>
              <a:rPr lang="en-US" sz="3700" cap="all" spc="-100"/>
              <a:t> </a:t>
            </a:r>
            <a:r>
              <a:rPr lang="en-US" sz="3700" cap="all" spc="-100" err="1"/>
              <a:t>житкость</a:t>
            </a:r>
            <a:r>
              <a:rPr lang="en-US" sz="3700" cap="all" spc="-100"/>
              <a:t>, </a:t>
            </a:r>
            <a:r>
              <a:rPr lang="en-US" sz="3700" cap="all" spc="-100" err="1"/>
              <a:t>за</a:t>
            </a:r>
            <a:r>
              <a:rPr lang="en-US" sz="3700" cap="all" spc="-100"/>
              <a:t> </a:t>
            </a:r>
            <a:r>
              <a:rPr lang="en-US" sz="3700" cap="all" spc="-100" err="1"/>
              <a:t>счёт</a:t>
            </a:r>
            <a:r>
              <a:rPr lang="en-US" sz="3700" cap="all" spc="-100"/>
              <a:t> </a:t>
            </a:r>
            <a:r>
              <a:rPr lang="en-US" sz="3700" cap="all" spc="-100" err="1"/>
              <a:t>которой</a:t>
            </a:r>
            <a:r>
              <a:rPr lang="en-US" sz="3700" cap="all" spc="-100"/>
              <a:t> </a:t>
            </a:r>
            <a:r>
              <a:rPr lang="en-US" sz="3700" cap="all" spc="-100" err="1"/>
              <a:t>их</a:t>
            </a:r>
            <a:r>
              <a:rPr lang="en-US" sz="3700" cap="all" spc="-100"/>
              <a:t> </a:t>
            </a:r>
            <a:r>
              <a:rPr lang="en-US" sz="3700" cap="all" spc="-100" err="1"/>
              <a:t>не</a:t>
            </a:r>
            <a:r>
              <a:rPr lang="en-US" sz="3700" cap="all" spc="-100"/>
              <a:t> </a:t>
            </a:r>
            <a:r>
              <a:rPr lang="en-US" sz="3700" cap="all" spc="-100" err="1"/>
              <a:t>едят</a:t>
            </a:r>
            <a:r>
              <a:rPr lang="en-US" sz="3700" cap="all" spc="-100"/>
              <a:t> </a:t>
            </a:r>
            <a:r>
              <a:rPr lang="en-US" sz="3700" cap="all" spc="-100" err="1"/>
              <a:t>птици</a:t>
            </a:r>
            <a:r>
              <a:rPr lang="en-US" sz="3700" cap="all" spc="-100"/>
              <a:t> и </a:t>
            </a:r>
            <a:r>
              <a:rPr lang="en-US" sz="3700" cap="all" spc="-100" err="1"/>
              <a:t>пауки</a:t>
            </a:r>
            <a:r>
              <a:rPr lang="en-US" sz="3700" cap="all" spc="-100" dirty="0"/>
              <a:t> 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xmlns="" val="394243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260648"/>
            <a:ext cx="4011084" cy="74240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Чёрная вдова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60648"/>
            <a:ext cx="681566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393" y="1687933"/>
            <a:ext cx="4011084" cy="3345235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Один из самых опасных пауков во всём мире. Яд очень опасен для человека.</a:t>
            </a:r>
          </a:p>
        </p:txBody>
      </p:sp>
      <p:pic>
        <p:nvPicPr>
          <p:cNvPr id="1026" name="Picture 2" descr="https://www.kubantv.ru/wp-content/uploads/2020/12/whatsapp-image-2020-12-11-at-20.32.38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3" y="3501009"/>
            <a:ext cx="6586975" cy="3016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0475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2" y="-5502"/>
            <a:ext cx="4011084" cy="81441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Паук отшельник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350" y="836713"/>
            <a:ext cx="4477345" cy="4691063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Пауки данного вида являются одни из самых ядовитых членистоногих. </a:t>
            </a:r>
          </a:p>
          <a:p>
            <a:pPr algn="just"/>
            <a:r>
              <a:rPr lang="ru-RU" sz="2800" dirty="0"/>
              <a:t>Человек обычно сам прижимает его рукой или телом, провоцируя к обороне. Чаще всего паук кусает в постели во время сна (заползает под белье). </a:t>
            </a:r>
          </a:p>
        </p:txBody>
      </p:sp>
      <p:pic>
        <p:nvPicPr>
          <p:cNvPr id="2050" name="Picture 2" descr="https://im0-tub-ru.yandex.net/i?id=b119f9dd4c4e57b28a9c3d06d31154ff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404664"/>
            <a:ext cx="6816757" cy="3041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ru.yandex.net/i?id=b95dd62d664ba6f93fd296dc9d87d61d-l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3645025"/>
            <a:ext cx="6816757" cy="2853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1250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260648"/>
            <a:ext cx="4011084" cy="95842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Сиднейский воронковый паук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1371" y="1268761"/>
            <a:ext cx="4430283" cy="4691063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Ядовитый паук</a:t>
            </a:r>
            <a:r>
              <a:rPr lang="en-US" sz="2800" dirty="0"/>
              <a:t>,</a:t>
            </a:r>
            <a:r>
              <a:rPr lang="ru-RU" sz="2800" dirty="0"/>
              <a:t> занимает 3 место во всём мире. Очень опасен для человека. Если в течении нескольких часов во время укуса  не обратиться в больницу</a:t>
            </a:r>
            <a:r>
              <a:rPr lang="en-US" sz="2800" dirty="0"/>
              <a:t>,</a:t>
            </a:r>
            <a:r>
              <a:rPr lang="ru-RU" sz="2800" dirty="0"/>
              <a:t> то человек умрёт.</a:t>
            </a:r>
          </a:p>
        </p:txBody>
      </p:sp>
      <p:pic>
        <p:nvPicPr>
          <p:cNvPr id="3074" name="Picture 2" descr="https://im0-tub-ru.yandex.net/i?id=f295142abafbaef8e1d098da2ba5e9da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15" y="332657"/>
            <a:ext cx="6537011" cy="2961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opklopu.com/wp-content/uploads/e/e/3/ee30d3c052b9d8f7e73ba109cf038e80.jp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84" y="3501008"/>
            <a:ext cx="6537011" cy="2739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848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0"/>
            <a:ext cx="4011084" cy="81441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Песочный паук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361" y="980729"/>
            <a:ext cx="4285324" cy="5145435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В отличии от других пауков</a:t>
            </a:r>
            <a:r>
              <a:rPr lang="en-US" sz="2800" dirty="0"/>
              <a:t>,</a:t>
            </a:r>
            <a:r>
              <a:rPr lang="ru-RU" sz="2800" dirty="0"/>
              <a:t> данный вид имеет 6 глаз. Маскируются под песок.  Яд очень ядовит и опасен для человека. При укусе наступает смерть через несколько часов. Противоядия  на данный момент нет.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2" y="260648"/>
            <a:ext cx="694234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2" y="3429000"/>
            <a:ext cx="6942345" cy="312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80612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2" y="-74551"/>
            <a:ext cx="4011084" cy="67039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Птицеед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339" y="568251"/>
            <a:ext cx="4800533" cy="5289451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Очень большие пауки</a:t>
            </a:r>
            <a:r>
              <a:rPr lang="en-US" sz="2400" dirty="0"/>
              <a:t>,</a:t>
            </a:r>
            <a:r>
              <a:rPr lang="ru-RU" sz="2400" dirty="0"/>
              <a:t> очень длинные и мохнатые конечности.  Укус для взрослого здорового человека он не опасен</a:t>
            </a:r>
            <a:r>
              <a:rPr lang="en-US" sz="2400" dirty="0"/>
              <a:t>, </a:t>
            </a:r>
            <a:r>
              <a:rPr lang="ru-RU" sz="2400" dirty="0"/>
              <a:t> а для детей и стариков смертельный.  </a:t>
            </a:r>
          </a:p>
          <a:p>
            <a:pPr algn="just"/>
            <a:r>
              <a:rPr lang="ru-RU" sz="2400" dirty="0"/>
              <a:t>Питаются: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/>
              <a:t>Птицы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/>
              <a:t>Членистоногие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/>
              <a:t>Насекомые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/>
              <a:t>Мелкие грызуны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/>
              <a:t>Рыбы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/>
              <a:t>Земноводные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260648"/>
            <a:ext cx="6816757" cy="2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48" y="3212976"/>
            <a:ext cx="680340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32262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8DB4B7D-6E19-4B1E-A0ED-621919C15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CB196DE-BC07-4C0A-9A6F-6FFD5F775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C13C32D-C8E0-49CB-AF18-A6A13B7FE2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65E3DF13-4412-4927-AA38-F077B5A4C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569EC13-67CE-4C90-95BA-1F7D7F3D38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A59492E-0F24-4A22-B24D-A110B403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Рисунок 3" descr="Изображение выглядит как растение, продукт, украшен, свеж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404AEA5-B5F5-450A-B82D-53132B780E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5000"/>
          </a:blip>
          <a:srcRect/>
          <a:stretch/>
        </p:blipFill>
        <p:spPr>
          <a:xfrm>
            <a:off x="-1" y="10"/>
            <a:ext cx="6095995" cy="6857990"/>
          </a:xfrm>
          <a:prstGeom prst="rect">
            <a:avLst/>
          </a:prstGeom>
        </p:spPr>
      </p:pic>
      <p:pic>
        <p:nvPicPr>
          <p:cNvPr id="4" name="Рисунок 4" descr="Изображение выглядит как внешний, земля, пляж, ска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DFD1AF6-7D08-4CAF-91DE-A21D1A9E98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5000"/>
          </a:blip>
          <a:srcRect/>
          <a:stretch/>
        </p:blipFill>
        <p:spPr>
          <a:xfrm>
            <a:off x="6095998" y="10"/>
            <a:ext cx="609600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DA548-0724-42BB-B19F-F1F5C284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err="1"/>
              <a:t>При</a:t>
            </a:r>
            <a:r>
              <a:rPr lang="en-US" sz="3200" cap="all" spc="-100"/>
              <a:t> </a:t>
            </a:r>
            <a:r>
              <a:rPr lang="en-US" sz="3200" cap="all" spc="-100" err="1"/>
              <a:t>наступлении</a:t>
            </a:r>
            <a:r>
              <a:rPr lang="en-US" sz="3200" cap="all" spc="-100"/>
              <a:t> </a:t>
            </a:r>
            <a:r>
              <a:rPr lang="en-US" sz="3200" cap="all" spc="-100" err="1"/>
              <a:t>холодов</a:t>
            </a:r>
            <a:r>
              <a:rPr lang="en-US" sz="3200" cap="all" spc="-100"/>
              <a:t> </a:t>
            </a:r>
            <a:r>
              <a:rPr lang="en-US" sz="3200" cap="all" spc="-100" err="1"/>
              <a:t>божьи</a:t>
            </a:r>
            <a:r>
              <a:rPr lang="en-US" sz="3200" cap="all" spc="-100"/>
              <a:t> </a:t>
            </a:r>
            <a:r>
              <a:rPr lang="en-US" sz="3200" cap="all" spc="-100" err="1"/>
              <a:t>коровки</a:t>
            </a:r>
            <a:r>
              <a:rPr lang="en-US" sz="3200" cap="all" spc="-100"/>
              <a:t> </a:t>
            </a:r>
            <a:r>
              <a:rPr lang="en-US" sz="3200" cap="all" spc="-100" err="1"/>
              <a:t>собираютсь</a:t>
            </a:r>
            <a:r>
              <a:rPr lang="en-US" sz="3200" cap="all" spc="-100"/>
              <a:t> в </a:t>
            </a:r>
            <a:r>
              <a:rPr lang="en-US" sz="3200" cap="all" spc="-100" err="1"/>
              <a:t>большие</a:t>
            </a:r>
            <a:r>
              <a:rPr lang="en-US" sz="3200" cap="all" spc="-100"/>
              <a:t> </a:t>
            </a:r>
            <a:r>
              <a:rPr lang="en-US" sz="3200" cap="all" spc="-100" err="1"/>
              <a:t>стаи</a:t>
            </a:r>
            <a:r>
              <a:rPr lang="en-US" sz="3200" cap="all" spc="-100"/>
              <a:t>. </a:t>
            </a:r>
            <a:r>
              <a:rPr lang="en-US" sz="3200" cap="all" spc="-100" err="1"/>
              <a:t>Зимуют</a:t>
            </a:r>
            <a:r>
              <a:rPr lang="en-US" sz="3200" cap="all" spc="-100"/>
              <a:t> </a:t>
            </a:r>
            <a:r>
              <a:rPr lang="en-US" sz="3200" cap="all" spc="-100" err="1"/>
              <a:t>они</a:t>
            </a:r>
            <a:r>
              <a:rPr lang="en-US" sz="3200" cap="all" spc="-100"/>
              <a:t> </a:t>
            </a:r>
            <a:r>
              <a:rPr lang="en-US" sz="3200" cap="all" spc="-100" err="1"/>
              <a:t>под</a:t>
            </a:r>
            <a:r>
              <a:rPr lang="en-US" sz="3200" cap="all" spc="-100"/>
              <a:t> </a:t>
            </a:r>
            <a:r>
              <a:rPr lang="en-US" sz="3200" cap="all" spc="-100" err="1"/>
              <a:t>камнями,сухими</a:t>
            </a:r>
            <a:r>
              <a:rPr lang="en-US" sz="3200" cap="all" spc="-100"/>
              <a:t> </a:t>
            </a:r>
            <a:r>
              <a:rPr lang="en-US" sz="3200" cap="all" spc="-100" err="1"/>
              <a:t>листьями</a:t>
            </a:r>
            <a:r>
              <a:rPr lang="en-US" sz="3200" cap="all" spc="-100"/>
              <a:t>, </a:t>
            </a:r>
            <a:r>
              <a:rPr lang="en-US" sz="3200" cap="all" spc="-100" err="1"/>
              <a:t>корой</a:t>
            </a:r>
            <a:r>
              <a:rPr lang="en-US" sz="3200" cap="all" spc="-100"/>
              <a:t> и в </a:t>
            </a:r>
            <a:r>
              <a:rPr lang="en-US" sz="3200" cap="all" spc="-100" err="1"/>
              <a:t>щелях</a:t>
            </a:r>
            <a:endParaRPr lang="en-US" sz="3200" cap="all" spc="-100"/>
          </a:p>
        </p:txBody>
      </p:sp>
    </p:spTree>
    <p:extLst>
      <p:ext uri="{BB962C8B-B14F-4D97-AF65-F5344CB8AC3E}">
        <p14:creationId xmlns:p14="http://schemas.microsoft.com/office/powerpoint/2010/main" xmlns="" val="245345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xmlns="" id="{48DB4B7D-6E19-4B1E-A0ED-621919C15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4CB196DE-BC07-4C0A-9A6F-6FFD5F775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xmlns="" id="{2C13C32D-C8E0-49CB-AF18-A6A13B7FE2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5E3DF13-4412-4927-AA38-F077B5A4C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0">
              <a:extLst>
                <a:ext uri="{FF2B5EF4-FFF2-40B4-BE49-F238E27FC236}">
                  <a16:creationId xmlns:a16="http://schemas.microsoft.com/office/drawing/2014/main" xmlns="" id="{4569EC13-67CE-4C90-95BA-1F7D7F3D38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0A59492E-0F24-4A22-B24D-A110B403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Рисунок 5" descr="Изображение выглядит как насекомое, растение, зеле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E8FE146-C1C2-4131-BC14-0F1373D580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alphaModFix amt="45000"/>
          </a:blip>
          <a:srcRect b="-1"/>
          <a:stretch/>
        </p:blipFill>
        <p:spPr>
          <a:xfrm>
            <a:off x="-1" y="10"/>
            <a:ext cx="6095995" cy="6857990"/>
          </a:xfrm>
          <a:prstGeom prst="rect">
            <a:avLst/>
          </a:prstGeom>
        </p:spPr>
      </p:pic>
      <p:pic>
        <p:nvPicPr>
          <p:cNvPr id="6" name="Рисунок 6" descr="Изображение выглядит как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xmlns="" id="{5E5A289F-41C5-4FED-8352-BAA088A6D7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alphaModFix amt="45000"/>
          </a:blip>
          <a:srcRect b="-1"/>
          <a:stretch/>
        </p:blipFill>
        <p:spPr>
          <a:xfrm>
            <a:off x="6095998" y="10"/>
            <a:ext cx="6096001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928FF0-B4DC-4A43-B528-219ABE33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err="1"/>
              <a:t>Божья</a:t>
            </a:r>
            <a:r>
              <a:rPr lang="en-US" sz="3200" cap="all" spc="-100"/>
              <a:t> </a:t>
            </a:r>
            <a:r>
              <a:rPr lang="en-US" sz="3200" cap="all" spc="-100" err="1"/>
              <a:t>коровка</a:t>
            </a:r>
            <a:r>
              <a:rPr lang="en-US" sz="3200" cap="all" spc="-100"/>
              <a:t> </a:t>
            </a:r>
            <a:r>
              <a:rPr lang="en-US" sz="3200" cap="all" spc="-100" err="1"/>
              <a:t>очень</a:t>
            </a:r>
            <a:r>
              <a:rPr lang="en-US" sz="3200" cap="all" spc="-100"/>
              <a:t> </a:t>
            </a:r>
            <a:r>
              <a:rPr lang="en-US" sz="3200" cap="all" spc="-100" err="1"/>
              <a:t>полезна</a:t>
            </a:r>
            <a:r>
              <a:rPr lang="en-US" sz="3200" cap="all" spc="-100"/>
              <a:t> </a:t>
            </a:r>
            <a:r>
              <a:rPr lang="en-US" sz="3200" cap="all" spc="-100" err="1"/>
              <a:t>для</a:t>
            </a:r>
            <a:r>
              <a:rPr lang="en-US" sz="3200" cap="all" spc="-100"/>
              <a:t> </a:t>
            </a:r>
            <a:r>
              <a:rPr lang="en-US" sz="3200" cap="all" spc="-100" err="1"/>
              <a:t>человека</a:t>
            </a:r>
            <a:r>
              <a:rPr lang="en-US" sz="3200" cap="all" spc="-100"/>
              <a:t>, </a:t>
            </a:r>
            <a:r>
              <a:rPr lang="en-US" sz="3200" cap="all" spc="-100" err="1"/>
              <a:t>она</a:t>
            </a:r>
            <a:r>
              <a:rPr lang="en-US" sz="3200" cap="all" spc="-100"/>
              <a:t> </a:t>
            </a:r>
            <a:r>
              <a:rPr lang="en-US" sz="3200" cap="all" spc="-100" err="1"/>
              <a:t>поедает</a:t>
            </a:r>
            <a:r>
              <a:rPr lang="en-US" sz="3200" cap="all" spc="-100"/>
              <a:t> </a:t>
            </a:r>
            <a:r>
              <a:rPr lang="en-US" sz="3200" cap="all" spc="-100" err="1"/>
              <a:t>тлю</a:t>
            </a:r>
            <a:r>
              <a:rPr lang="en-US" sz="3200" cap="all" spc="-100"/>
              <a:t>, </a:t>
            </a:r>
            <a:r>
              <a:rPr lang="en-US" sz="3200" cap="all" spc="-100" err="1"/>
              <a:t>яйца</a:t>
            </a:r>
            <a:r>
              <a:rPr lang="en-US" sz="3200" cap="all" spc="-100"/>
              <a:t> </a:t>
            </a:r>
            <a:r>
              <a:rPr lang="en-US" sz="3200" cap="all" spc="-100" err="1"/>
              <a:t>бабочек</a:t>
            </a:r>
            <a:r>
              <a:rPr lang="en-US" sz="3200" cap="all" spc="-100"/>
              <a:t> и </a:t>
            </a:r>
            <a:r>
              <a:rPr lang="en-US" sz="3200" cap="all" spc="-100" err="1"/>
              <a:t>мелких</a:t>
            </a:r>
            <a:r>
              <a:rPr lang="en-US" sz="3200" cap="all" spc="-100"/>
              <a:t> </a:t>
            </a:r>
            <a:r>
              <a:rPr lang="en-US" sz="3200" cap="all" spc="-100" err="1"/>
              <a:t>гусениц</a:t>
            </a:r>
            <a:r>
              <a:rPr lang="en-US" sz="3200" cap="all" spc="-100"/>
              <a:t>, </a:t>
            </a:r>
            <a:r>
              <a:rPr lang="en-US" sz="3200" cap="all" spc="-100" err="1"/>
              <a:t>тем</a:t>
            </a:r>
            <a:r>
              <a:rPr lang="en-US" sz="3200" cap="all" spc="-100"/>
              <a:t> </a:t>
            </a:r>
            <a:r>
              <a:rPr lang="en-US" sz="3200" cap="all" spc="-100" err="1"/>
              <a:t>самым</a:t>
            </a:r>
            <a:r>
              <a:rPr lang="en-US" sz="3200" cap="all" spc="-100"/>
              <a:t> </a:t>
            </a:r>
            <a:r>
              <a:rPr lang="en-US" sz="3200" cap="all" spc="-100" err="1"/>
              <a:t>спасая</a:t>
            </a:r>
            <a:r>
              <a:rPr lang="en-US" sz="3200" cap="all" spc="-100"/>
              <a:t> </a:t>
            </a:r>
            <a:r>
              <a:rPr lang="en-US" sz="3200" cap="all" spc="-100" err="1"/>
              <a:t>урожай</a:t>
            </a:r>
            <a:endParaRPr lang="en-US" sz="3200" cap="all" spc="-100"/>
          </a:p>
        </p:txBody>
      </p:sp>
    </p:spTree>
    <p:extLst>
      <p:ext uri="{BB962C8B-B14F-4D97-AF65-F5344CB8AC3E}">
        <p14:creationId xmlns:p14="http://schemas.microsoft.com/office/powerpoint/2010/main" xmlns="" val="2590285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8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xmlns="" id="{48DB4B7D-6E19-4B1E-A0ED-621919C15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4CB196DE-BC07-4C0A-9A6F-6FFD5F775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2C13C32D-C8E0-49CB-AF18-A6A13B7FE2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65E3DF13-4412-4927-AA38-F077B5A4C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4569EC13-67CE-4C90-95BA-1F7D7F3D38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0A59492E-0F24-4A22-B24D-A110B403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xmlns="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Рисунок 5" descr="Изображение выглядит как другой, множество, цветно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115EF97A-D209-4DE4-8689-CB7A486715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5000"/>
          </a:blip>
          <a:srcRect/>
          <a:stretch/>
        </p:blipFill>
        <p:spPr>
          <a:xfrm>
            <a:off x="-1" y="10"/>
            <a:ext cx="6095995" cy="6857990"/>
          </a:xfrm>
          <a:prstGeom prst="rect">
            <a:avLst/>
          </a:prstGeom>
        </p:spPr>
      </p:pic>
      <p:pic>
        <p:nvPicPr>
          <p:cNvPr id="3" name="Рисунок 3" descr="Изображение выглядит как трава, другой, цветной, украшен&#10;&#10;Автоматически созданное описание">
            <a:extLst>
              <a:ext uri="{FF2B5EF4-FFF2-40B4-BE49-F238E27FC236}">
                <a16:creationId xmlns:a16="http://schemas.microsoft.com/office/drawing/2014/main" xmlns="" id="{4949B89C-310A-48A8-9B5D-24BAA64989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5000"/>
          </a:blip>
          <a:srcRect/>
          <a:stretch/>
        </p:blipFill>
        <p:spPr>
          <a:xfrm>
            <a:off x="6095998" y="10"/>
            <a:ext cx="6096001" cy="685799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B704C-8F26-4BC7-A5D9-24A25707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err="1"/>
              <a:t>Помимо</a:t>
            </a:r>
            <a:r>
              <a:rPr lang="en-US" sz="3200" cap="all" spc="-100" dirty="0"/>
              <a:t> </a:t>
            </a:r>
            <a:r>
              <a:rPr lang="en-US" sz="3200" cap="all" spc="-100" err="1"/>
              <a:t>привычной</a:t>
            </a:r>
            <a:r>
              <a:rPr lang="en-US" sz="3200" cap="all" spc="-100" dirty="0"/>
              <a:t> </a:t>
            </a:r>
            <a:r>
              <a:rPr lang="en-US" sz="3200" cap="all" spc="-100" err="1"/>
              <a:t>нам</a:t>
            </a:r>
            <a:r>
              <a:rPr lang="en-US" sz="3200" cap="all" spc="-100" dirty="0"/>
              <a:t> </a:t>
            </a:r>
            <a:r>
              <a:rPr lang="en-US" sz="3200" cap="all" spc="-100" err="1"/>
              <a:t>божье</a:t>
            </a:r>
            <a:r>
              <a:rPr lang="en-US" sz="3200" cap="all" spc="-100"/>
              <a:t> </a:t>
            </a:r>
            <a:r>
              <a:rPr lang="en-US" sz="3200" cap="all" spc="-100" err="1"/>
              <a:t>коровки</a:t>
            </a:r>
            <a:r>
              <a:rPr lang="en-US" sz="3200" cap="all" spc="-100"/>
              <a:t>, </a:t>
            </a:r>
            <a:r>
              <a:rPr lang="en-US" sz="3200" cap="all" spc="-100" err="1"/>
              <a:t>сушествует</a:t>
            </a:r>
            <a:r>
              <a:rPr lang="en-US" sz="3200" cap="all" spc="-100"/>
              <a:t> </a:t>
            </a:r>
            <a:r>
              <a:rPr lang="en-US" sz="3200" cap="all" spc="-100" err="1"/>
              <a:t>ещё</a:t>
            </a:r>
            <a:r>
              <a:rPr lang="en-US" sz="3200" cap="all" spc="-100"/>
              <a:t> </a:t>
            </a:r>
            <a:r>
              <a:rPr lang="en-US" sz="3200" cap="all" spc="-100" err="1"/>
              <a:t>множество</a:t>
            </a:r>
            <a:r>
              <a:rPr lang="en-US" sz="3200" cap="all" spc="-100"/>
              <a:t> </a:t>
            </a:r>
            <a:r>
              <a:rPr lang="en-US" sz="3200" cap="all" spc="-100" err="1"/>
              <a:t>других</a:t>
            </a:r>
            <a:r>
              <a:rPr lang="en-US" sz="3200" cap="all" spc="-100"/>
              <a:t> </a:t>
            </a:r>
            <a:r>
              <a:rPr lang="en-US" sz="3200" cap="all" spc="-100" err="1"/>
              <a:t>видов</a:t>
            </a:r>
            <a:r>
              <a:rPr lang="en-US" sz="3200" cap="all" spc="-100"/>
              <a:t> </a:t>
            </a:r>
            <a:r>
              <a:rPr lang="en-US" sz="3200" cap="all" spc="-100" err="1"/>
              <a:t>этих</a:t>
            </a:r>
            <a:r>
              <a:rPr lang="en-US" sz="3200" cap="all" spc="-100"/>
              <a:t> </a:t>
            </a:r>
            <a:r>
              <a:rPr lang="en-US" sz="3200" cap="all" spc="-100" err="1"/>
              <a:t>жучков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4230351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1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33">
            <a:extLst>
              <a:ext uri="{FF2B5EF4-FFF2-40B4-BE49-F238E27FC236}">
                <a16:creationId xmlns:a16="http://schemas.microsoft.com/office/drawing/2014/main" xmlns="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xmlns="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xmlns="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5" name="Group 39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44">
            <a:extLst>
              <a:ext uri="{FF2B5EF4-FFF2-40B4-BE49-F238E27FC236}">
                <a16:creationId xmlns:a16="http://schemas.microsoft.com/office/drawing/2014/main" xmlns="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46">
            <a:extLst>
              <a:ext uri="{FF2B5EF4-FFF2-40B4-BE49-F238E27FC236}">
                <a16:creationId xmlns:a16="http://schemas.microsoft.com/office/drawing/2014/main" xmlns="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внутренний, насекомо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435837F-36F9-4F1D-8A92-0C632F78E7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Rectangle 48">
            <a:extLst>
              <a:ext uri="{FF2B5EF4-FFF2-40B4-BE49-F238E27FC236}">
                <a16:creationId xmlns:a16="http://schemas.microsoft.com/office/drawing/2014/main" xmlns="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62F878-2BF3-4363-8AD1-D42399BB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800" cap="all" spc="-100"/>
              <a:t>Спасибо за просмотр</a:t>
            </a:r>
          </a:p>
        </p:txBody>
      </p:sp>
      <p:sp>
        <p:nvSpPr>
          <p:cNvPr id="46" name="Rectangle 50">
            <a:extLst>
              <a:ext uri="{FF2B5EF4-FFF2-40B4-BE49-F238E27FC236}">
                <a16:creationId xmlns:a16="http://schemas.microsoft.com/office/drawing/2014/main" xmlns="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xmlns="" val="2965690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5014" y="0"/>
            <a:ext cx="8320135" cy="55616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3368" y="4037846"/>
            <a:ext cx="3476530" cy="115884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Здвинск 2021</a:t>
            </a:r>
            <a:endParaRPr lang="ru-RU" sz="1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25781" y="5676522"/>
            <a:ext cx="9500104" cy="1059255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sz="4200" b="1" dirty="0" smtClean="0">
                <a:solidFill>
                  <a:schemeClr val="bg1"/>
                </a:solidFill>
              </a:rPr>
              <a:t>Составила</a:t>
            </a:r>
          </a:p>
          <a:p>
            <a:pPr algn="r"/>
            <a:r>
              <a:rPr lang="ru-RU" sz="4200" b="1" i="1" dirty="0" smtClean="0">
                <a:solidFill>
                  <a:schemeClr val="bg1"/>
                </a:solidFill>
              </a:rPr>
              <a:t>семья Шило Богдана</a:t>
            </a:r>
            <a:r>
              <a:rPr lang="ru-RU" sz="4200" b="1" dirty="0" smtClean="0">
                <a:solidFill>
                  <a:schemeClr val="bg1"/>
                </a:solidFill>
              </a:rPr>
              <a:t>,</a:t>
            </a:r>
          </a:p>
          <a:p>
            <a:pPr algn="r"/>
            <a:r>
              <a:rPr lang="ru-RU" sz="4200" b="1" dirty="0" smtClean="0">
                <a:solidFill>
                  <a:schemeClr val="bg1"/>
                </a:solidFill>
              </a:rPr>
              <a:t> воспитанника группы ПОЧЕМУЧКИ  МКДОУ </a:t>
            </a:r>
            <a:r>
              <a:rPr lang="ru-RU" sz="4200" b="1" dirty="0" err="1" smtClean="0">
                <a:solidFill>
                  <a:schemeClr val="bg1"/>
                </a:solidFill>
              </a:rPr>
              <a:t>Здвинского</a:t>
            </a:r>
            <a:r>
              <a:rPr lang="ru-RU" sz="4200" b="1" dirty="0" smtClean="0">
                <a:solidFill>
                  <a:schemeClr val="bg1"/>
                </a:solidFill>
              </a:rPr>
              <a:t> детского сада «Светлячок»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827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Комар-это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Мелкое двукрылое насекомое с остро жалящим хоботком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2785" y="2376661"/>
            <a:ext cx="5225415" cy="38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513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579</Words>
  <Application>Microsoft Office PowerPoint</Application>
  <PresentationFormat>Произвольный</PresentationFormat>
  <Paragraphs>80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SavonVTI</vt:lpstr>
      <vt:lpstr>Презентации детей о насекомых</vt:lpstr>
      <vt:lpstr>Божьи коровки</vt:lpstr>
      <vt:lpstr>божья коровка-хищное насекомое, она выделяет жёлтую ядовитую житкость, за счёт которой их не едят птици и пауки </vt:lpstr>
      <vt:lpstr>При наступлении холодов божьи коровки собираютсь в большие стаи. Зимуют они под камнями,сухими листьями, корой и в щелях</vt:lpstr>
      <vt:lpstr>Божья коровка очень полезна для человека, она поедает тлю, яйца бабочек и мелких гусениц, тем самым спасая урожай</vt:lpstr>
      <vt:lpstr>Помимо привычной нам божье коровки, сушествует ещё множество других видов этих жучков</vt:lpstr>
      <vt:lpstr>Спасибо за просмотр</vt:lpstr>
      <vt:lpstr>Здвинск 2021</vt:lpstr>
      <vt:lpstr>Комар-это</vt:lpstr>
      <vt:lpstr>Слайд 10</vt:lpstr>
      <vt:lpstr>Слайд 11</vt:lpstr>
      <vt:lpstr>Слайд 12</vt:lpstr>
      <vt:lpstr>Комар «Долгоножка»</vt:lpstr>
      <vt:lpstr>Слайд 14</vt:lpstr>
      <vt:lpstr>Слайд 15</vt:lpstr>
      <vt:lpstr>Интересные факты про кузнечиков</vt:lpstr>
      <vt:lpstr>Насчитывается 20 000 видов кузнечиков</vt:lpstr>
      <vt:lpstr>Певчий кузнечик</vt:lpstr>
      <vt:lpstr>Как слышит кузнечик</vt:lpstr>
      <vt:lpstr>Как видит кузнечик</vt:lpstr>
      <vt:lpstr>Как передвигается кузнечик</vt:lpstr>
      <vt:lpstr>Чем питается кузнечик</vt:lpstr>
      <vt:lpstr>Муравьи</vt:lpstr>
      <vt:lpstr>Слайд 24</vt:lpstr>
      <vt:lpstr>Слайд 25</vt:lpstr>
      <vt:lpstr>Слайд 26</vt:lpstr>
      <vt:lpstr>Слайд 27</vt:lpstr>
      <vt:lpstr>Слайд 28</vt:lpstr>
      <vt:lpstr>Самые опасные и ядовитые пауки</vt:lpstr>
      <vt:lpstr>Чёрная вдова</vt:lpstr>
      <vt:lpstr>Паук отшельник</vt:lpstr>
      <vt:lpstr>Сиднейский воронковый паук</vt:lpstr>
      <vt:lpstr>Песочный паук</vt:lpstr>
      <vt:lpstr>Птицеед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Алексей</cp:lastModifiedBy>
  <cp:revision>195</cp:revision>
  <dcterms:created xsi:type="dcterms:W3CDTF">2021-06-16T12:26:38Z</dcterms:created>
  <dcterms:modified xsi:type="dcterms:W3CDTF">2022-11-19T07:56:19Z</dcterms:modified>
</cp:coreProperties>
</file>