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8" r:id="rId4"/>
    <p:sldId id="272" r:id="rId5"/>
    <p:sldId id="259" r:id="rId6"/>
    <p:sldId id="277" r:id="rId7"/>
    <p:sldId id="263" r:id="rId8"/>
    <p:sldId id="258" r:id="rId9"/>
    <p:sldId id="279" r:id="rId10"/>
    <p:sldId id="264" r:id="rId11"/>
    <p:sldId id="266" r:id="rId12"/>
    <p:sldId id="265" r:id="rId13"/>
    <p:sldId id="267" r:id="rId14"/>
    <p:sldId id="269" r:id="rId15"/>
    <p:sldId id="257" r:id="rId16"/>
    <p:sldId id="268" r:id="rId17"/>
    <p:sldId id="270" r:id="rId18"/>
    <p:sldId id="271" r:id="rId19"/>
    <p:sldId id="273" r:id="rId20"/>
    <p:sldId id="274" r:id="rId21"/>
    <p:sldId id="275" r:id="rId22"/>
    <p:sldId id="280" r:id="rId23"/>
    <p:sldId id="26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97" autoAdjust="0"/>
    <p:restoredTop sz="94660"/>
  </p:normalViewPr>
  <p:slideViewPr>
    <p:cSldViewPr>
      <p:cViewPr varScale="1">
        <p:scale>
          <a:sx n="59" d="100"/>
          <a:sy n="59" d="100"/>
        </p:scale>
        <p:origin x="-5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1228D2-1E9F-4384-8ADF-92E3DACDE8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CF6EF3-B792-436D-90C1-FEBD27936E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vokrugsveta.ru/encyclopedia/images/5/52/Ekaterina_Parad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ser\Desktop\картинкииииии\2ef9bacaa8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4" cy="72152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1643050"/>
            <a:ext cx="471490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Исследовательская деятельность младших школьников как средство их интеллектуального развития»</a:t>
            </a:r>
          </a:p>
          <a:p>
            <a:pPr algn="ctr" eaLnBrk="0" hangingPunct="0"/>
            <a:endParaRPr lang="ru-RU" i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учитель 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начальных классов </a:t>
            </a:r>
          </a:p>
          <a:p>
            <a:pPr algn="ctr" eaLnBrk="0" hangingPunct="0"/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МАОУ </a:t>
            </a:r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СОШ № 34</a:t>
            </a:r>
          </a:p>
          <a:p>
            <a:pPr algn="ctr" eaLnBrk="0" hangingPunct="0"/>
            <a:r>
              <a:rPr 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станицы </a:t>
            </a:r>
            <a:r>
              <a:rPr lang="ru-RU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Новотитаровской</a:t>
            </a:r>
            <a:endParaRPr lang="ru-RU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Невшупа </a:t>
            </a:r>
            <a:r>
              <a:rPr lang="ru-RU" b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Светлана Семёновна</a:t>
            </a:r>
            <a:endParaRPr lang="ru-RU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КОШКИ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Кися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0613" y="5084763"/>
            <a:ext cx="1703387" cy="1873250"/>
          </a:xfrm>
          <a:prstGeom prst="rect">
            <a:avLst/>
          </a:prstGeom>
          <a:noFill/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611188" y="5516563"/>
            <a:ext cx="63373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Самые независимые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животные - кошки.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16913" y="274638"/>
            <a:ext cx="369887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78400" cy="4525963"/>
          </a:xfrm>
        </p:spPr>
        <p:txBody>
          <a:bodyPr/>
          <a:lstStyle/>
          <a:p>
            <a:endParaRPr lang="ru-RU" sz="2800" b="1"/>
          </a:p>
        </p:txBody>
      </p:sp>
      <p:pic>
        <p:nvPicPr>
          <p:cNvPr id="16390" name="Picture 6" descr="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91" name="Picture 7" descr="Маленький хвости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4508500"/>
            <a:ext cx="2051050" cy="2492375"/>
          </a:xfrm>
          <a:prstGeom prst="rect">
            <a:avLst/>
          </a:prstGeom>
          <a:noFill/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3644900"/>
            <a:ext cx="7129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9900CC"/>
                </a:solidFill>
              </a:rPr>
              <a:t>Если кошка свертывается клубком - это к морозу или непогоде. </a:t>
            </a:r>
          </a:p>
        </p:txBody>
      </p:sp>
      <p:sp>
        <p:nvSpPr>
          <p:cNvPr id="16393" name="WordArt 9"/>
          <p:cNvSpPr>
            <a:spLocks noChangeArrowheads="1" noChangeShapeType="1" noTextEdit="1"/>
          </p:cNvSpPr>
          <p:nvPr/>
        </p:nvSpPr>
        <p:spPr bwMode="auto">
          <a:xfrm>
            <a:off x="179388" y="692150"/>
            <a:ext cx="4032250" cy="12969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Кошки способны хорошо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предсказывать погоду. 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4437063"/>
            <a:ext cx="6911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66"/>
                </a:solidFill>
              </a:rPr>
              <a:t>Если кошка спит брюхом кверху - это к теплу или жаре.</a:t>
            </a:r>
            <a:r>
              <a:rPr lang="ru-RU" sz="24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5300663"/>
            <a:ext cx="701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9900CC"/>
                </a:solidFill>
              </a:rPr>
              <a:t>Кошка лижет хвост - к ненастью и дождю.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5734050"/>
            <a:ext cx="692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66"/>
                </a:solidFill>
              </a:rPr>
              <a:t>Скребет лапами стену - к непогожему ветру.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0" y="6165850"/>
            <a:ext cx="701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9900CC"/>
                </a:solidFill>
              </a:rPr>
              <a:t>Лижет лапу и моется - к хорошей погоде.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6393" grpId="0" animBg="1"/>
      <p:bldP spid="16394" grpId="0"/>
      <p:bldP spid="16395" grpId="0"/>
      <p:bldP spid="16396" grpId="0"/>
      <p:bldP spid="163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948488" cy="6958013"/>
          </a:xfrm>
          <a:noFill/>
          <a:ln/>
        </p:spPr>
      </p:pic>
      <p:pic>
        <p:nvPicPr>
          <p:cNvPr id="9222" name="Picture 6" descr="Люмыч 09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3276600"/>
          </a:xfrm>
          <a:prstGeom prst="rect">
            <a:avLst/>
          </a:prstGeom>
          <a:noFill/>
        </p:spPr>
      </p:pic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4787900" y="3716338"/>
            <a:ext cx="4176713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Почему у кошек </a:t>
            </a:r>
          </a:p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 темноте </a:t>
            </a:r>
          </a:p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глаза светятся?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vokrugsveta.ru/encyclopedia/images/5/52/Ekaterina_Parad.jpg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3924300" y="0"/>
            <a:ext cx="5219700" cy="6858000"/>
          </a:xfrm>
          <a:noFill/>
          <a:ln/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95288" y="1268413"/>
            <a:ext cx="3384550" cy="424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Щедрый </a:t>
            </a: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дар </a:t>
            </a: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Екатерины </a:t>
            </a: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Великой.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373688"/>
            <a:ext cx="8351837" cy="1008062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30 июня 1792 года Екатерина особой грамотой пожаловала Черноморскому казачьему войску благодатную кубанскую землю.</a:t>
            </a:r>
          </a:p>
        </p:txBody>
      </p:sp>
      <p:pic>
        <p:nvPicPr>
          <p:cNvPr id="15363" name="Picture 5" descr="70602694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404813"/>
            <a:ext cx="3816350" cy="4895850"/>
          </a:xfrm>
          <a:noFill/>
          <a:ln/>
        </p:spPr>
      </p:pic>
      <p:pic>
        <p:nvPicPr>
          <p:cNvPr id="15364" name="Picture 6" descr="87E445F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"/>
            <a:ext cx="381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8232" cy="686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8" name="Rectangle 6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>
            <a:normAutofit fontScale="90000"/>
          </a:bodyPr>
          <a:lstStyle/>
          <a:p>
            <a:r>
              <a:rPr lang="ru-RU" sz="3600" b="1">
                <a:solidFill>
                  <a:srgbClr val="FF3300"/>
                </a:solidFill>
              </a:rPr>
              <a:t>Режим дня Екатерины II</a:t>
            </a:r>
          </a:p>
        </p:txBody>
      </p:sp>
      <p:graphicFrame>
        <p:nvGraphicFramePr>
          <p:cNvPr id="9310" name="Group 94"/>
          <p:cNvGraphicFramePr>
            <a:graphicFrameLocks noGrp="1"/>
          </p:cNvGraphicFramePr>
          <p:nvPr>
            <p:ph idx="1"/>
          </p:nvPr>
        </p:nvGraphicFramePr>
        <p:xfrm>
          <a:off x="0" y="692150"/>
          <a:ext cx="9144000" cy="6182298"/>
        </p:xfrm>
        <a:graphic>
          <a:graphicData uri="http://schemas.openxmlformats.org/drawingml/2006/table">
            <a:tbl>
              <a:tblPr/>
              <a:tblGrid>
                <a:gridCol w="1692275"/>
                <a:gridCol w="7451725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Время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Занятие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часов утра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Подъем. Утренний туалет и завтрак.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 7 до 9 часов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Работа в кабинете над собственными сочинениями или перепиской.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 9 – 13 часов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Работает с секретарем над государственными документами. Прием докладчиков (министров, генералов, сановников).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 13-14 часов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Обед с приглашенными (обычно: 10-12 человек).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 14-15 часов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Беседа с приглашенными.  Послеобеденный отдых. Екатерина любила вышивать, читать. Часто камергер  читал ей книги вслух.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 15- 16 часов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Два раза в неделю разбирала заграничную почту,  в другие дни принимала чиновников с докладами, отдавала приказы.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 16-18 часов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Ужин. Вечерний отдых и развлечения. Из зимнего дворца переходила в любимый музей - Эрмитаж, рассматривала новые коллекции, размещала их; иногда играла партию в бильярд; гуляла по зимнему саду, иногда занималась резьбой по слоновой кости.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22 часа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Время сна.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260350"/>
            <a:ext cx="2674937" cy="5962650"/>
          </a:xfrm>
        </p:spPr>
        <p:txBody>
          <a:bodyPr/>
          <a:lstStyle/>
          <a:p>
            <a:endParaRPr lang="ru-RU" sz="32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0" y="4797425"/>
            <a:ext cx="1582738" cy="1430338"/>
          </a:xfrm>
        </p:spPr>
        <p:txBody>
          <a:bodyPr/>
          <a:lstStyle/>
          <a:p>
            <a:pPr>
              <a:buFontTx/>
              <a:buNone/>
            </a:pPr>
            <a:endParaRPr lang="ru-RU"/>
          </a:p>
        </p:txBody>
      </p:sp>
      <p:pic>
        <p:nvPicPr>
          <p:cNvPr id="3076" name="Picture 4" descr="Крол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5972175" cy="6858000"/>
          </a:xfrm>
          <a:prstGeom prst="rect">
            <a:avLst/>
          </a:prstGeom>
          <a:noFill/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042988" y="0"/>
            <a:ext cx="7489825" cy="18446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Кролиководство - наше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семейное хобби.</a:t>
            </a:r>
          </a:p>
        </p:txBody>
      </p:sp>
      <p:pic>
        <p:nvPicPr>
          <p:cNvPr id="3078" name="Picture 6" descr="Зай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292600"/>
            <a:ext cx="1727200" cy="256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Дневник наблюдения за процессом  появления малышей у самочек.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1800"/>
              <a:t>     С 10 по 14 июня у самочки и Васяни были брачные игры.</a:t>
            </a:r>
          </a:p>
        </p:txBody>
      </p:sp>
      <p:graphicFrame>
        <p:nvGraphicFramePr>
          <p:cNvPr id="9244" name="Group 28"/>
          <p:cNvGraphicFramePr>
            <a:graphicFrameLocks noGrp="1"/>
          </p:cNvGraphicFramePr>
          <p:nvPr>
            <p:ph sz="half" idx="2"/>
          </p:nvPr>
        </p:nvGraphicFramePr>
        <p:xfrm>
          <a:off x="468313" y="2205038"/>
          <a:ext cx="8218487" cy="4175760"/>
        </p:xfrm>
        <a:graphic>
          <a:graphicData uri="http://schemas.openxmlformats.org/drawingml/2006/table">
            <a:tbl>
              <a:tblPr/>
              <a:tblGrid>
                <a:gridCol w="1223962"/>
                <a:gridCol w="6994525"/>
              </a:tblGrid>
              <a:tr h="4165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Дата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июля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июля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июля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10-12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июля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июля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Поведение крольчихи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Крольчиха заняла отдельную клетку, осваивается в ней.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Выбрала место для гнезда в будочке.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Таскала в будочку веточки сена, соломы из которых  потом сделала гнездо.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Ощипывала со своих боков и брюшины  пух и выстилала им гнездо.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Стала мамой. Родились 10 крольчат. Двоих мёртвых она выбросила.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Осталось 8 крольчат.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42888"/>
            <a:ext cx="9144000" cy="7100888"/>
          </a:xfrm>
          <a:noFill/>
          <a:ln/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067175" y="260350"/>
            <a:ext cx="4865688" cy="8651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Разведение нутрий.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3348038" y="5013325"/>
            <a:ext cx="554513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Работа ученицы 4 "А" класса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МОУ СОШ №34 ст. Новотитаровской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4140200" y="5949950"/>
            <a:ext cx="46085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Стрельцовой Полины.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3" grpId="0" animBg="1"/>
      <p:bldP spid="2054" grpId="0" animBg="1"/>
      <p:bldP spid="20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5614998" cy="2797172"/>
          </a:xfrm>
        </p:spPr>
        <p:txBody>
          <a:bodyPr>
            <a:norm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400" dirty="0"/>
          </a:p>
        </p:txBody>
      </p:sp>
      <p:pic>
        <p:nvPicPr>
          <p:cNvPr id="5122" name="Picture 2" descr="C:\Users\aser\Desktop\картинкииииии\1324303003_school-frame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499163" cy="62151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71736" y="1643050"/>
            <a:ext cx="428627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1643050"/>
            <a:ext cx="607223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В. А. Сухомлинский писал: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«Учение не должно сводиться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к беспрерывному накоплению знаний,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к тренировке памяти… хочется,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чтобы дети были путешественниками, открывателями и творцами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в этом мире».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r>
              <a:rPr lang="ru-RU" sz="2000" b="1">
                <a:solidFill>
                  <a:schemeClr val="accent2"/>
                </a:solidFill>
              </a:rPr>
              <a:t>Сравнительная таблица развития малышей нутрии и крольчат.</a:t>
            </a:r>
          </a:p>
        </p:txBody>
      </p:sp>
      <p:graphicFrame>
        <p:nvGraphicFramePr>
          <p:cNvPr id="28869" name="Group 197"/>
          <p:cNvGraphicFramePr>
            <a:graphicFrameLocks noGrp="1"/>
          </p:cNvGraphicFramePr>
          <p:nvPr>
            <p:ph idx="1"/>
          </p:nvPr>
        </p:nvGraphicFramePr>
        <p:xfrm>
          <a:off x="0" y="981075"/>
          <a:ext cx="9144000" cy="5907406"/>
        </p:xfrm>
        <a:graphic>
          <a:graphicData uri="http://schemas.openxmlformats.org/drawingml/2006/table">
            <a:tbl>
              <a:tblPr/>
              <a:tblGrid>
                <a:gridCol w="2124075"/>
                <a:gridCol w="3095625"/>
                <a:gridCol w="3924300"/>
              </a:tblGrid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</a:rPr>
                        <a:t>Особенности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</a:rPr>
                        <a:t>при рождении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</a:rPr>
                        <a:t>Малыши нутрий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</a:rPr>
                        <a:t>Крольчата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Зрение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Хорошо видят.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Слепые, на 9-10 день открываются глаза.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Волосяной покров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Тело покрыто шерстью.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Кожа гладкая, покрываются пухом на  4-8 день.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зубов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Рождаются 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зубами.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 6 месяцев зубы меняют окраску.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18—20 день начинается замена молочных зубов.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Способность передвижения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Могут бегать, плавать, очень подвижны.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Лежат в гнезде под пухом.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Питание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Основной корм для них —покидать гнездо 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молоко матери. Начинают пробовать пищу взрослых.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уже в 2-3 день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на 15 день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Скорость роста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Растут медленно.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Растут быстро.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      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 месячном возрасте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х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отсаживают от матерей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9" name="Rectangle 3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r>
              <a:rPr lang="ru-RU" sz="3200" b="1"/>
              <a:t>Дневник наблюдения за изменением окраски зубов у малышей нутрий.</a:t>
            </a:r>
          </a:p>
        </p:txBody>
      </p:sp>
      <p:graphicFrame>
        <p:nvGraphicFramePr>
          <p:cNvPr id="30798" name="Group 78"/>
          <p:cNvGraphicFramePr>
            <a:graphicFrameLocks noGrp="1"/>
          </p:cNvGraphicFramePr>
          <p:nvPr>
            <p:ph idx="1"/>
          </p:nvPr>
        </p:nvGraphicFramePr>
        <p:xfrm>
          <a:off x="0" y="1268413"/>
          <a:ext cx="9144000" cy="558959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817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Дата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Возраст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Цвет зубов.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сентября 2009 года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 рождении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светло-кремовые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 ноября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месяца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желтые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декабря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месяца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светло-оранжевые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января  2010 года.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4месяца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оранжевые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февраля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месяцев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оранжевые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 марта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месяцев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ярко-оранжевые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aser\Desktop\картинкииииии\0_6d254_54c41eb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14290"/>
            <a:ext cx="2465936" cy="36668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571480"/>
            <a:ext cx="3500462" cy="5786478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000" b="1" dirty="0" smtClean="0"/>
              <a:t>помогает одержать победу в НПК  (8 чел.),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помогает лучше учиться, </a:t>
            </a:r>
            <a:br>
              <a:rPr lang="ru-RU" sz="2000" b="1" dirty="0" smtClean="0"/>
            </a:br>
            <a:r>
              <a:rPr lang="ru-RU" sz="2000" b="1" dirty="0" smtClean="0"/>
              <a:t>потому что узнаёшь </a:t>
            </a:r>
            <a:br>
              <a:rPr lang="ru-RU" sz="2000" b="1" dirty="0" smtClean="0"/>
            </a:br>
            <a:r>
              <a:rPr lang="ru-RU" sz="2000" b="1" dirty="0" smtClean="0"/>
              <a:t>что-то новое  (16 чел.),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учит дружить и помогать </a:t>
            </a:r>
            <a:br>
              <a:rPr lang="ru-RU" sz="2000" b="1" dirty="0" smtClean="0"/>
            </a:br>
            <a:r>
              <a:rPr lang="ru-RU" sz="2000" b="1" dirty="0" smtClean="0"/>
              <a:t>друг другу (9 чел.),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можно проверить свои силы и знания (13 чел.),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помогает заинтересовать других тем, что тебе интересно (8 чел), 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полезно поучиться у других </a:t>
            </a:r>
            <a:br>
              <a:rPr lang="ru-RU" sz="2000" b="1" dirty="0" smtClean="0"/>
            </a:br>
            <a:r>
              <a:rPr lang="ru-RU" sz="2000" b="1" dirty="0" smtClean="0"/>
              <a:t>(4 чел.),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подружиться с ребятами из других классов (2 чел.)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41985" name="Picture 1" descr="C:\Users\aser\Desktop\картинкииииии\0_3a856_7b07bf20_L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2143116"/>
            <a:ext cx="3357586" cy="45259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285728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Почему вам нравится заниматься исследовательской деятельностью?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C:\Users\aser\Desktop\картинкииииии\p0000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63" y="214290"/>
            <a:ext cx="8751155" cy="642942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929058" y="857232"/>
            <a:ext cx="478634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внимание.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aser\Desktop\картинкииииии\81665045_ru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712"/>
            <a:ext cx="9072196" cy="69357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857232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ru-RU" sz="2000" b="1" dirty="0">
              <a:solidFill>
                <a:srgbClr val="9966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1500174"/>
            <a:ext cx="414340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Актуальность</a:t>
            </a:r>
          </a:p>
          <a:p>
            <a:pPr algn="ctr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Как сделать школу «очагом», где дети развивают свои творческие способности;</a:t>
            </a:r>
          </a:p>
          <a:p>
            <a:pPr algn="ctr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Увлечь и «заразить» детей, показать им значимость их деятельности  и вселить уверенность в своих силах;</a:t>
            </a:r>
          </a:p>
          <a:p>
            <a:pPr algn="ctr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Привлечь родителей к участию в школьных делах своего ребёнка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ser\Desktop\картинкииииии\Baby girl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56" y="0"/>
            <a:ext cx="9191656" cy="69707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142984"/>
            <a:ext cx="8215370" cy="4052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buClr>
                <a:srgbClr val="F0A22E"/>
              </a:buClr>
              <a:buSzPct val="70000"/>
              <a:buFont typeface="Wingdings" pitchFamily="2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 smtClean="0">
                <a:solidFill>
                  <a:srgbClr val="443329"/>
                </a:solidFill>
                <a:latin typeface="Times New Roman" pitchFamily="18" charset="0"/>
                <a:cs typeface="Times New Roman" pitchFamily="18" charset="0"/>
              </a:rPr>
              <a:t>творческий характер учебной деятельности;</a:t>
            </a:r>
          </a:p>
          <a:p>
            <a:pPr>
              <a:spcBef>
                <a:spcPts val="800"/>
              </a:spcBef>
              <a:buClr>
                <a:srgbClr val="F0A22E"/>
              </a:buClr>
              <a:buSzPct val="70000"/>
              <a:buFont typeface="Wingdings" pitchFamily="2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1" dirty="0" smtClean="0">
              <a:solidFill>
                <a:srgbClr val="44332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800"/>
              </a:spcBef>
              <a:buClr>
                <a:srgbClr val="F0A22E"/>
              </a:buClr>
              <a:buSzPct val="70000"/>
              <a:buFont typeface="Wingdings" pitchFamily="2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 smtClean="0">
                <a:solidFill>
                  <a:srgbClr val="443329"/>
                </a:solidFill>
                <a:latin typeface="Times New Roman" pitchFamily="18" charset="0"/>
                <a:cs typeface="Times New Roman" pitchFamily="18" charset="0"/>
              </a:rPr>
              <a:t> систематическая и целенаправленная      ориентировка учащихся на активное мотивированное овладение системой </a:t>
            </a:r>
          </a:p>
          <a:p>
            <a:pPr>
              <a:spcBef>
                <a:spcPts val="800"/>
              </a:spcBef>
              <a:buClr>
                <a:srgbClr val="F0A22E"/>
              </a:buClr>
              <a:buSzPct val="7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 smtClean="0">
                <a:solidFill>
                  <a:srgbClr val="443329"/>
                </a:solidFill>
                <a:latin typeface="Times New Roman" pitchFamily="18" charset="0"/>
                <a:cs typeface="Times New Roman" pitchFamily="18" charset="0"/>
              </a:rPr>
              <a:t>знаний и способов деятельности;</a:t>
            </a:r>
          </a:p>
          <a:p>
            <a:pPr>
              <a:spcBef>
                <a:spcPts val="800"/>
              </a:spcBef>
              <a:buClr>
                <a:srgbClr val="F0A22E"/>
              </a:buClr>
              <a:buSzPct val="7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1" dirty="0" smtClean="0">
              <a:solidFill>
                <a:srgbClr val="44332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800"/>
              </a:spcBef>
              <a:buClr>
                <a:srgbClr val="F0A22E"/>
              </a:buClr>
              <a:buSzPct val="70000"/>
              <a:buFont typeface="Wingdings" pitchFamily="2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 smtClean="0">
                <a:solidFill>
                  <a:srgbClr val="443329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познавательного  интереса</a:t>
            </a:r>
            <a:endParaRPr lang="ru-RU" sz="2800" b="1" dirty="0" smtClean="0"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14290"/>
            <a:ext cx="74295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Новизна опыта.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3300"/>
                </a:solidFill>
                <a:latin typeface="Arial" pitchFamily="34" charset="0"/>
              </a:rPr>
              <a:t>Исследовательская деятельность </a:t>
            </a:r>
            <a:endParaRPr lang="ru-RU" sz="2800" dirty="0"/>
          </a:p>
        </p:txBody>
      </p:sp>
      <p:pic>
        <p:nvPicPr>
          <p:cNvPr id="12289" name="Picture 1" descr="C:\Users\aser\Desktop\картинкииииии\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80" y="2428868"/>
            <a:ext cx="2373841" cy="30003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1285860"/>
            <a:ext cx="7000924" cy="5157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700"/>
              </a:spcBef>
              <a:buClr>
                <a:srgbClr val="F0A22E"/>
              </a:buClr>
              <a:buSzPct val="7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 smtClean="0">
                <a:solidFill>
                  <a:srgbClr val="443329"/>
                </a:solidFill>
                <a:latin typeface="Georgia" pitchFamily="18" charset="0"/>
              </a:rPr>
              <a:t>Цель: </a:t>
            </a:r>
            <a:r>
              <a:rPr lang="ru-RU" sz="2000" dirty="0" smtClean="0">
                <a:solidFill>
                  <a:srgbClr val="443329"/>
                </a:solidFill>
                <a:latin typeface="Georgia" pitchFamily="18" charset="0"/>
              </a:rPr>
              <a:t>стимулирование интеллектуально-творческого потенциала младшего школьника через развитие и совершенствование исследовательских способностей и навыков исследовательского поведения.</a:t>
            </a:r>
          </a:p>
          <a:p>
            <a:pPr lvl="1">
              <a:spcBef>
                <a:spcPts val="700"/>
              </a:spcBef>
              <a:buClr>
                <a:srgbClr val="F0A22E"/>
              </a:buClr>
              <a:buSzPct val="7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 smtClean="0">
                <a:solidFill>
                  <a:srgbClr val="443329"/>
                </a:solidFill>
                <a:latin typeface="Georgia" pitchFamily="18" charset="0"/>
              </a:rPr>
              <a:t>Задачи:</a:t>
            </a:r>
          </a:p>
          <a:p>
            <a:pPr lvl="1">
              <a:spcBef>
                <a:spcPts val="700"/>
              </a:spcBef>
              <a:buClr>
                <a:srgbClr val="F0A22E"/>
              </a:buClr>
              <a:buSzPct val="70000"/>
              <a:buFont typeface="Wingdings" pitchFamily="2" charset="2"/>
              <a:buChar char="v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 smtClean="0">
                <a:solidFill>
                  <a:srgbClr val="443329"/>
                </a:solidFill>
                <a:latin typeface="Georgia" pitchFamily="18" charset="0"/>
              </a:rPr>
              <a:t>Обучать проведению учебных исследований младших школьников;</a:t>
            </a:r>
          </a:p>
          <a:p>
            <a:pPr lvl="1">
              <a:spcBef>
                <a:spcPts val="700"/>
              </a:spcBef>
              <a:buClr>
                <a:srgbClr val="F0A22E"/>
              </a:buClr>
              <a:buSzPct val="70000"/>
              <a:buFont typeface="Wingdings" pitchFamily="2" charset="2"/>
              <a:buChar char="v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 smtClean="0">
                <a:solidFill>
                  <a:srgbClr val="443329"/>
                </a:solidFill>
                <a:latin typeface="Georgia" pitchFamily="18" charset="0"/>
              </a:rPr>
              <a:t>Ориентировать обучающихся на активное овладение системой знаний и способов деятельности через исследовательскую деятельность;</a:t>
            </a:r>
          </a:p>
          <a:p>
            <a:pPr lvl="1">
              <a:spcBef>
                <a:spcPts val="700"/>
              </a:spcBef>
              <a:buClr>
                <a:srgbClr val="F0A22E"/>
              </a:buClr>
              <a:buSzPct val="70000"/>
              <a:buFont typeface="Wingdings" pitchFamily="2" charset="2"/>
              <a:buChar char="v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 smtClean="0">
                <a:solidFill>
                  <a:srgbClr val="443329"/>
                </a:solidFill>
                <a:latin typeface="Georgia" pitchFamily="18" charset="0"/>
              </a:rPr>
              <a:t>Развивать творческую исследовательскую активность детей:</a:t>
            </a:r>
          </a:p>
          <a:p>
            <a:pPr lvl="1">
              <a:spcBef>
                <a:spcPts val="700"/>
              </a:spcBef>
              <a:buClr>
                <a:srgbClr val="F0A22E"/>
              </a:buClr>
              <a:buSzPct val="70000"/>
              <a:buFont typeface="Wingdings" pitchFamily="2" charset="2"/>
              <a:buChar char="v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 smtClean="0">
                <a:solidFill>
                  <a:srgbClr val="443329"/>
                </a:solidFill>
                <a:latin typeface="Georgia" pitchFamily="18" charset="0"/>
              </a:rPr>
              <a:t>Привлечь родителей в учебно-воспитательный процесс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ser\Desktop\картинкииииии\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9637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785795"/>
            <a:ext cx="54292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Эффективные урочные формы организации исследовательской деятельности</a:t>
            </a:r>
          </a:p>
          <a:p>
            <a:pPr marL="514350" indent="-514350" eaLnBrk="0" hangingPunct="0"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996600"/>
                </a:solidFill>
              </a:rPr>
              <a:t>Развитие творческих способностей</a:t>
            </a:r>
          </a:p>
          <a:p>
            <a:pPr marL="514350" indent="-514350" eaLnBrk="0" hangingPunct="0"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996600"/>
                </a:solidFill>
              </a:rPr>
              <a:t>Применение исследовательского метода обучения</a:t>
            </a:r>
          </a:p>
          <a:p>
            <a:pPr marL="514350" indent="-514350" eaLnBrk="0" hangingPunct="0"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996600"/>
                </a:solidFill>
              </a:rPr>
              <a:t>Проведение нестандартных уроков</a:t>
            </a:r>
          </a:p>
          <a:p>
            <a:pPr marL="514350" indent="-514350" eaLnBrk="0" hangingPunct="0"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996600"/>
                </a:solidFill>
              </a:rPr>
              <a:t>Проведение учебного эксперимента</a:t>
            </a:r>
          </a:p>
          <a:p>
            <a:pPr marL="514350" indent="-514350" eaLnBrk="0" hangingPunct="0"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996600"/>
                </a:solidFill>
              </a:rPr>
              <a:t>Решение нестандартных логических задач</a:t>
            </a:r>
          </a:p>
          <a:p>
            <a:pPr marL="514350" indent="-514350" eaLnBrk="0" hangingPunct="0"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996600"/>
                </a:solidFill>
              </a:rPr>
              <a:t>Использование неожиданной, интересной, познавательной </a:t>
            </a:r>
          </a:p>
          <a:p>
            <a:pPr marL="514350" indent="-514350" eaLnBrk="0" hangingPunct="0">
              <a:defRPr/>
            </a:pPr>
            <a:r>
              <a:rPr lang="ru-RU" sz="2000" b="1" dirty="0" smtClean="0">
                <a:solidFill>
                  <a:srgbClr val="996600"/>
                </a:solidFill>
              </a:rPr>
              <a:t>         информации и занимательного материала</a:t>
            </a:r>
          </a:p>
          <a:p>
            <a:pPr marL="514350" indent="-514350" algn="ctr" eaLnBrk="0" hangingPunct="0">
              <a:defRPr/>
            </a:pPr>
            <a:r>
              <a:rPr lang="ru-RU" sz="2000" b="1" dirty="0" smtClean="0">
                <a:solidFill>
                  <a:srgbClr val="996600"/>
                </a:solidFill>
              </a:rPr>
              <a:t>7.      Домашнее задание исследовательского     характера</a:t>
            </a:r>
            <a:endParaRPr lang="ru-RU" sz="2000" b="1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ser\Desktop\картинкииииии\ffcaa8f64c07fba98d4498b0a6679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Эффективные внеурочные формы организации исследования</a:t>
            </a:r>
          </a:p>
          <a:p>
            <a:pPr marL="514350" indent="-514350" eaLnBrk="0" hangingPunct="0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   Исследовательская практика</a:t>
            </a:r>
          </a:p>
          <a:p>
            <a:pPr marL="514350" indent="-514350" eaLnBrk="0" hangingPunct="0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   Групповые занятия</a:t>
            </a:r>
          </a:p>
          <a:p>
            <a:pPr marL="514350" indent="-514350" eaLnBrk="0" hangingPunct="0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   Школьное ученическое научно-исследовательское общество</a:t>
            </a:r>
          </a:p>
          <a:p>
            <a:pPr marL="514350" indent="-514350" algn="r" eaLnBrk="0" hangingPunct="0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Участие в олимпиадах, конкурсах, конференциях, предметных  неделях, интеллектуальных марафонах</a:t>
            </a:r>
          </a:p>
          <a:p>
            <a:pPr marL="514350" indent="-514350" eaLnBrk="0" hangingPunct="0">
              <a:buFontTx/>
              <a:buAutoNum type="arabicPeriod"/>
              <a:defRPr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 eaLnBrk="0" hangingPunct="0">
              <a:buFontTx/>
              <a:buAutoNum type="arabicPeriod"/>
              <a:defRPr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 eaLnBrk="0" hangingPunct="0">
              <a:buFontTx/>
              <a:buAutoNum type="arabicPeriod"/>
              <a:defRPr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 eaLnBrk="0" hangingPunct="0">
              <a:buFontTx/>
              <a:buAutoNum type="arabicPeriod"/>
              <a:defRPr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 eaLnBrk="0" hangingPunct="0">
              <a:buFontTx/>
              <a:buAutoNum type="arabicPeriod"/>
              <a:defRPr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 eaLnBrk="0" hangingPunct="0">
              <a:defRPr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 eaLnBrk="0" hangingPunct="0">
              <a:defRPr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 eaLnBrk="0" hangingPunct="0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Учебно-исследовательская </a:t>
            </a:r>
          </a:p>
          <a:p>
            <a:pPr marL="514350" indent="-514350" eaLnBrk="0" hangingPunct="0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деятельность как составная </a:t>
            </a:r>
          </a:p>
          <a:p>
            <a:pPr marL="514350" indent="-514350" eaLnBrk="0" hangingPunct="0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часть учебных проектов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ser\Desktop\картинкииииии\photo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214554"/>
            <a:ext cx="35719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Создание благоприятных условий для развития творческой личности путём  включения младших школьников в учебно-исследовательскую </a:t>
            </a:r>
          </a:p>
          <a:p>
            <a:r>
              <a:rPr lang="ru-RU" dirty="0" smtClean="0"/>
              <a:t>деятельность.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1500174"/>
            <a:ext cx="371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Ведущая педагогическая </a:t>
            </a:r>
          </a:p>
          <a:p>
            <a:pPr algn="ctr"/>
            <a:r>
              <a:rPr lang="ru-RU" sz="2400" b="1" dirty="0" smtClean="0"/>
              <a:t>идея опыта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29190" y="928670"/>
            <a:ext cx="3643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Организация совместной деятельности учителя, учеников и родителей  для подготовки  младших школьников к участию в научно-практической конференции и признание ценности совместного опыта.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er\Desktop\картинкииииии\0001-001-Sinonim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14291"/>
            <a:ext cx="9144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Умения, необходимые при организации </a:t>
            </a:r>
          </a:p>
          <a:p>
            <a:pPr eaLnBrk="0" hangingPunct="0"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учебно-исследовательской </a:t>
            </a:r>
          </a:p>
          <a:p>
            <a:pPr eaLnBrk="0" hangingPunct="0"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</a:p>
          <a:p>
            <a:pPr lvl="8" eaLnBrk="0" hangingPunct="0">
              <a:spcBef>
                <a:spcPct val="50000"/>
              </a:spcBef>
            </a:pPr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Умение организовать </a:t>
            </a:r>
          </a:p>
          <a:p>
            <a:pPr lvl="8" eaLnBrk="0" hangingPunct="0">
              <a:spcBef>
                <a:spcPct val="50000"/>
              </a:spcBef>
            </a:pPr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свою работу;</a:t>
            </a:r>
          </a:p>
          <a:p>
            <a:pPr eaLnBrk="0" hangingPunct="0">
              <a:spcBef>
                <a:spcPct val="50000"/>
              </a:spcBef>
            </a:pPr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                                                Умения и знания исследовательского</a:t>
            </a:r>
          </a:p>
          <a:p>
            <a:pPr eaLnBrk="0" hangingPunct="0">
              <a:spcBef>
                <a:spcPct val="50000"/>
              </a:spcBef>
            </a:pPr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характера;</a:t>
            </a:r>
          </a:p>
          <a:p>
            <a:pPr eaLnBrk="0" hangingPunct="0">
              <a:spcBef>
                <a:spcPct val="50000"/>
              </a:spcBef>
            </a:pPr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                                             </a:t>
            </a:r>
          </a:p>
          <a:p>
            <a:pPr eaLnBrk="0" hangingPunct="0">
              <a:spcBef>
                <a:spcPct val="50000"/>
              </a:spcBef>
            </a:pPr>
            <a:endParaRPr lang="ru-RU" sz="2000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ru-RU" sz="2000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ru-RU" sz="2000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Умения работать с информацией;</a:t>
            </a:r>
          </a:p>
          <a:p>
            <a:pPr eaLnBrk="0" hangingPunct="0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Умение представить результат  </a:t>
            </a:r>
          </a:p>
          <a:p>
            <a:pPr eaLnBrk="0" hangingPunct="0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своего труда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896</Words>
  <Application>Microsoft Office PowerPoint</Application>
  <PresentationFormat>Экран (4:3)</PresentationFormat>
  <Paragraphs>196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 </vt:lpstr>
      <vt:lpstr>Слайд 3</vt:lpstr>
      <vt:lpstr>Слайд 4</vt:lpstr>
      <vt:lpstr>Исследовательская деятельность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Режим дня Екатерины II</vt:lpstr>
      <vt:lpstr>Слайд 17</vt:lpstr>
      <vt:lpstr>Дневник наблюдения за процессом  появления малышей у самочек.</vt:lpstr>
      <vt:lpstr>Слайд 19</vt:lpstr>
      <vt:lpstr>Сравнительная таблица развития малышей нутрии и крольчат.</vt:lpstr>
      <vt:lpstr>Дневник наблюдения за изменением окраски зубов у малышей нутрий.</vt:lpstr>
      <vt:lpstr>помогает одержать победу в НПК  (8 чел.),  помогает лучше учиться,  потому что узнаёшь  что-то новое  (16 чел.),   учит дружить и помогать  друг другу (9 чел.),   можно проверить свои силы и знания (13 чел.),  помогает заинтересовать других тем, что тебе интересно (8 чел),    полезно поучиться у других  (4 чел.),  подружиться с ребятами из других классов (2 чел.) </vt:lpstr>
      <vt:lpstr>СС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юля</cp:lastModifiedBy>
  <cp:revision>20</cp:revision>
  <dcterms:modified xsi:type="dcterms:W3CDTF">2023-05-29T20:30:27Z</dcterms:modified>
</cp:coreProperties>
</file>