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5" r:id="rId3"/>
    <p:sldId id="271" r:id="rId4"/>
    <p:sldId id="291" r:id="rId5"/>
    <p:sldId id="290" r:id="rId6"/>
    <p:sldId id="299" r:id="rId7"/>
    <p:sldId id="273" r:id="rId8"/>
    <p:sldId id="276" r:id="rId9"/>
    <p:sldId id="282" r:id="rId10"/>
    <p:sldId id="283" r:id="rId11"/>
    <p:sldId id="294" r:id="rId12"/>
    <p:sldId id="300" r:id="rId13"/>
    <p:sldId id="301" r:id="rId14"/>
    <p:sldId id="303" r:id="rId15"/>
    <p:sldId id="288" r:id="rId16"/>
    <p:sldId id="289" r:id="rId17"/>
    <p:sldId id="302" r:id="rId18"/>
    <p:sldId id="284" r:id="rId19"/>
    <p:sldId id="296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7" autoAdjust="0"/>
    <p:restoredTop sz="90476" autoAdjust="0"/>
  </p:normalViewPr>
  <p:slideViewPr>
    <p:cSldViewPr>
      <p:cViewPr>
        <p:scale>
          <a:sx n="50" d="100"/>
          <a:sy n="50" d="100"/>
        </p:scale>
        <p:origin x="-77" y="-4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58149-E42F-4B56-A441-585BA27EF630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5FD1EA0-BE13-47A5-A69C-02479307DE8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mic Sans MS" pitchFamily="66" charset="0"/>
            </a:rPr>
            <a:t>Найдите в сети интернет программы генераторы QR-кодов</a:t>
          </a:r>
          <a:endParaRPr lang="ru-RU" sz="2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F56FD7A6-5A02-48F0-89D1-C9733CEBEA54}" type="parTrans" cxnId="{6294769D-C49D-4819-A35F-1DCE3BCC1163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Comic Sans MS" pitchFamily="66" charset="0"/>
          </a:endParaRPr>
        </a:p>
      </dgm:t>
    </dgm:pt>
    <dgm:pt modelId="{E30B2D2E-F7DC-4B19-AE17-4DB36A05C3D6}" type="sibTrans" cxnId="{6294769D-C49D-4819-A35F-1DCE3BCC1163}">
      <dgm:prSet custT="1"/>
      <dgm:spPr/>
      <dgm:t>
        <a:bodyPr/>
        <a:lstStyle/>
        <a:p>
          <a:endParaRPr lang="ru-RU" sz="3600" b="1">
            <a:solidFill>
              <a:schemeClr val="tx1"/>
            </a:solidFill>
            <a:latin typeface="Comic Sans MS" pitchFamily="66" charset="0"/>
          </a:endParaRPr>
        </a:p>
      </dgm:t>
    </dgm:pt>
    <dgm:pt modelId="{4736F375-8AFC-4E36-A9E4-6D3E15F81DA4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chemeClr val="tx1"/>
              </a:solidFill>
              <a:latin typeface="Comic Sans MS" pitchFamily="66" charset="0"/>
            </a:rPr>
            <a:t>Задайте, что именно вы хотите представить в виде QR-кода: ссылку, текст, телефонный номер или SMS</a:t>
          </a:r>
          <a:endParaRPr lang="ru-RU" sz="2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890147B0-CE4C-498F-9A7A-83BDDAB9FBDF}" type="parTrans" cxnId="{31C94455-B5B5-4C30-A355-2B2E4814B947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Comic Sans MS" pitchFamily="66" charset="0"/>
          </a:endParaRPr>
        </a:p>
      </dgm:t>
    </dgm:pt>
    <dgm:pt modelId="{3D70B68C-E59B-404B-8DF8-E285C0E87CB0}" type="sibTrans" cxnId="{31C94455-B5B5-4C30-A355-2B2E4814B947}">
      <dgm:prSet custT="1"/>
      <dgm:spPr/>
      <dgm:t>
        <a:bodyPr/>
        <a:lstStyle/>
        <a:p>
          <a:endParaRPr lang="ru-RU" sz="3600" b="1">
            <a:solidFill>
              <a:schemeClr val="tx1"/>
            </a:solidFill>
            <a:latin typeface="Comic Sans MS" pitchFamily="66" charset="0"/>
          </a:endParaRPr>
        </a:p>
      </dgm:t>
    </dgm:pt>
    <dgm:pt modelId="{2DFAEBFA-014C-4BF0-91A0-2E7FAB23F82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mic Sans MS" pitchFamily="66" charset="0"/>
            </a:rPr>
            <a:t>Сгенерируйте код нужного размера и цвета</a:t>
          </a:r>
          <a:endParaRPr lang="ru-RU" sz="2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2C7F6A55-CB25-4978-A4AE-AF32C7F42718}" type="parTrans" cxnId="{8CCB2583-4AED-445D-AF49-90B11673769A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Comic Sans MS" pitchFamily="66" charset="0"/>
          </a:endParaRPr>
        </a:p>
      </dgm:t>
    </dgm:pt>
    <dgm:pt modelId="{7146F373-74E0-4CA3-8852-C067894907CA}" type="sibTrans" cxnId="{8CCB2583-4AED-445D-AF49-90B11673769A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Comic Sans MS" pitchFamily="66" charset="0"/>
          </a:endParaRPr>
        </a:p>
      </dgm:t>
    </dgm:pt>
    <dgm:pt modelId="{ACA3476B-C122-4670-88E0-2FF6F90EDAB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mic Sans MS" pitchFamily="66" charset="0"/>
            </a:rPr>
            <a:t>Введите данные</a:t>
          </a:r>
          <a:endParaRPr lang="ru-RU" sz="2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EB8DE142-5AB2-4CF8-8DF0-43BBB57C54EA}" type="parTrans" cxnId="{7B45FE5C-5AF9-4794-8338-83C1661C72B8}">
      <dgm:prSet/>
      <dgm:spPr/>
      <dgm:t>
        <a:bodyPr/>
        <a:lstStyle/>
        <a:p>
          <a:endParaRPr lang="ru-RU" sz="2000"/>
        </a:p>
      </dgm:t>
    </dgm:pt>
    <dgm:pt modelId="{8A6D5E55-61D9-4AA8-B84C-AD8BA4C65B36}" type="sibTrans" cxnId="{7B45FE5C-5AF9-4794-8338-83C1661C72B8}">
      <dgm:prSet custT="1"/>
      <dgm:spPr/>
      <dgm:t>
        <a:bodyPr/>
        <a:lstStyle/>
        <a:p>
          <a:endParaRPr lang="ru-RU" sz="4000"/>
        </a:p>
      </dgm:t>
    </dgm:pt>
    <dgm:pt modelId="{823A8B6D-8918-4293-A2B9-A0212B425A38}" type="pres">
      <dgm:prSet presAssocID="{4C558149-E42F-4B56-A441-585BA27EF63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FE74B1-DC88-42EF-831B-66E059ACB111}" type="pres">
      <dgm:prSet presAssocID="{4C558149-E42F-4B56-A441-585BA27EF630}" presName="dummyMaxCanvas" presStyleCnt="0">
        <dgm:presLayoutVars/>
      </dgm:prSet>
      <dgm:spPr/>
    </dgm:pt>
    <dgm:pt modelId="{3B74E837-C16E-4E9F-9A2E-738AB198A264}" type="pres">
      <dgm:prSet presAssocID="{4C558149-E42F-4B56-A441-585BA27EF63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4FC55-5F95-44D6-A13A-12D59F45E44F}" type="pres">
      <dgm:prSet presAssocID="{4C558149-E42F-4B56-A441-585BA27EF63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22F63-0CC9-4CC5-B481-1F48EA18B80F}" type="pres">
      <dgm:prSet presAssocID="{4C558149-E42F-4B56-A441-585BA27EF63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3FBD9-62F1-408F-AA9C-9A7953CBE767}" type="pres">
      <dgm:prSet presAssocID="{4C558149-E42F-4B56-A441-585BA27EF63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08259-0F49-4D49-ABEE-F1FE044624F5}" type="pres">
      <dgm:prSet presAssocID="{4C558149-E42F-4B56-A441-585BA27EF63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1C5DA-DFF7-4CAD-ADC8-45D52544EC8C}" type="pres">
      <dgm:prSet presAssocID="{4C558149-E42F-4B56-A441-585BA27EF63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8E084-D445-4941-9144-5FE01B280345}" type="pres">
      <dgm:prSet presAssocID="{4C558149-E42F-4B56-A441-585BA27EF63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C6B5C-D82A-4F74-9A4A-0D78912D2997}" type="pres">
      <dgm:prSet presAssocID="{4C558149-E42F-4B56-A441-585BA27EF63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CA3B3-EF1E-4067-A90C-5C6AB56C97C3}" type="pres">
      <dgm:prSet presAssocID="{4C558149-E42F-4B56-A441-585BA27EF63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CF3C8-3C5B-4104-945B-2E50C0F1E32F}" type="pres">
      <dgm:prSet presAssocID="{4C558149-E42F-4B56-A441-585BA27EF63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8C4C8-8DD6-4755-8BC5-7A436150D419}" type="pres">
      <dgm:prSet presAssocID="{4C558149-E42F-4B56-A441-585BA27EF63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496742-DA78-4B6E-879F-E9800D81AC1E}" type="presOf" srcId="{65FD1EA0-BE13-47A5-A69C-02479307DE86}" destId="{CF6C6B5C-D82A-4F74-9A4A-0D78912D2997}" srcOrd="1" destOrd="0" presId="urn:microsoft.com/office/officeart/2005/8/layout/vProcess5"/>
    <dgm:cxn modelId="{91C91206-670B-4FF3-9529-BF5F36A65D3F}" type="presOf" srcId="{ACA3476B-C122-4670-88E0-2FF6F90EDAB7}" destId="{C3622F63-0CC9-4CC5-B481-1F48EA18B80F}" srcOrd="0" destOrd="0" presId="urn:microsoft.com/office/officeart/2005/8/layout/vProcess5"/>
    <dgm:cxn modelId="{F1B69D66-7873-44A0-AF74-513FB5ADEF72}" type="presOf" srcId="{3D70B68C-E59B-404B-8DF8-E285C0E87CB0}" destId="{7441C5DA-DFF7-4CAD-ADC8-45D52544EC8C}" srcOrd="0" destOrd="0" presId="urn:microsoft.com/office/officeart/2005/8/layout/vProcess5"/>
    <dgm:cxn modelId="{8CCB2583-4AED-445D-AF49-90B11673769A}" srcId="{4C558149-E42F-4B56-A441-585BA27EF630}" destId="{2DFAEBFA-014C-4BF0-91A0-2E7FAB23F82B}" srcOrd="3" destOrd="0" parTransId="{2C7F6A55-CB25-4978-A4AE-AF32C7F42718}" sibTransId="{7146F373-74E0-4CA3-8852-C067894907CA}"/>
    <dgm:cxn modelId="{4473975D-E260-4632-94AE-7B156B5C2E02}" type="presOf" srcId="{2DFAEBFA-014C-4BF0-91A0-2E7FAB23F82B}" destId="{E9A8C4C8-8DD6-4755-8BC5-7A436150D419}" srcOrd="1" destOrd="0" presId="urn:microsoft.com/office/officeart/2005/8/layout/vProcess5"/>
    <dgm:cxn modelId="{111CDA26-1592-487A-81B5-51ABE59DA4E5}" type="presOf" srcId="{4736F375-8AFC-4E36-A9E4-6D3E15F81DA4}" destId="{537CA3B3-EF1E-4067-A90C-5C6AB56C97C3}" srcOrd="1" destOrd="0" presId="urn:microsoft.com/office/officeart/2005/8/layout/vProcess5"/>
    <dgm:cxn modelId="{B7280349-3DAA-44EB-8186-E3F7A441E284}" type="presOf" srcId="{E30B2D2E-F7DC-4B19-AE17-4DB36A05C3D6}" destId="{BBC08259-0F49-4D49-ABEE-F1FE044624F5}" srcOrd="0" destOrd="0" presId="urn:microsoft.com/office/officeart/2005/8/layout/vProcess5"/>
    <dgm:cxn modelId="{8E29B9C4-209C-4619-B488-16B593EC6C8A}" type="presOf" srcId="{65FD1EA0-BE13-47A5-A69C-02479307DE86}" destId="{3B74E837-C16E-4E9F-9A2E-738AB198A264}" srcOrd="0" destOrd="0" presId="urn:microsoft.com/office/officeart/2005/8/layout/vProcess5"/>
    <dgm:cxn modelId="{31C94455-B5B5-4C30-A355-2B2E4814B947}" srcId="{4C558149-E42F-4B56-A441-585BA27EF630}" destId="{4736F375-8AFC-4E36-A9E4-6D3E15F81DA4}" srcOrd="1" destOrd="0" parTransId="{890147B0-CE4C-498F-9A7A-83BDDAB9FBDF}" sibTransId="{3D70B68C-E59B-404B-8DF8-E285C0E87CB0}"/>
    <dgm:cxn modelId="{FEBC8D79-271B-4FBC-A320-4D0542CFE888}" type="presOf" srcId="{4C558149-E42F-4B56-A441-585BA27EF630}" destId="{823A8B6D-8918-4293-A2B9-A0212B425A38}" srcOrd="0" destOrd="0" presId="urn:microsoft.com/office/officeart/2005/8/layout/vProcess5"/>
    <dgm:cxn modelId="{8399C276-CB4A-455F-B257-7285A591224B}" type="presOf" srcId="{2DFAEBFA-014C-4BF0-91A0-2E7FAB23F82B}" destId="{1BC3FBD9-62F1-408F-AA9C-9A7953CBE767}" srcOrd="0" destOrd="0" presId="urn:microsoft.com/office/officeart/2005/8/layout/vProcess5"/>
    <dgm:cxn modelId="{A922ACAA-9787-4DF1-B64B-C1C6488F5F86}" type="presOf" srcId="{4736F375-8AFC-4E36-A9E4-6D3E15F81DA4}" destId="{52C4FC55-5F95-44D6-A13A-12D59F45E44F}" srcOrd="0" destOrd="0" presId="urn:microsoft.com/office/officeart/2005/8/layout/vProcess5"/>
    <dgm:cxn modelId="{6294769D-C49D-4819-A35F-1DCE3BCC1163}" srcId="{4C558149-E42F-4B56-A441-585BA27EF630}" destId="{65FD1EA0-BE13-47A5-A69C-02479307DE86}" srcOrd="0" destOrd="0" parTransId="{F56FD7A6-5A02-48F0-89D1-C9733CEBEA54}" sibTransId="{E30B2D2E-F7DC-4B19-AE17-4DB36A05C3D6}"/>
    <dgm:cxn modelId="{C3CB10FE-1887-4413-BF64-8B51BA620E07}" type="presOf" srcId="{8A6D5E55-61D9-4AA8-B84C-AD8BA4C65B36}" destId="{2848E084-D445-4941-9144-5FE01B280345}" srcOrd="0" destOrd="0" presId="urn:microsoft.com/office/officeart/2005/8/layout/vProcess5"/>
    <dgm:cxn modelId="{7B45FE5C-5AF9-4794-8338-83C1661C72B8}" srcId="{4C558149-E42F-4B56-A441-585BA27EF630}" destId="{ACA3476B-C122-4670-88E0-2FF6F90EDAB7}" srcOrd="2" destOrd="0" parTransId="{EB8DE142-5AB2-4CF8-8DF0-43BBB57C54EA}" sibTransId="{8A6D5E55-61D9-4AA8-B84C-AD8BA4C65B36}"/>
    <dgm:cxn modelId="{C58AF0FC-4F45-4AB7-9B4B-17F08613F1FC}" type="presOf" srcId="{ACA3476B-C122-4670-88E0-2FF6F90EDAB7}" destId="{4C7CF3C8-3C5B-4104-945B-2E50C0F1E32F}" srcOrd="1" destOrd="0" presId="urn:microsoft.com/office/officeart/2005/8/layout/vProcess5"/>
    <dgm:cxn modelId="{513A871A-8805-4390-AFBA-0F245B8B4951}" type="presParOf" srcId="{823A8B6D-8918-4293-A2B9-A0212B425A38}" destId="{86FE74B1-DC88-42EF-831B-66E059ACB111}" srcOrd="0" destOrd="0" presId="urn:microsoft.com/office/officeart/2005/8/layout/vProcess5"/>
    <dgm:cxn modelId="{F4E28DAC-8C6D-4CE3-A4D5-9E54702C8287}" type="presParOf" srcId="{823A8B6D-8918-4293-A2B9-A0212B425A38}" destId="{3B74E837-C16E-4E9F-9A2E-738AB198A264}" srcOrd="1" destOrd="0" presId="urn:microsoft.com/office/officeart/2005/8/layout/vProcess5"/>
    <dgm:cxn modelId="{503D6205-BCF4-4D4E-A949-B5179F55B574}" type="presParOf" srcId="{823A8B6D-8918-4293-A2B9-A0212B425A38}" destId="{52C4FC55-5F95-44D6-A13A-12D59F45E44F}" srcOrd="2" destOrd="0" presId="urn:microsoft.com/office/officeart/2005/8/layout/vProcess5"/>
    <dgm:cxn modelId="{0C4608C2-CD7E-4074-9407-F60033D134BE}" type="presParOf" srcId="{823A8B6D-8918-4293-A2B9-A0212B425A38}" destId="{C3622F63-0CC9-4CC5-B481-1F48EA18B80F}" srcOrd="3" destOrd="0" presId="urn:microsoft.com/office/officeart/2005/8/layout/vProcess5"/>
    <dgm:cxn modelId="{BEB69F9F-C29A-49FE-8748-D2862852B00C}" type="presParOf" srcId="{823A8B6D-8918-4293-A2B9-A0212B425A38}" destId="{1BC3FBD9-62F1-408F-AA9C-9A7953CBE767}" srcOrd="4" destOrd="0" presId="urn:microsoft.com/office/officeart/2005/8/layout/vProcess5"/>
    <dgm:cxn modelId="{03B1D2DF-8F9C-4A93-8B57-75E2C12D77B9}" type="presParOf" srcId="{823A8B6D-8918-4293-A2B9-A0212B425A38}" destId="{BBC08259-0F49-4D49-ABEE-F1FE044624F5}" srcOrd="5" destOrd="0" presId="urn:microsoft.com/office/officeart/2005/8/layout/vProcess5"/>
    <dgm:cxn modelId="{8170122F-76D7-41D1-865E-142CA173F1AC}" type="presParOf" srcId="{823A8B6D-8918-4293-A2B9-A0212B425A38}" destId="{7441C5DA-DFF7-4CAD-ADC8-45D52544EC8C}" srcOrd="6" destOrd="0" presId="urn:microsoft.com/office/officeart/2005/8/layout/vProcess5"/>
    <dgm:cxn modelId="{E3233C59-8B7D-491B-9B5D-923E4D2AFDAC}" type="presParOf" srcId="{823A8B6D-8918-4293-A2B9-A0212B425A38}" destId="{2848E084-D445-4941-9144-5FE01B280345}" srcOrd="7" destOrd="0" presId="urn:microsoft.com/office/officeart/2005/8/layout/vProcess5"/>
    <dgm:cxn modelId="{820695EE-0D1D-4235-B81B-5C6EEFFF0238}" type="presParOf" srcId="{823A8B6D-8918-4293-A2B9-A0212B425A38}" destId="{CF6C6B5C-D82A-4F74-9A4A-0D78912D2997}" srcOrd="8" destOrd="0" presId="urn:microsoft.com/office/officeart/2005/8/layout/vProcess5"/>
    <dgm:cxn modelId="{3763E116-395B-492E-AAE8-22421D89CCFA}" type="presParOf" srcId="{823A8B6D-8918-4293-A2B9-A0212B425A38}" destId="{537CA3B3-EF1E-4067-A90C-5C6AB56C97C3}" srcOrd="9" destOrd="0" presId="urn:microsoft.com/office/officeart/2005/8/layout/vProcess5"/>
    <dgm:cxn modelId="{D3E201BD-3C17-4189-A86F-7E33CFFBD504}" type="presParOf" srcId="{823A8B6D-8918-4293-A2B9-A0212B425A38}" destId="{4C7CF3C8-3C5B-4104-945B-2E50C0F1E32F}" srcOrd="10" destOrd="0" presId="urn:microsoft.com/office/officeart/2005/8/layout/vProcess5"/>
    <dgm:cxn modelId="{33FF330F-C157-4FBA-AA7D-954EAF121313}" type="presParOf" srcId="{823A8B6D-8918-4293-A2B9-A0212B425A38}" destId="{E9A8C4C8-8DD6-4755-8BC5-7A436150D41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558149-E42F-4B56-A441-585BA27EF630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5FD1EA0-BE13-47A5-A69C-02479307DE8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omic Sans MS" pitchFamily="66" charset="0"/>
            </a:rPr>
            <a:t>Установите на свой телефон приложение для распознавания QR-кода</a:t>
          </a:r>
          <a:endParaRPr lang="ru-RU" sz="18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F56FD7A6-5A02-48F0-89D1-C9733CEBEA54}" type="parTrans" cxnId="{6294769D-C49D-4819-A35F-1DCE3BCC1163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omic Sans MS" pitchFamily="66" charset="0"/>
          </a:endParaRPr>
        </a:p>
      </dgm:t>
    </dgm:pt>
    <dgm:pt modelId="{E30B2D2E-F7DC-4B19-AE17-4DB36A05C3D6}" type="sibTrans" cxnId="{6294769D-C49D-4819-A35F-1DCE3BCC1163}">
      <dgm:prSet custT="1"/>
      <dgm:spPr/>
      <dgm:t>
        <a:bodyPr/>
        <a:lstStyle/>
        <a:p>
          <a:endParaRPr lang="ru-RU" sz="1800" b="1">
            <a:solidFill>
              <a:schemeClr val="tx1"/>
            </a:solidFill>
            <a:latin typeface="Comic Sans MS" pitchFamily="66" charset="0"/>
          </a:endParaRPr>
        </a:p>
      </dgm:t>
    </dgm:pt>
    <dgm:pt modelId="{2DFAEBFA-014C-4BF0-91A0-2E7FAB23F82B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chemeClr val="tx1"/>
              </a:solidFill>
              <a:latin typeface="Comic Sans MS" pitchFamily="66" charset="0"/>
            </a:rPr>
            <a:t>Запустите программу для распознавания QR-кода</a:t>
          </a:r>
          <a:endParaRPr lang="ru-RU" sz="18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2C7F6A55-CB25-4978-A4AE-AF32C7F42718}" type="parTrans" cxnId="{8CCB2583-4AED-445D-AF49-90B11673769A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omic Sans MS" pitchFamily="66" charset="0"/>
          </a:endParaRPr>
        </a:p>
      </dgm:t>
    </dgm:pt>
    <dgm:pt modelId="{7146F373-74E0-4CA3-8852-C067894907CA}" type="sibTrans" cxnId="{8CCB2583-4AED-445D-AF49-90B11673769A}">
      <dgm:prSet custT="1"/>
      <dgm:spPr/>
      <dgm:t>
        <a:bodyPr/>
        <a:lstStyle/>
        <a:p>
          <a:endParaRPr lang="ru-RU" sz="1800" b="1">
            <a:solidFill>
              <a:schemeClr val="tx1"/>
            </a:solidFill>
            <a:latin typeface="Comic Sans MS" pitchFamily="66" charset="0"/>
          </a:endParaRPr>
        </a:p>
      </dgm:t>
    </dgm:pt>
    <dgm:pt modelId="{055B726A-5403-4741-B264-A7F6C560FAE4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chemeClr val="tx1"/>
              </a:solidFill>
              <a:latin typeface="Comic Sans MS" pitchFamily="66" charset="0"/>
            </a:rPr>
            <a:t>Наведите фотокамеру на QR-код</a:t>
          </a:r>
          <a:endParaRPr lang="ru-RU" sz="18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7B05AA6C-46CB-4404-A02F-FD03F9A36D4F}" type="parTrans" cxnId="{3C25CBA7-80AB-4C68-8C26-C00BE472DC37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omic Sans MS" pitchFamily="66" charset="0"/>
          </a:endParaRPr>
        </a:p>
      </dgm:t>
    </dgm:pt>
    <dgm:pt modelId="{054565AA-39ED-476E-B8B9-25A96AA0F16F}" type="sibTrans" cxnId="{3C25CBA7-80AB-4C68-8C26-C00BE472DC37}">
      <dgm:prSet custT="1"/>
      <dgm:spPr/>
      <dgm:t>
        <a:bodyPr/>
        <a:lstStyle/>
        <a:p>
          <a:endParaRPr lang="ru-RU" sz="1800" b="1">
            <a:solidFill>
              <a:schemeClr val="tx1"/>
            </a:solidFill>
            <a:latin typeface="Comic Sans MS" pitchFamily="66" charset="0"/>
          </a:endParaRPr>
        </a:p>
      </dgm:t>
    </dgm:pt>
    <dgm:pt modelId="{EDFDD29E-3330-491D-949E-21DB5A9DB0F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omic Sans MS" pitchFamily="66" charset="0"/>
            </a:rPr>
            <a:t>Ожидайте. Проанализировав </a:t>
          </a:r>
          <a:r>
            <a:rPr lang="ru-RU" sz="1800" b="1" i="0" dirty="0" smtClean="0">
              <a:solidFill>
                <a:schemeClr val="tx1"/>
              </a:solidFill>
              <a:latin typeface="Comic Sans MS" pitchFamily="66" charset="0"/>
            </a:rPr>
            <a:t>QR-код, программа  самостоятельно выдаст вам информацию о  его содержимом</a:t>
          </a:r>
          <a:endParaRPr lang="ru-RU" sz="18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C5E5458F-2348-4D6F-93B4-BCBF4316E35E}" type="parTrans" cxnId="{E4A334F9-1316-4E34-9B4A-9A28AD39D8B4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omic Sans MS" pitchFamily="66" charset="0"/>
          </a:endParaRPr>
        </a:p>
      </dgm:t>
    </dgm:pt>
    <dgm:pt modelId="{3178320F-A054-490B-9B16-59009E01DD19}" type="sibTrans" cxnId="{E4A334F9-1316-4E34-9B4A-9A28AD39D8B4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omic Sans MS" pitchFamily="66" charset="0"/>
          </a:endParaRPr>
        </a:p>
      </dgm:t>
    </dgm:pt>
    <dgm:pt modelId="{823A8B6D-8918-4293-A2B9-A0212B425A38}" type="pres">
      <dgm:prSet presAssocID="{4C558149-E42F-4B56-A441-585BA27EF63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FE74B1-DC88-42EF-831B-66E059ACB111}" type="pres">
      <dgm:prSet presAssocID="{4C558149-E42F-4B56-A441-585BA27EF630}" presName="dummyMaxCanvas" presStyleCnt="0">
        <dgm:presLayoutVars/>
      </dgm:prSet>
      <dgm:spPr/>
    </dgm:pt>
    <dgm:pt modelId="{DB983BEC-CB2F-4F94-9C55-67A93BAC44EC}" type="pres">
      <dgm:prSet presAssocID="{4C558149-E42F-4B56-A441-585BA27EF63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48BBD-F155-4534-B9A1-B700B26507E8}" type="pres">
      <dgm:prSet presAssocID="{4C558149-E42F-4B56-A441-585BA27EF63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A654F-16EF-40F4-A09C-2ABD1D5D9726}" type="pres">
      <dgm:prSet presAssocID="{4C558149-E42F-4B56-A441-585BA27EF63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34FA8-870D-465B-8556-43D3070323FA}" type="pres">
      <dgm:prSet presAssocID="{4C558149-E42F-4B56-A441-585BA27EF63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FA938-973B-4897-9432-60453D4CA1E6}" type="pres">
      <dgm:prSet presAssocID="{4C558149-E42F-4B56-A441-585BA27EF63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70E48-6B8F-4C3B-B53F-105E29689C6C}" type="pres">
      <dgm:prSet presAssocID="{4C558149-E42F-4B56-A441-585BA27EF63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85E73-58E4-443B-AAE0-0CA4ECEA6D59}" type="pres">
      <dgm:prSet presAssocID="{4C558149-E42F-4B56-A441-585BA27EF63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01F00-69BD-4B47-A763-C11A618D5060}" type="pres">
      <dgm:prSet presAssocID="{4C558149-E42F-4B56-A441-585BA27EF63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5E266-823A-40C1-B1AD-5ACEC3023EA5}" type="pres">
      <dgm:prSet presAssocID="{4C558149-E42F-4B56-A441-585BA27EF63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FC02F-7238-4B0C-9249-157B6C15337E}" type="pres">
      <dgm:prSet presAssocID="{4C558149-E42F-4B56-A441-585BA27EF63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79EA8-9E55-40C5-B23F-F3A85205416E}" type="pres">
      <dgm:prSet presAssocID="{4C558149-E42F-4B56-A441-585BA27EF63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F075DD-77F5-46C9-8586-FFA8E579D2A1}" type="presOf" srcId="{055B726A-5403-4741-B264-A7F6C560FAE4}" destId="{3F8A654F-16EF-40F4-A09C-2ABD1D5D9726}" srcOrd="0" destOrd="0" presId="urn:microsoft.com/office/officeart/2005/8/layout/vProcess5"/>
    <dgm:cxn modelId="{0E3D64B2-029C-4147-9057-89059112BC01}" type="presOf" srcId="{E30B2D2E-F7DC-4B19-AE17-4DB36A05C3D6}" destId="{71AFA938-973B-4897-9432-60453D4CA1E6}" srcOrd="0" destOrd="0" presId="urn:microsoft.com/office/officeart/2005/8/layout/vProcess5"/>
    <dgm:cxn modelId="{6294769D-C49D-4819-A35F-1DCE3BCC1163}" srcId="{4C558149-E42F-4B56-A441-585BA27EF630}" destId="{65FD1EA0-BE13-47A5-A69C-02479307DE86}" srcOrd="0" destOrd="0" parTransId="{F56FD7A6-5A02-48F0-89D1-C9733CEBEA54}" sibTransId="{E30B2D2E-F7DC-4B19-AE17-4DB36A05C3D6}"/>
    <dgm:cxn modelId="{CC60ED59-CC94-4E89-9D3B-C9F922EA48F5}" type="presOf" srcId="{055B726A-5403-4741-B264-A7F6C560FAE4}" destId="{ACCFC02F-7238-4B0C-9249-157B6C15337E}" srcOrd="1" destOrd="0" presId="urn:microsoft.com/office/officeart/2005/8/layout/vProcess5"/>
    <dgm:cxn modelId="{28DB0203-C005-4876-B19B-201F113A5F9B}" type="presOf" srcId="{2DFAEBFA-014C-4BF0-91A0-2E7FAB23F82B}" destId="{8FB5E266-823A-40C1-B1AD-5ACEC3023EA5}" srcOrd="1" destOrd="0" presId="urn:microsoft.com/office/officeart/2005/8/layout/vProcess5"/>
    <dgm:cxn modelId="{104F18FE-080E-48C9-9AF5-9B3AF86F61B8}" type="presOf" srcId="{65FD1EA0-BE13-47A5-A69C-02479307DE86}" destId="{DB983BEC-CB2F-4F94-9C55-67A93BAC44EC}" srcOrd="0" destOrd="0" presId="urn:microsoft.com/office/officeart/2005/8/layout/vProcess5"/>
    <dgm:cxn modelId="{4A82C073-BF69-4F08-B1E0-85F2DE56E0BB}" type="presOf" srcId="{054565AA-39ED-476E-B8B9-25A96AA0F16F}" destId="{37785E73-58E4-443B-AAE0-0CA4ECEA6D59}" srcOrd="0" destOrd="0" presId="urn:microsoft.com/office/officeart/2005/8/layout/vProcess5"/>
    <dgm:cxn modelId="{A12CFA3D-1732-4608-A96A-320957867D0B}" type="presOf" srcId="{2DFAEBFA-014C-4BF0-91A0-2E7FAB23F82B}" destId="{97E48BBD-F155-4534-B9A1-B700B26507E8}" srcOrd="0" destOrd="0" presId="urn:microsoft.com/office/officeart/2005/8/layout/vProcess5"/>
    <dgm:cxn modelId="{00F4D3EB-8BD8-4B20-9255-01DB03C3C02C}" type="presOf" srcId="{65FD1EA0-BE13-47A5-A69C-02479307DE86}" destId="{E0D01F00-69BD-4B47-A763-C11A618D5060}" srcOrd="1" destOrd="0" presId="urn:microsoft.com/office/officeart/2005/8/layout/vProcess5"/>
    <dgm:cxn modelId="{8CCB2583-4AED-445D-AF49-90B11673769A}" srcId="{4C558149-E42F-4B56-A441-585BA27EF630}" destId="{2DFAEBFA-014C-4BF0-91A0-2E7FAB23F82B}" srcOrd="1" destOrd="0" parTransId="{2C7F6A55-CB25-4978-A4AE-AF32C7F42718}" sibTransId="{7146F373-74E0-4CA3-8852-C067894907CA}"/>
    <dgm:cxn modelId="{3E26F1EB-A340-4C1B-B02F-C24A88C57C70}" type="presOf" srcId="{EDFDD29E-3330-491D-949E-21DB5A9DB0FA}" destId="{EFD79EA8-9E55-40C5-B23F-F3A85205416E}" srcOrd="1" destOrd="0" presId="urn:microsoft.com/office/officeart/2005/8/layout/vProcess5"/>
    <dgm:cxn modelId="{667032A5-BCFF-4D55-A7A3-38BDC8A111B0}" type="presOf" srcId="{7146F373-74E0-4CA3-8852-C067894907CA}" destId="{1B170E48-6B8F-4C3B-B53F-105E29689C6C}" srcOrd="0" destOrd="0" presId="urn:microsoft.com/office/officeart/2005/8/layout/vProcess5"/>
    <dgm:cxn modelId="{5D8AC5F2-5416-4114-8E2A-B440E861087E}" type="presOf" srcId="{4C558149-E42F-4B56-A441-585BA27EF630}" destId="{823A8B6D-8918-4293-A2B9-A0212B425A38}" srcOrd="0" destOrd="0" presId="urn:microsoft.com/office/officeart/2005/8/layout/vProcess5"/>
    <dgm:cxn modelId="{B7EC6A11-2523-44C2-BAFF-6BE3E90782DD}" type="presOf" srcId="{EDFDD29E-3330-491D-949E-21DB5A9DB0FA}" destId="{6CA34FA8-870D-465B-8556-43D3070323FA}" srcOrd="0" destOrd="0" presId="urn:microsoft.com/office/officeart/2005/8/layout/vProcess5"/>
    <dgm:cxn modelId="{E4A334F9-1316-4E34-9B4A-9A28AD39D8B4}" srcId="{4C558149-E42F-4B56-A441-585BA27EF630}" destId="{EDFDD29E-3330-491D-949E-21DB5A9DB0FA}" srcOrd="3" destOrd="0" parTransId="{C5E5458F-2348-4D6F-93B4-BCBF4316E35E}" sibTransId="{3178320F-A054-490B-9B16-59009E01DD19}"/>
    <dgm:cxn modelId="{3C25CBA7-80AB-4C68-8C26-C00BE472DC37}" srcId="{4C558149-E42F-4B56-A441-585BA27EF630}" destId="{055B726A-5403-4741-B264-A7F6C560FAE4}" srcOrd="2" destOrd="0" parTransId="{7B05AA6C-46CB-4404-A02F-FD03F9A36D4F}" sibTransId="{054565AA-39ED-476E-B8B9-25A96AA0F16F}"/>
    <dgm:cxn modelId="{AD31FEBC-DE41-4EEC-BC3A-BEEFA59871C0}" type="presParOf" srcId="{823A8B6D-8918-4293-A2B9-A0212B425A38}" destId="{86FE74B1-DC88-42EF-831B-66E059ACB111}" srcOrd="0" destOrd="0" presId="urn:microsoft.com/office/officeart/2005/8/layout/vProcess5"/>
    <dgm:cxn modelId="{A9FE5D0A-AB14-40BB-A9BC-5362E3D731F1}" type="presParOf" srcId="{823A8B6D-8918-4293-A2B9-A0212B425A38}" destId="{DB983BEC-CB2F-4F94-9C55-67A93BAC44EC}" srcOrd="1" destOrd="0" presId="urn:microsoft.com/office/officeart/2005/8/layout/vProcess5"/>
    <dgm:cxn modelId="{77410D54-0D7F-41E3-84D5-EC96DBB3269C}" type="presParOf" srcId="{823A8B6D-8918-4293-A2B9-A0212B425A38}" destId="{97E48BBD-F155-4534-B9A1-B700B26507E8}" srcOrd="2" destOrd="0" presId="urn:microsoft.com/office/officeart/2005/8/layout/vProcess5"/>
    <dgm:cxn modelId="{2044A099-90C1-4B20-9F08-F869494C04E0}" type="presParOf" srcId="{823A8B6D-8918-4293-A2B9-A0212B425A38}" destId="{3F8A654F-16EF-40F4-A09C-2ABD1D5D9726}" srcOrd="3" destOrd="0" presId="urn:microsoft.com/office/officeart/2005/8/layout/vProcess5"/>
    <dgm:cxn modelId="{C09013D4-AE6C-4F20-B799-C639973AAE3B}" type="presParOf" srcId="{823A8B6D-8918-4293-A2B9-A0212B425A38}" destId="{6CA34FA8-870D-465B-8556-43D3070323FA}" srcOrd="4" destOrd="0" presId="urn:microsoft.com/office/officeart/2005/8/layout/vProcess5"/>
    <dgm:cxn modelId="{6257F246-5FB3-4E59-B345-13FC4D3FFF53}" type="presParOf" srcId="{823A8B6D-8918-4293-A2B9-A0212B425A38}" destId="{71AFA938-973B-4897-9432-60453D4CA1E6}" srcOrd="5" destOrd="0" presId="urn:microsoft.com/office/officeart/2005/8/layout/vProcess5"/>
    <dgm:cxn modelId="{D9A2700D-61C8-46E9-B1DC-106B312AD84B}" type="presParOf" srcId="{823A8B6D-8918-4293-A2B9-A0212B425A38}" destId="{1B170E48-6B8F-4C3B-B53F-105E29689C6C}" srcOrd="6" destOrd="0" presId="urn:microsoft.com/office/officeart/2005/8/layout/vProcess5"/>
    <dgm:cxn modelId="{65AE32BF-515D-42A2-86C3-71D57AC8D8C2}" type="presParOf" srcId="{823A8B6D-8918-4293-A2B9-A0212B425A38}" destId="{37785E73-58E4-443B-AAE0-0CA4ECEA6D59}" srcOrd="7" destOrd="0" presId="urn:microsoft.com/office/officeart/2005/8/layout/vProcess5"/>
    <dgm:cxn modelId="{126C4519-FE6B-4C79-A4AF-063168AE65C5}" type="presParOf" srcId="{823A8B6D-8918-4293-A2B9-A0212B425A38}" destId="{E0D01F00-69BD-4B47-A763-C11A618D5060}" srcOrd="8" destOrd="0" presId="urn:microsoft.com/office/officeart/2005/8/layout/vProcess5"/>
    <dgm:cxn modelId="{4A860B87-56CE-4E48-8F86-73BD4738E06C}" type="presParOf" srcId="{823A8B6D-8918-4293-A2B9-A0212B425A38}" destId="{8FB5E266-823A-40C1-B1AD-5ACEC3023EA5}" srcOrd="9" destOrd="0" presId="urn:microsoft.com/office/officeart/2005/8/layout/vProcess5"/>
    <dgm:cxn modelId="{626B18D4-9053-47DB-B93F-0F1BAB355D91}" type="presParOf" srcId="{823A8B6D-8918-4293-A2B9-A0212B425A38}" destId="{ACCFC02F-7238-4B0C-9249-157B6C15337E}" srcOrd="10" destOrd="0" presId="urn:microsoft.com/office/officeart/2005/8/layout/vProcess5"/>
    <dgm:cxn modelId="{372F0FAE-3BD7-4A90-A442-53D1B37FFACF}" type="presParOf" srcId="{823A8B6D-8918-4293-A2B9-A0212B425A38}" destId="{EFD79EA8-9E55-40C5-B23F-F3A85205416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4E837-C16E-4E9F-9A2E-738AB198A264}">
      <dsp:nvSpPr>
        <dsp:cNvPr id="0" name=""/>
        <dsp:cNvSpPr/>
      </dsp:nvSpPr>
      <dsp:spPr>
        <a:xfrm>
          <a:off x="0" y="0"/>
          <a:ext cx="7113984" cy="14355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omic Sans MS" pitchFamily="66" charset="0"/>
            </a:rPr>
            <a:t>Найдите в сети интернет программы генераторы QR-кодов</a:t>
          </a:r>
          <a:endParaRPr lang="ru-RU" sz="24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42047" y="42047"/>
        <a:ext cx="5443578" cy="1351481"/>
      </dsp:txXfrm>
    </dsp:sp>
    <dsp:sp modelId="{52C4FC55-5F95-44D6-A13A-12D59F45E44F}">
      <dsp:nvSpPr>
        <dsp:cNvPr id="0" name=""/>
        <dsp:cNvSpPr/>
      </dsp:nvSpPr>
      <dsp:spPr>
        <a:xfrm>
          <a:off x="595796" y="1696589"/>
          <a:ext cx="7113984" cy="1435575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chemeClr val="tx1"/>
              </a:solidFill>
              <a:latin typeface="Comic Sans MS" pitchFamily="66" charset="0"/>
            </a:rPr>
            <a:t>Задайте, что именно вы хотите представить в виде QR-кода: ссылку, текст, телефонный номер или SMS</a:t>
          </a:r>
          <a:endParaRPr lang="ru-RU" sz="24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637843" y="1738636"/>
        <a:ext cx="5500969" cy="1351481"/>
      </dsp:txXfrm>
    </dsp:sp>
    <dsp:sp modelId="{C3622F63-0CC9-4CC5-B481-1F48EA18B80F}">
      <dsp:nvSpPr>
        <dsp:cNvPr id="0" name=""/>
        <dsp:cNvSpPr/>
      </dsp:nvSpPr>
      <dsp:spPr>
        <a:xfrm>
          <a:off x="1182699" y="3393178"/>
          <a:ext cx="7113984" cy="1435575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omic Sans MS" pitchFamily="66" charset="0"/>
            </a:rPr>
            <a:t>Введите данные</a:t>
          </a:r>
          <a:endParaRPr lang="ru-RU" sz="24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1224746" y="3435225"/>
        <a:ext cx="5509862" cy="1351481"/>
      </dsp:txXfrm>
    </dsp:sp>
    <dsp:sp modelId="{1BC3FBD9-62F1-408F-AA9C-9A7953CBE767}">
      <dsp:nvSpPr>
        <dsp:cNvPr id="0" name=""/>
        <dsp:cNvSpPr/>
      </dsp:nvSpPr>
      <dsp:spPr>
        <a:xfrm>
          <a:off x="1778495" y="5089768"/>
          <a:ext cx="7113984" cy="143557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omic Sans MS" pitchFamily="66" charset="0"/>
            </a:rPr>
            <a:t>Сгенерируйте код нужного размера и цвета</a:t>
          </a:r>
          <a:endParaRPr lang="ru-RU" sz="24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1820542" y="5131815"/>
        <a:ext cx="5500969" cy="1351481"/>
      </dsp:txXfrm>
    </dsp:sp>
    <dsp:sp modelId="{BBC08259-0F49-4D49-ABEE-F1FE044624F5}">
      <dsp:nvSpPr>
        <dsp:cNvPr id="0" name=""/>
        <dsp:cNvSpPr/>
      </dsp:nvSpPr>
      <dsp:spPr>
        <a:xfrm>
          <a:off x="6180859" y="1099520"/>
          <a:ext cx="933124" cy="93312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solidFill>
              <a:schemeClr val="tx1"/>
            </a:solidFill>
            <a:latin typeface="Comic Sans MS" pitchFamily="66" charset="0"/>
          </a:endParaRPr>
        </a:p>
      </dsp:txBody>
      <dsp:txXfrm>
        <a:off x="6390812" y="1099520"/>
        <a:ext cx="513218" cy="702176"/>
      </dsp:txXfrm>
    </dsp:sp>
    <dsp:sp modelId="{7441C5DA-DFF7-4CAD-ADC8-45D52544EC8C}">
      <dsp:nvSpPr>
        <dsp:cNvPr id="0" name=""/>
        <dsp:cNvSpPr/>
      </dsp:nvSpPr>
      <dsp:spPr>
        <a:xfrm>
          <a:off x="6776655" y="2796109"/>
          <a:ext cx="933124" cy="93312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solidFill>
              <a:schemeClr val="tx1"/>
            </a:solidFill>
            <a:latin typeface="Comic Sans MS" pitchFamily="66" charset="0"/>
          </a:endParaRPr>
        </a:p>
      </dsp:txBody>
      <dsp:txXfrm>
        <a:off x="6986608" y="2796109"/>
        <a:ext cx="513218" cy="702176"/>
      </dsp:txXfrm>
    </dsp:sp>
    <dsp:sp modelId="{2848E084-D445-4941-9144-5FE01B280345}">
      <dsp:nvSpPr>
        <dsp:cNvPr id="0" name=""/>
        <dsp:cNvSpPr/>
      </dsp:nvSpPr>
      <dsp:spPr>
        <a:xfrm>
          <a:off x="7363559" y="4492699"/>
          <a:ext cx="933124" cy="93312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7573512" y="4492699"/>
        <a:ext cx="513218" cy="702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83BEC-CB2F-4F94-9C55-67A93BAC44EC}">
      <dsp:nvSpPr>
        <dsp:cNvPr id="0" name=""/>
        <dsp:cNvSpPr/>
      </dsp:nvSpPr>
      <dsp:spPr>
        <a:xfrm>
          <a:off x="0" y="0"/>
          <a:ext cx="7056377" cy="13782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omic Sans MS" pitchFamily="66" charset="0"/>
            </a:rPr>
            <a:t>Установите на свой телефон приложение для распознавания QR-кода</a:t>
          </a:r>
          <a:endParaRPr lang="ru-RU" sz="18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40367" y="40367"/>
        <a:ext cx="5452696" cy="1297499"/>
      </dsp:txXfrm>
    </dsp:sp>
    <dsp:sp modelId="{97E48BBD-F155-4534-B9A1-B700B26507E8}">
      <dsp:nvSpPr>
        <dsp:cNvPr id="0" name=""/>
        <dsp:cNvSpPr/>
      </dsp:nvSpPr>
      <dsp:spPr>
        <a:xfrm>
          <a:off x="590971" y="1628820"/>
          <a:ext cx="7056377" cy="1378233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Comic Sans MS" pitchFamily="66" charset="0"/>
            </a:rPr>
            <a:t>Запустите программу для распознавания QR-кода</a:t>
          </a:r>
          <a:endParaRPr lang="ru-RU" sz="18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631338" y="1669187"/>
        <a:ext cx="5488820" cy="1297499"/>
      </dsp:txXfrm>
    </dsp:sp>
    <dsp:sp modelId="{3F8A654F-16EF-40F4-A09C-2ABD1D5D9726}">
      <dsp:nvSpPr>
        <dsp:cNvPr id="0" name=""/>
        <dsp:cNvSpPr/>
      </dsp:nvSpPr>
      <dsp:spPr>
        <a:xfrm>
          <a:off x="1173122" y="3257641"/>
          <a:ext cx="7056377" cy="1378233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Comic Sans MS" pitchFamily="66" charset="0"/>
            </a:rPr>
            <a:t>Наведите фотокамеру на QR-код</a:t>
          </a:r>
          <a:endParaRPr lang="ru-RU" sz="18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1213489" y="3298008"/>
        <a:ext cx="5497640" cy="1297499"/>
      </dsp:txXfrm>
    </dsp:sp>
    <dsp:sp modelId="{6CA34FA8-870D-465B-8556-43D3070323FA}">
      <dsp:nvSpPr>
        <dsp:cNvPr id="0" name=""/>
        <dsp:cNvSpPr/>
      </dsp:nvSpPr>
      <dsp:spPr>
        <a:xfrm>
          <a:off x="1764094" y="4886462"/>
          <a:ext cx="7056377" cy="137823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omic Sans MS" pitchFamily="66" charset="0"/>
            </a:rPr>
            <a:t>Ожидайте. Проанализировав </a:t>
          </a:r>
          <a:r>
            <a:rPr lang="ru-RU" sz="1800" b="1" i="0" kern="1200" dirty="0" smtClean="0">
              <a:solidFill>
                <a:schemeClr val="tx1"/>
              </a:solidFill>
              <a:latin typeface="Comic Sans MS" pitchFamily="66" charset="0"/>
            </a:rPr>
            <a:t>QR-код, программа  самостоятельно выдаст вам информацию о  его содержимом</a:t>
          </a:r>
          <a:endParaRPr lang="ru-RU" sz="18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1804461" y="4926829"/>
        <a:ext cx="5488820" cy="1297499"/>
      </dsp:txXfrm>
    </dsp:sp>
    <dsp:sp modelId="{71AFA938-973B-4897-9432-60453D4CA1E6}">
      <dsp:nvSpPr>
        <dsp:cNvPr id="0" name=""/>
        <dsp:cNvSpPr/>
      </dsp:nvSpPr>
      <dsp:spPr>
        <a:xfrm>
          <a:off x="6160526" y="1055601"/>
          <a:ext cx="895851" cy="89585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tx1"/>
            </a:solidFill>
            <a:latin typeface="Comic Sans MS" pitchFamily="66" charset="0"/>
          </a:endParaRPr>
        </a:p>
      </dsp:txBody>
      <dsp:txXfrm>
        <a:off x="6362092" y="1055601"/>
        <a:ext cx="492719" cy="674128"/>
      </dsp:txXfrm>
    </dsp:sp>
    <dsp:sp modelId="{1B170E48-6B8F-4C3B-B53F-105E29689C6C}">
      <dsp:nvSpPr>
        <dsp:cNvPr id="0" name=""/>
        <dsp:cNvSpPr/>
      </dsp:nvSpPr>
      <dsp:spPr>
        <a:xfrm>
          <a:off x="6751497" y="2684422"/>
          <a:ext cx="895851" cy="89585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tx1"/>
            </a:solidFill>
            <a:latin typeface="Comic Sans MS" pitchFamily="66" charset="0"/>
          </a:endParaRPr>
        </a:p>
      </dsp:txBody>
      <dsp:txXfrm>
        <a:off x="6953063" y="2684422"/>
        <a:ext cx="492719" cy="674128"/>
      </dsp:txXfrm>
    </dsp:sp>
    <dsp:sp modelId="{37785E73-58E4-443B-AAE0-0CA4ECEA6D59}">
      <dsp:nvSpPr>
        <dsp:cNvPr id="0" name=""/>
        <dsp:cNvSpPr/>
      </dsp:nvSpPr>
      <dsp:spPr>
        <a:xfrm>
          <a:off x="7333648" y="4313243"/>
          <a:ext cx="895851" cy="89585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tx1"/>
            </a:solidFill>
            <a:latin typeface="Comic Sans MS" pitchFamily="66" charset="0"/>
          </a:endParaRPr>
        </a:p>
      </dsp:txBody>
      <dsp:txXfrm>
        <a:off x="7535214" y="4313243"/>
        <a:ext cx="492719" cy="674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372" units="cm"/>
          <inkml:channel name="Y" type="integer" max="6960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21-03-02T13:41:53.21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765C4B3-E713-4766-BDEF-42FC25E78356}" emma:medium="tactile" emma:mode="ink">
          <msink:context xmlns:msink="http://schemas.microsoft.com/ink/2010/main" type="writingRegion" rotatedBoundingBox="31563,8335 31578,8335 31578,8350 31563,8350"/>
        </emma:interpretation>
      </emma:emma>
    </inkml:annotationXML>
    <inkml:traceGroup>
      <inkml:annotationXML>
        <emma:emma xmlns:emma="http://www.w3.org/2003/04/emma" version="1.0">
          <emma:interpretation id="{7A2925E8-9E08-433A-BF51-BDD660F7814A}" emma:medium="tactile" emma:mode="ink">
            <msink:context xmlns:msink="http://schemas.microsoft.com/ink/2010/main" type="paragraph" rotatedBoundingBox="31563,8335 31578,8335 31578,8350 31563,83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F044FA-DD14-47C4-93DC-A965C7EF232F}" emma:medium="tactile" emma:mode="ink">
              <msink:context xmlns:msink="http://schemas.microsoft.com/ink/2010/main" type="line" rotatedBoundingBox="31563,8335 31578,8335 31578,8350 31563,8350"/>
            </emma:interpretation>
          </emma:emma>
        </inkml:annotationXML>
        <inkml:traceGroup>
          <inkml:annotationXML>
            <emma:emma xmlns:emma="http://www.w3.org/2003/04/emma" version="1.0">
              <emma:interpretation id="{8E7FF27E-1B4C-4C0B-B7CB-38D17AE7A929}" emma:medium="tactile" emma:mode="ink">
                <msink:context xmlns:msink="http://schemas.microsoft.com/ink/2010/main" type="inkWord" rotatedBoundingBox="31563,8335 31578,8335 31578,8350 31563,8350"/>
              </emma:interpretation>
              <emma:one-of disjunction-type="recognition" id="oneOf0">
                <emma:interpretation id="interp0" emma:lang="ru-RU" emma:confidence="0">
                  <emma:literal>.</emma:literal>
                </emma:interpretation>
                <emma:interpretation id="interp1" emma:lang="ru-RU" emma:confidence="0">
                  <emma:literal>:</emma:literal>
                </emma:interpretation>
                <emma:interpretation id="interp2" emma:lang="ru-RU" emma:confidence="0">
                  <emma:literal>'</emma:literal>
                </emma:interpretation>
                <emma:interpretation id="interp3" emma:lang="ru-RU" emma:confidence="0">
                  <emma:literal>,</emma:literal>
                </emma:interpretation>
                <emma:interpretation id="interp4" emma:lang="ru-RU" emma:confidence="0">
                  <emma:literal>1</emma:literal>
                </emma:interpretation>
              </emma:one-of>
            </emma:emma>
          </inkml:annotationXML>
          <inkml:trace contextRef="#ctx0" brushRef="#br0">0 0,'0'0,"0"0,0 0,0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91AC2-3BCB-4959-A181-C827CAA9BEC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C83FC-6052-46C7-B53F-F04C5902F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3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C83FC-6052-46C7-B53F-F04C5902F8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61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C83FC-6052-46C7-B53F-F04C5902F8C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5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rcode-monkey.com/" TargetMode="External"/><Relationship Id="rId2" Type="http://schemas.openxmlformats.org/officeDocument/2006/relationships/hyperlink" Target="http://qrcoder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customXml" Target="../ink/ink1.xml"/><Relationship Id="rId4" Type="http://schemas.openxmlformats.org/officeDocument/2006/relationships/hyperlink" Target="https://vocaroo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creambee.ru/qr-code-generato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qrcoder.ru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rcode.tec-it.com/ru" TargetMode="External"/><Relationship Id="rId4" Type="http://schemas.openxmlformats.org/officeDocument/2006/relationships/hyperlink" Target="https://decodeit.ru/q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pn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mbee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presentation/d/1bjXA5i2kXWUss9QFITd-X9HEXJMkyq4YMR6zjxPCcrk/pub?start=true&amp;loop=false&amp;delayms=3000&amp;slide=id.gf8bb2f1_2_0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qr9.me/free-qr-code-generator.php?lang=ru" TargetMode="External"/><Relationship Id="rId2" Type="http://schemas.openxmlformats.org/officeDocument/2006/relationships/hyperlink" Target="https://&#1091;&#1088;&#1086;&#1082;.&#1088;&#1092;/presentation/17124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9975" y="2199630"/>
            <a:ext cx="7901921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Comic Sans MS" panose="030F0702030302020204" pitchFamily="66" charset="0"/>
              </a:rPr>
              <a:t>Чтение и создание QR-кодов 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92850">
            <a:off x="-139794" y="-668851"/>
            <a:ext cx="1939539" cy="199421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8372206" y="1956819"/>
            <a:ext cx="500018" cy="50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7875984" y="3984411"/>
            <a:ext cx="2139088" cy="213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-636033" y="2232164"/>
            <a:ext cx="1699413" cy="16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291801" y="-167631"/>
            <a:ext cx="1473307" cy="147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6268061" y="4868656"/>
            <a:ext cx="928480" cy="92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2300" y="48047"/>
            <a:ext cx="24116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Шеметова А.А., </a:t>
            </a:r>
          </a:p>
          <a:p>
            <a:r>
              <a:rPr lang="ru-RU" sz="1500" dirty="0" smtClean="0"/>
              <a:t>учитель информатики </a:t>
            </a:r>
          </a:p>
          <a:p>
            <a:r>
              <a:rPr lang="ru-RU" sz="1500" dirty="0" smtClean="0"/>
              <a:t>МБОУ г. Иркутска СОШ № 3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6875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7200" b="1" dirty="0" smtClean="0">
                <a:latin typeface="Comic Sans MS" panose="030F0702030302020204" pitchFamily="66" charset="0"/>
              </a:rPr>
              <a:t>      </a:t>
            </a:r>
            <a:endParaRPr lang="ru-RU" sz="72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-116525" y="-1115509"/>
            <a:ext cx="2504571" cy="25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-1639196" y="1106236"/>
            <a:ext cx="2451547" cy="245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7414036" y="3822765"/>
            <a:ext cx="5260265" cy="52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/>
        </p:nvGraphicFramePr>
        <p:xfrm>
          <a:off x="144016" y="144016"/>
          <a:ext cx="889248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799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700808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rgbClr val="0070C0"/>
                </a:solidFill>
              </a:rPr>
              <a:t>Способ 1. QR-код для мобильного телефона</a:t>
            </a:r>
          </a:p>
          <a:p>
            <a:endParaRPr lang="ru-RU" dirty="0"/>
          </a:p>
          <a:p>
            <a:r>
              <a:rPr lang="ru-RU" dirty="0"/>
              <a:t>Скачать (бесплатно) и установить необходимое программное обеспечение на свой мобильный телефон с фотокамерой 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>
                <a:solidFill>
                  <a:srgbClr val="0070C0"/>
                </a:solidFill>
              </a:rPr>
              <a:t>Способ 2. Онлайн-сервисы для кодирования и декодирования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http://qrcoder.ru/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Генератор </a:t>
            </a:r>
            <a:r>
              <a:rPr lang="en-US" dirty="0"/>
              <a:t>QR-</a:t>
            </a:r>
            <a:r>
              <a:rPr lang="ru-RU" dirty="0"/>
              <a:t>кодов </a:t>
            </a:r>
            <a:r>
              <a:rPr lang="en-US" dirty="0" smtClean="0"/>
              <a:t>- </a:t>
            </a:r>
            <a:r>
              <a:rPr lang="ru-RU" dirty="0" smtClean="0"/>
              <a:t>кодирует </a:t>
            </a:r>
            <a:r>
              <a:rPr lang="ru-RU" dirty="0"/>
              <a:t>и </a:t>
            </a:r>
            <a:r>
              <a:rPr lang="ru-RU" dirty="0" smtClean="0"/>
              <a:t>декодирует цветной </a:t>
            </a:r>
            <a:r>
              <a:rPr lang="ru-RU" dirty="0" err="1" smtClean="0"/>
              <a:t>qr</a:t>
            </a:r>
            <a:r>
              <a:rPr lang="ru-RU" dirty="0" smtClean="0"/>
              <a:t>, с </a:t>
            </a:r>
            <a:r>
              <a:rPr lang="ru-RU" dirty="0"/>
              <a:t>надписями </a:t>
            </a:r>
            <a:r>
              <a:rPr lang="ru-RU" dirty="0" smtClean="0"/>
              <a:t>внутри, в </a:t>
            </a:r>
            <a:r>
              <a:rPr lang="ru-RU" dirty="0"/>
              <a:t>других </a:t>
            </a:r>
            <a:r>
              <a:rPr lang="ru-RU" dirty="0" smtClean="0"/>
              <a:t>формах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www.qrcode-monkey.com</a:t>
            </a:r>
            <a:r>
              <a:rPr lang="ru-RU" dirty="0"/>
              <a:t>  </a:t>
            </a:r>
            <a:r>
              <a:rPr lang="ru-RU" dirty="0" smtClean="0"/>
              <a:t> - QR-код </a:t>
            </a:r>
            <a:r>
              <a:rPr lang="ru-RU" dirty="0"/>
              <a:t>с логотипом или рисунком </a:t>
            </a:r>
            <a:r>
              <a:rPr lang="ru-RU" dirty="0" smtClean="0"/>
              <a:t>внутри.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://vocaroo.com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- </a:t>
            </a:r>
            <a:r>
              <a:rPr lang="ru-RU" dirty="0"/>
              <a:t>Генератор QR-кодов, который кодирует </a:t>
            </a:r>
            <a:r>
              <a:rPr lang="ru-RU" dirty="0" smtClean="0"/>
              <a:t>аудиозапись.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Рукописные данные 4"/>
              <p14:cNvContentPartPr/>
              <p14:nvPr/>
            </p14:nvContentPartPr>
            <p14:xfrm>
              <a:off x="11362920" y="3000750"/>
              <a:ext cx="360" cy="360"/>
            </p14:xfrm>
          </p:contentPart>
        </mc:Choice>
        <mc:Fallback xmlns="">
          <p:pic>
            <p:nvPicPr>
              <p:cNvPr id="5" name="Рукописные данные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44920" y="2982750"/>
                <a:ext cx="36360" cy="363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Прямоугольник 1"/>
          <p:cNvSpPr/>
          <p:nvPr/>
        </p:nvSpPr>
        <p:spPr>
          <a:xfrm>
            <a:off x="1115616" y="23962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</a:rPr>
              <a:t> Знакомимся с сервисами кодирования и декодирования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0861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Генератор </a:t>
            </a:r>
            <a:r>
              <a:rPr lang="en-US" b="1" dirty="0"/>
              <a:t>QR-</a:t>
            </a:r>
            <a:r>
              <a:rPr lang="ru-RU" b="1" dirty="0"/>
              <a:t>кодов со сливками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https://creambee.ru/qr-code-generator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6671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57" y="2348880"/>
            <a:ext cx="36671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1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282154"/>
          </a:xfrm>
        </p:spPr>
        <p:txBody>
          <a:bodyPr>
            <a:normAutofit fontScale="90000"/>
          </a:bodyPr>
          <a:lstStyle/>
          <a:p>
            <a:r>
              <a:rPr lang="ru-RU" dirty="0"/>
              <a:t>Рекомендации по созданию </a:t>
            </a:r>
            <a:r>
              <a:rPr lang="ru-RU" dirty="0" err="1" smtClean="0"/>
              <a:t>qr</a:t>
            </a:r>
            <a:r>
              <a:rPr lang="ru-RU" dirty="0" smtClean="0"/>
              <a:t>-кодов: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5536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	Минимальный размер кода 2*2 см.</a:t>
            </a:r>
          </a:p>
          <a:p>
            <a:pPr marL="0" indent="0">
              <a:buNone/>
            </a:pPr>
            <a:r>
              <a:rPr lang="ru-RU" dirty="0"/>
              <a:t>2.	Применять контрастные цвета и градиенты</a:t>
            </a:r>
          </a:p>
          <a:p>
            <a:pPr marL="0" indent="0">
              <a:buNone/>
            </a:pPr>
            <a:r>
              <a:rPr lang="ru-RU" dirty="0"/>
              <a:t>3.	После добавления логотипа или изображения — проверить код на читаемость различными сканерами.</a:t>
            </a:r>
          </a:p>
          <a:p>
            <a:pPr marL="0" indent="0">
              <a:buNone/>
            </a:pPr>
            <a:r>
              <a:rPr lang="ru-RU" dirty="0"/>
              <a:t>4.	Для подготовки к печати QR- кода использовать программу </a:t>
            </a:r>
            <a:r>
              <a:rPr lang="ru-RU" dirty="0" err="1"/>
              <a:t>Adobe</a:t>
            </a:r>
            <a:r>
              <a:rPr lang="ru-RU" dirty="0"/>
              <a:t> </a:t>
            </a:r>
            <a:r>
              <a:rPr lang="ru-RU" dirty="0" err="1"/>
              <a:t>Illustrator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5.	Инвертированные цвета кодов  работают хорошо не со всеми сканерами.</a:t>
            </a:r>
          </a:p>
          <a:p>
            <a:pPr marL="0" indent="0">
              <a:buNone/>
            </a:pPr>
            <a:r>
              <a:rPr lang="ru-RU" dirty="0"/>
              <a:t>6.	Изображение должно быть четким, не допускайте размытия.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6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3703142" cy="370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477" y="2132856"/>
            <a:ext cx="424847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Используем любой генератор кодов </a:t>
            </a:r>
          </a:p>
          <a:p>
            <a:endParaRPr lang="ru-RU" sz="2000" b="1" dirty="0" smtClean="0"/>
          </a:p>
          <a:p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qrcoder.ru</a:t>
            </a:r>
            <a:r>
              <a:rPr lang="ru-RU" sz="2400" dirty="0" smtClean="0"/>
              <a:t>, </a:t>
            </a:r>
          </a:p>
          <a:p>
            <a:endParaRPr lang="ru-RU" sz="2400" dirty="0" smtClean="0"/>
          </a:p>
          <a:p>
            <a:r>
              <a:rPr lang="en-US" sz="2400" dirty="0">
                <a:hlinkClick r:id="rId4"/>
              </a:rPr>
              <a:t>https://decodeit.ru/qr</a:t>
            </a:r>
            <a:r>
              <a:rPr lang="en-US" sz="2400" dirty="0" smtClean="0">
                <a:hlinkClick r:id="rId4"/>
              </a:rPr>
              <a:t>/</a:t>
            </a:r>
            <a:r>
              <a:rPr lang="ru-RU" sz="2400" dirty="0" smtClean="0"/>
              <a:t>, </a:t>
            </a:r>
          </a:p>
          <a:p>
            <a:endParaRPr lang="ru-RU" sz="2400" dirty="0" smtClean="0"/>
          </a:p>
          <a:p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qrcode.tec-it.com/ru</a:t>
            </a:r>
            <a:r>
              <a:rPr lang="ru-RU" sz="2400" dirty="0" smtClean="0"/>
              <a:t>,</a:t>
            </a:r>
          </a:p>
          <a:p>
            <a:endParaRPr lang="ru-RU" sz="2400" dirty="0"/>
          </a:p>
          <a:p>
            <a:r>
              <a:rPr lang="ru-RU" sz="2400" dirty="0" smtClean="0"/>
              <a:t>Возможно другой сайт.</a:t>
            </a:r>
            <a:endParaRPr lang="ru-RU" sz="2400" dirty="0"/>
          </a:p>
          <a:p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9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rasilprimedesign.com/wp-content/uploads/2018/05/bubble-letter-question-mark-10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83768" y="648072"/>
            <a:ext cx="3523080" cy="5229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7200" b="1" dirty="0" smtClean="0">
                <a:latin typeface="Comic Sans MS" panose="030F0702030302020204" pitchFamily="66" charset="0"/>
              </a:rPr>
              <a:t>      </a:t>
            </a:r>
            <a:endParaRPr lang="ru-RU" sz="72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-116525" y="-1115509"/>
            <a:ext cx="2504571" cy="25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-1639196" y="1106236"/>
            <a:ext cx="2451547" cy="245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7414036" y="3822765"/>
            <a:ext cx="5260265" cy="52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-756592" y="1786806"/>
            <a:ext cx="9972600" cy="3802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dirty="0" smtClean="0">
                <a:latin typeface="Comic Sans MS" panose="030F0702030302020204" pitchFamily="66" charset="0"/>
                <a:ea typeface="+mj-ea"/>
                <a:cs typeface="+mj-cs"/>
              </a:rPr>
              <a:t>Как прочитать</a:t>
            </a:r>
            <a:endParaRPr kumimoji="0" lang="ru-RU" sz="7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7200" dirty="0" smtClean="0">
                <a:latin typeface="Comic Sans MS" panose="030F0702030302020204" pitchFamily="66" charset="0"/>
                <a:ea typeface="+mj-ea"/>
                <a:cs typeface="+mj-cs"/>
              </a:rPr>
              <a:t>QR код</a:t>
            </a:r>
            <a:r>
              <a:rPr kumimoji="0" lang="ru-RU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? </a:t>
            </a:r>
            <a:endParaRPr kumimoji="0" lang="ru-RU" sz="7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99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7200" b="1" dirty="0" smtClean="0">
                <a:latin typeface="Comic Sans MS" panose="030F0702030302020204" pitchFamily="66" charset="0"/>
              </a:rPr>
              <a:t>      </a:t>
            </a:r>
            <a:endParaRPr lang="ru-RU" sz="72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-116525" y="-1115509"/>
            <a:ext cx="2504571" cy="25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-1639196" y="1106236"/>
            <a:ext cx="2451547" cy="245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7414036" y="3822765"/>
            <a:ext cx="5260265" cy="52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/>
        </p:nvGraphicFramePr>
        <p:xfrm>
          <a:off x="179512" y="260648"/>
          <a:ext cx="882047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799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    От характеристик </a:t>
            </a:r>
            <a:r>
              <a:rPr lang="ru-RU" sz="2000" dirty="0"/>
              <a:t>используемого сканера.</a:t>
            </a:r>
          </a:p>
          <a:p>
            <a:pPr marL="457200" indent="-457200">
              <a:buAutoNum type="arabicPeriod" startAt="2"/>
            </a:pPr>
            <a:r>
              <a:rPr lang="ru-RU" sz="2000" dirty="0" smtClean="0"/>
              <a:t>Низкая </a:t>
            </a:r>
            <a:r>
              <a:rPr lang="ru-RU" sz="2000" dirty="0"/>
              <a:t>контрастность и не однородный фон. </a:t>
            </a:r>
            <a:endParaRPr lang="ru-RU" sz="2000" dirty="0" smtClean="0"/>
          </a:p>
          <a:p>
            <a:r>
              <a:rPr lang="ru-RU" sz="2000" dirty="0" smtClean="0"/>
              <a:t>QR </a:t>
            </a:r>
            <a:r>
              <a:rPr lang="ru-RU" sz="2000" dirty="0"/>
              <a:t>коды, напечатанные на темном фоне, часто имеют проблемы с читаемостью. Кроме того, на контраст могут влиять такие факторы окружающей среды, как условия освещения, которые вызывают тени или отражения на подложке.</a:t>
            </a:r>
          </a:p>
          <a:p>
            <a:pPr marL="457200" indent="-457200">
              <a:buAutoNum type="arabicPeriod" startAt="3"/>
            </a:pPr>
            <a:r>
              <a:rPr lang="ru-RU" sz="2000" dirty="0" smtClean="0"/>
              <a:t>Неадекватные </a:t>
            </a:r>
            <a:r>
              <a:rPr lang="ru-RU" sz="2000" dirty="0"/>
              <a:t>тихие зоны(пробелы, рамки вокруг кода). Если другой контент (текст, изображения или другие элементы) нарушает тихую зону, считыватель может интерпретировать эти метки как часть кода, что приведёт к неточному декодированию. Общее правило заключается в том, что тихая зона должна иметь ширину не менее одной ячейки со всех сторон, но не менее 10% от высоты или ширины символа</a:t>
            </a:r>
            <a:r>
              <a:rPr lang="ru-RU" sz="2000" dirty="0" smtClean="0"/>
              <a:t>.</a:t>
            </a:r>
          </a:p>
          <a:p>
            <a:pPr marL="457200" indent="-457200">
              <a:buAutoNum type="arabicPeriod" startAt="3"/>
            </a:pPr>
            <a:r>
              <a:rPr lang="ru-RU" sz="2000" dirty="0"/>
              <a:t> </a:t>
            </a:r>
            <a:r>
              <a:rPr lang="ru-RU" sz="2000" dirty="0" smtClean="0"/>
              <a:t>Искаженные </a:t>
            </a:r>
            <a:r>
              <a:rPr lang="ru-RU" sz="2000" dirty="0"/>
              <a:t>символы кода при низком качестве печати</a:t>
            </a:r>
            <a:r>
              <a:rPr lang="ru-RU" sz="2000" dirty="0" smtClean="0"/>
              <a:t>. </a:t>
            </a:r>
          </a:p>
          <a:p>
            <a:pPr marL="457200" indent="-457200">
              <a:buAutoNum type="arabicPeriod" startAt="3"/>
            </a:pPr>
            <a:r>
              <a:rPr lang="ru-RU" sz="2000" dirty="0"/>
              <a:t> </a:t>
            </a:r>
            <a:r>
              <a:rPr lang="ru-RU" sz="2000" dirty="0" smtClean="0"/>
              <a:t>Царапины</a:t>
            </a:r>
            <a:r>
              <a:rPr lang="ru-RU" sz="2000" dirty="0"/>
              <a:t>, мусор, пятна и другие воздействия возникающие при хранении(эксплуатации) и транспортировки носителей кода</a:t>
            </a:r>
            <a:r>
              <a:rPr lang="ru-RU" sz="2000" dirty="0" smtClean="0"/>
              <a:t>. </a:t>
            </a:r>
          </a:p>
          <a:p>
            <a:pPr marL="457200" indent="-457200">
              <a:buAutoNum type="arabicPeriod" startAt="3"/>
            </a:pPr>
            <a:r>
              <a:rPr lang="ru-RU" sz="2000" dirty="0" smtClean="0"/>
              <a:t> Угол </a:t>
            </a:r>
            <a:r>
              <a:rPr lang="ru-RU" sz="2000" dirty="0"/>
              <a:t>сканирования</a:t>
            </a:r>
            <a:r>
              <a:rPr lang="ru-RU" sz="2000" dirty="0" smtClean="0"/>
              <a:t>. </a:t>
            </a:r>
          </a:p>
          <a:p>
            <a:pPr marL="457200" indent="-457200">
              <a:buAutoNum type="arabicPeriod" startAt="3"/>
            </a:pPr>
            <a:r>
              <a:rPr lang="ru-RU" sz="2000" dirty="0" smtClean="0"/>
              <a:t> Расстояние сканирования.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6973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</a:rPr>
              <a:t>Ошибки декодирования </a:t>
            </a:r>
            <a:r>
              <a:rPr lang="ru-RU" sz="3600" b="1" dirty="0" err="1">
                <a:solidFill>
                  <a:prstClr val="black"/>
                </a:solidFill>
              </a:rPr>
              <a:t>qr</a:t>
            </a:r>
            <a:r>
              <a:rPr lang="ru-RU" sz="3600" b="1" dirty="0">
                <a:solidFill>
                  <a:prstClr val="black"/>
                </a:solidFill>
              </a:rPr>
              <a:t> кода зависят:</a:t>
            </a:r>
          </a:p>
        </p:txBody>
      </p:sp>
    </p:spTree>
    <p:extLst>
      <p:ext uri="{BB962C8B-B14F-4D97-AF65-F5344CB8AC3E}">
        <p14:creationId xmlns:p14="http://schemas.microsoft.com/office/powerpoint/2010/main" val="21524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rasilprimedesign.com/wp-content/uploads/2018/05/bubble-letter-question-mark-10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83768" y="648072"/>
            <a:ext cx="3523080" cy="5229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7200" b="1" dirty="0" smtClean="0">
                <a:latin typeface="Comic Sans MS" panose="030F0702030302020204" pitchFamily="66" charset="0"/>
              </a:rPr>
              <a:t>      </a:t>
            </a:r>
            <a:endParaRPr lang="ru-RU" sz="72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-116525" y="-1115509"/>
            <a:ext cx="2504571" cy="25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-1639196" y="1106236"/>
            <a:ext cx="2451547" cy="245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7414036" y="3822765"/>
            <a:ext cx="5260265" cy="52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-288032" y="1786806"/>
            <a:ext cx="9972600" cy="3802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dirty="0" smtClean="0">
                <a:latin typeface="Comic Sans MS" panose="030F0702030302020204" pitchFamily="66" charset="0"/>
                <a:ea typeface="+mj-ea"/>
                <a:cs typeface="+mj-cs"/>
              </a:rPr>
              <a:t>Как использовать</a:t>
            </a:r>
            <a:endParaRPr kumimoji="0" lang="ru-RU" sz="7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7200" dirty="0" smtClean="0">
                <a:latin typeface="Comic Sans MS" panose="030F0702030302020204" pitchFamily="66" charset="0"/>
                <a:ea typeface="+mj-ea"/>
                <a:cs typeface="+mj-cs"/>
              </a:rPr>
              <a:t>QR код </a:t>
            </a:r>
            <a:r>
              <a:rPr kumimoji="0" lang="ru-RU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? </a:t>
            </a:r>
            <a:endParaRPr kumimoji="0" lang="ru-RU" sz="7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99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Мои мысли, мои скакуны...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Пожалуйста, постарайтесь </a:t>
            </a:r>
            <a:r>
              <a:rPr lang="ru-RU" dirty="0" smtClean="0"/>
              <a:t>выразить свои эмоции по проведенному занятию. </a:t>
            </a:r>
          </a:p>
          <a:p>
            <a:r>
              <a:rPr lang="ru-RU" dirty="0" smtClean="0"/>
              <a:t>Не </a:t>
            </a:r>
            <a:r>
              <a:rPr lang="ru-RU" dirty="0"/>
              <a:t>забудьте подписать свои </a:t>
            </a:r>
            <a:r>
              <a:rPr lang="ru-RU" dirty="0" smtClean="0"/>
              <a:t>мысли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://creambee.ru</a:t>
            </a:r>
            <a:r>
              <a:rPr lang="en-US" dirty="0" smtClean="0">
                <a:hlinkClick r:id="rId2"/>
              </a:rPr>
              <a:t>/</a:t>
            </a:r>
            <a:r>
              <a:rPr lang="ru-RU" smtClean="0"/>
              <a:t>.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6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en-US" dirty="0" smtClean="0"/>
              <a:t>QR </a:t>
            </a:r>
            <a:r>
              <a:rPr lang="ru-RU" dirty="0" smtClean="0"/>
              <a:t>коды на каждом шагу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-116525" y="-1115509"/>
            <a:ext cx="2504571" cy="25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-1639196" y="1106236"/>
            <a:ext cx="2451547" cy="245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7414036" y="3822765"/>
            <a:ext cx="5260265" cy="52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.pinimg.com/originals/24/ee/c1/24eec18af06ee0201e6f1ae0a4d98144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2906"/>
            <a:ext cx="5112568" cy="518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048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https://xn--j1ahfl.xn--</a:t>
            </a:r>
            <a:r>
              <a:rPr lang="en-US" dirty="0" smtClean="0">
                <a:hlinkClick r:id="rId2"/>
              </a:rPr>
              <a:t>p1ai/presentation/17124.html</a:t>
            </a:r>
            <a:endParaRPr lang="ru-RU" dirty="0" smtClean="0"/>
          </a:p>
          <a:p>
            <a:r>
              <a:rPr lang="en-US" dirty="0"/>
              <a:t>https://wiki.soiro.ru/index.php/%D0%9C%D0%B0%D1%81%D1%82%D0%B5%D1%80_%D0%BA%D0%BB%D0%B0%D1%81%D1%81_QR-%D0%BA%D0%BE%D0%B4_%D0%B8_%D0%B5%D0%B3%D0%BE_%D0%B8%D1%81%D0%BF%D0%BE%D0%BB%D1%8C%D0%B7%D0%BE%D0%B2%D0%B0%D0%BD%D0%B8%D0%B5_%D0%B2_%D0%BE%D0%B1%D1%80%D0%B0%D0%B7%D0%BE%D0%B2%D0%B0%D1%82%D0%B5%D0%BB%D1%8C%D0%BD%D0%BE%D0%BC_%</a:t>
            </a:r>
            <a:r>
              <a:rPr lang="en-US" dirty="0" smtClean="0"/>
              <a:t>D0%BF%D1%80%D0%BE%D1%86%D0%B5%D1%81%D1%81%D0%B5</a:t>
            </a:r>
            <a:endParaRPr lang="ru-RU" dirty="0" smtClean="0"/>
          </a:p>
          <a:p>
            <a:r>
              <a:rPr lang="ru-RU" u="sng" dirty="0">
                <a:hlinkClick r:id="rId3"/>
              </a:rPr>
              <a:t>https://qr9.me/free-qr-code-generator.php?lang=ru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7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7200" b="1" dirty="0" smtClean="0">
                <a:latin typeface="Comic Sans MS" panose="030F0702030302020204" pitchFamily="66" charset="0"/>
              </a:rPr>
              <a:t>      </a:t>
            </a:r>
            <a:r>
              <a:rPr lang="ru-RU" sz="7200" dirty="0" smtClean="0">
                <a:latin typeface="Comic Sans MS" panose="030F0702030302020204" pitchFamily="66" charset="0"/>
              </a:rPr>
              <a:t>QR код </a:t>
            </a:r>
            <a:endParaRPr lang="ru-RU" sz="72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32248"/>
            <a:ext cx="7056784" cy="442108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4400" dirty="0" smtClean="0">
                <a:latin typeface="Comic Sans MS" panose="030F0702030302020204" pitchFamily="66" charset="0"/>
              </a:rPr>
              <a:t>это </a:t>
            </a:r>
            <a:r>
              <a:rPr lang="ru-RU" sz="4400" dirty="0">
                <a:latin typeface="Comic Sans MS" panose="030F0702030302020204" pitchFamily="66" charset="0"/>
              </a:rPr>
              <a:t>двухмерный штрих-код (бар-код), предоставляющий информацию для быстрого ее распознавания с помощью камеры на мобильном телефоне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-116525" y="-1115509"/>
            <a:ext cx="2504571" cy="25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-1639196" y="1106236"/>
            <a:ext cx="2451547" cy="245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7414036" y="3822765"/>
            <a:ext cx="5260265" cy="52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6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7200" b="1" dirty="0" smtClean="0">
                <a:latin typeface="Comic Sans MS" panose="030F0702030302020204" pitchFamily="66" charset="0"/>
              </a:rPr>
              <a:t>      </a:t>
            </a:r>
            <a:r>
              <a:rPr lang="ru-RU" sz="7200" dirty="0" smtClean="0">
                <a:latin typeface="Comic Sans MS" panose="030F0702030302020204" pitchFamily="66" charset="0"/>
              </a:rPr>
              <a:t>QR код </a:t>
            </a:r>
            <a:endParaRPr lang="ru-RU" sz="72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32248"/>
            <a:ext cx="7056784" cy="4421088"/>
          </a:xfrm>
        </p:spPr>
        <p:txBody>
          <a:bodyPr>
            <a:normAutofit/>
          </a:bodyPr>
          <a:lstStyle/>
          <a:p>
            <a:r>
              <a:rPr lang="ru-RU" dirty="0"/>
              <a:t>Максимальное количество символов, которые помещаются в один QR-код:</a:t>
            </a:r>
          </a:p>
          <a:p>
            <a:r>
              <a:rPr lang="ru-RU" dirty="0"/>
              <a:t>цифры — 7089;</a:t>
            </a:r>
          </a:p>
          <a:p>
            <a:r>
              <a:rPr lang="ru-RU" dirty="0"/>
              <a:t>цифры и буквы (латиница) — 4296;</a:t>
            </a:r>
          </a:p>
          <a:p>
            <a:r>
              <a:rPr lang="ru-RU" dirty="0"/>
              <a:t>двоичный код — 2953 </a:t>
            </a:r>
            <a:r>
              <a:rPr lang="ru-RU" dirty="0" smtClean="0"/>
              <a:t>байт;</a:t>
            </a:r>
          </a:p>
          <a:p>
            <a:r>
              <a:rPr lang="ru-RU" dirty="0" smtClean="0"/>
              <a:t>иероглифы </a:t>
            </a:r>
            <a:r>
              <a:rPr lang="ru-RU" dirty="0"/>
              <a:t>— 1817.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-116525" y="-1115509"/>
            <a:ext cx="2504571" cy="25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-1639196" y="1106236"/>
            <a:ext cx="2451547" cy="245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7414036" y="3822765"/>
            <a:ext cx="5260265" cy="52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1" y="260648"/>
            <a:ext cx="907502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5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</a:t>
            </a:r>
            <a:r>
              <a:rPr lang="en-US" dirty="0" smtClean="0"/>
              <a:t>QR - </a:t>
            </a:r>
            <a:r>
              <a:rPr lang="ru-RU" dirty="0" smtClean="0"/>
              <a:t>кодов</a:t>
            </a:r>
            <a:endParaRPr lang="ru-RU" dirty="0"/>
          </a:p>
        </p:txBody>
      </p:sp>
      <p:pic>
        <p:nvPicPr>
          <p:cNvPr id="3074" name="Picture 2" descr="https://ds05.infourok.ru/uploads/ex/0d6a/0012be91-fbe6616c/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2" r="1429"/>
          <a:stretch/>
        </p:blipFill>
        <p:spPr bwMode="auto">
          <a:xfrm>
            <a:off x="0" y="1988840"/>
            <a:ext cx="9013371" cy="39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7200" b="1" dirty="0" smtClean="0">
                <a:latin typeface="Comic Sans MS" panose="030F0702030302020204" pitchFamily="66" charset="0"/>
              </a:rPr>
              <a:t>      </a:t>
            </a:r>
            <a:endParaRPr lang="ru-RU" sz="7200" b="1" dirty="0">
              <a:latin typeface="Comic Sans MS" panose="030F0702030302020204" pitchFamily="66" charset="0"/>
            </a:endParaRPr>
          </a:p>
        </p:txBody>
      </p:sp>
      <p:sp>
        <p:nvSpPr>
          <p:cNvPr id="1028" name="AutoShape 4" descr="https://shkolazhizni.ru/img/content/i126/126545_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hkolazhizni.ru/img/content/i126/126545_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shkolazhizni.ru/img/content/i126/126545_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shkolazhizni.ru/img/content/i126/126545_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 descr="C:\Documents and Settings\Admin\Рабочий стол\126545_o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46314"/>
            <a:ext cx="9468544" cy="808382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02WI3gaGnU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0525">
            <a:off x="2005795" y="2688346"/>
            <a:ext cx="1035361" cy="18380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039" name="Picture 15" descr="C:\Documents and Settings\Admin\Рабочий стол\3dPMKObL0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05879">
            <a:off x="3586958" y="4496469"/>
            <a:ext cx="2400000" cy="180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040" name="Picture 16" descr="C:\Documents and Settings\Admin\Рабочий стол\_KMdUcTPVo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77372">
            <a:off x="3210898" y="799556"/>
            <a:ext cx="1350000" cy="1800000"/>
          </a:xfrm>
          <a:prstGeom prst="rect">
            <a:avLst/>
          </a:prstGeom>
          <a:noFill/>
        </p:spPr>
      </p:pic>
      <p:pic>
        <p:nvPicPr>
          <p:cNvPr id="1041" name="Picture 17" descr="C:\Documents and Settings\Admin\Рабочий стол\NCPQtBxgo9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57334">
            <a:off x="3139005" y="2933888"/>
            <a:ext cx="2472130" cy="139250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042" name="Picture 18" descr="C:\Documents and Settings\Admin\Рабочий стол\43dZCJdOm_M.jpg"/>
          <p:cNvPicPr>
            <a:picLocks noChangeAspect="1" noChangeArrowheads="1"/>
          </p:cNvPicPr>
          <p:nvPr/>
        </p:nvPicPr>
        <p:blipFill>
          <a:blip r:embed="rId7" cstate="print"/>
          <a:srcRect b="25"/>
          <a:stretch>
            <a:fillRect/>
          </a:stretch>
        </p:blipFill>
        <p:spPr bwMode="auto">
          <a:xfrm rot="21060809">
            <a:off x="6056832" y="2876543"/>
            <a:ext cx="1350000" cy="160006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043" name="Picture 19" descr="C:\Documents and Settings\Admin\Рабочий стол\31ybaWyx2j4.jpg"/>
          <p:cNvPicPr>
            <a:picLocks noChangeAspect="1" noChangeArrowheads="1"/>
          </p:cNvPicPr>
          <p:nvPr/>
        </p:nvPicPr>
        <p:blipFill>
          <a:blip r:embed="rId8" cstate="print"/>
          <a:srcRect b="104"/>
          <a:stretch>
            <a:fillRect/>
          </a:stretch>
        </p:blipFill>
        <p:spPr bwMode="auto">
          <a:xfrm rot="20961997">
            <a:off x="4990967" y="803987"/>
            <a:ext cx="1350000" cy="154481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26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0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0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0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www.axopos.com/wp-content/uploads/2018/04/QR1231234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4483" y="22820"/>
            <a:ext cx="1054866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468544" y="116632"/>
            <a:ext cx="2808312" cy="720080"/>
          </a:xfrm>
          <a:prstGeom prst="rect">
            <a:avLst/>
          </a:prstGeom>
          <a:solidFill>
            <a:schemeClr val="bg1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текст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68544" y="1124744"/>
            <a:ext cx="2808312" cy="1224136"/>
          </a:xfrm>
          <a:prstGeom prst="rect">
            <a:avLst/>
          </a:prstGeom>
          <a:solidFill>
            <a:schemeClr val="bg1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ссылка на сайт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68544" y="2636912"/>
            <a:ext cx="2808312" cy="1008112"/>
          </a:xfrm>
          <a:prstGeom prst="rect">
            <a:avLst/>
          </a:prstGeom>
          <a:solidFill>
            <a:schemeClr val="bg1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ссылка на видео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68544" y="3933056"/>
            <a:ext cx="2808312" cy="1224136"/>
          </a:xfrm>
          <a:prstGeom prst="rect">
            <a:avLst/>
          </a:prstGeom>
          <a:solidFill>
            <a:schemeClr val="bg1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визитная карточка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68544" y="5445224"/>
            <a:ext cx="2808312" cy="1224136"/>
          </a:xfrm>
          <a:prstGeom prst="rect">
            <a:avLst/>
          </a:prstGeom>
          <a:solidFill>
            <a:schemeClr val="bg1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СМС - сообщение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276" y="456364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Виды </a:t>
            </a:r>
            <a:r>
              <a:rPr lang="en-US" sz="4000" dirty="0"/>
              <a:t>QR-</a:t>
            </a:r>
            <a:r>
              <a:rPr lang="ru-RU" sz="4000" dirty="0"/>
              <a:t>кодов:</a:t>
            </a:r>
          </a:p>
          <a:p>
            <a:r>
              <a:rPr lang="ru-RU" sz="4000" dirty="0"/>
              <a:t>- статические,</a:t>
            </a:r>
          </a:p>
          <a:p>
            <a:r>
              <a:rPr lang="ru-RU" sz="4000" dirty="0"/>
              <a:t>- </a:t>
            </a:r>
            <a:r>
              <a:rPr lang="ru-RU" sz="4000" dirty="0" smtClean="0"/>
              <a:t>динамические.</a:t>
            </a:r>
            <a:endParaRPr lang="ru-RU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8" t="18778" r="29112" b="15665"/>
          <a:stretch/>
        </p:blipFill>
        <p:spPr bwMode="auto">
          <a:xfrm>
            <a:off x="6660232" y="4199334"/>
            <a:ext cx="24003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13 0.25209 L -0.42118 0.031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32 0.11019 L -0.42118 0.036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333 -0.12454 L -0.42118 0.01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695 -0.32014 L -0.42118 0.005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32 -0.53009 L -0.42118 -0.015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rasilprimedesign.com/wp-content/uploads/2018/05/bubble-letter-question-mark-10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83768" y="648072"/>
            <a:ext cx="3523080" cy="5229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7200" b="1" dirty="0" smtClean="0">
                <a:latin typeface="Comic Sans MS" panose="030F0702030302020204" pitchFamily="66" charset="0"/>
              </a:rPr>
              <a:t>      </a:t>
            </a:r>
            <a:endParaRPr lang="ru-RU" sz="72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-116525" y="-1115509"/>
            <a:ext cx="2504571" cy="25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-1639196" y="1106236"/>
            <a:ext cx="2451547" cy="245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ppcircus.com/files/applications/qr_codes/vector-a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439">
            <a:off x="7414036" y="3822765"/>
            <a:ext cx="5260265" cy="52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-756592" y="1786806"/>
            <a:ext cx="9972600" cy="3802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dirty="0" smtClean="0">
                <a:latin typeface="Comic Sans MS" panose="030F0702030302020204" pitchFamily="66" charset="0"/>
                <a:ea typeface="+mj-ea"/>
                <a:cs typeface="+mj-cs"/>
              </a:rPr>
              <a:t>Как составить</a:t>
            </a:r>
            <a:endParaRPr kumimoji="0" lang="ru-RU" sz="7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7200" dirty="0" smtClean="0">
                <a:latin typeface="Comic Sans MS" panose="030F0702030302020204" pitchFamily="66" charset="0"/>
                <a:ea typeface="+mj-ea"/>
                <a:cs typeface="+mj-cs"/>
              </a:rPr>
              <a:t>QR код</a:t>
            </a:r>
            <a:r>
              <a:rPr kumimoji="0" lang="ru-RU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? </a:t>
            </a:r>
            <a:endParaRPr kumimoji="0" lang="ru-RU" sz="7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99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514</Words>
  <Application>Microsoft Office PowerPoint</Application>
  <PresentationFormat>Экран (4:3)</PresentationFormat>
  <Paragraphs>99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QR коды на каждом шагу</vt:lpstr>
      <vt:lpstr>      QR код </vt:lpstr>
      <vt:lpstr>      QR код </vt:lpstr>
      <vt:lpstr>Презентация PowerPoint</vt:lpstr>
      <vt:lpstr>Эволюция QR - кодов</vt:lpstr>
      <vt:lpstr>      </vt:lpstr>
      <vt:lpstr>Презентация PowerPoint</vt:lpstr>
      <vt:lpstr>      </vt:lpstr>
      <vt:lpstr>      </vt:lpstr>
      <vt:lpstr>Презентация PowerPoint</vt:lpstr>
      <vt:lpstr>Генератор QR-кодов со сливками </vt:lpstr>
      <vt:lpstr>Рекомендации по созданию qr-кодов: </vt:lpstr>
      <vt:lpstr>Задание</vt:lpstr>
      <vt:lpstr>      </vt:lpstr>
      <vt:lpstr>      </vt:lpstr>
      <vt:lpstr>Презентация PowerPoint</vt:lpstr>
      <vt:lpstr>      </vt:lpstr>
      <vt:lpstr>Мои мысли, мои скакуны...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Онотоле</dc:creator>
  <cp:lastModifiedBy>Alla</cp:lastModifiedBy>
  <cp:revision>72</cp:revision>
  <dcterms:created xsi:type="dcterms:W3CDTF">2019-02-02T05:26:26Z</dcterms:created>
  <dcterms:modified xsi:type="dcterms:W3CDTF">2022-03-30T16:26:19Z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764036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