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93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B90F-CBF2-4D09-9196-02312E23557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D3AE5-370F-4470-85CA-E9A85CD2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andia.ru/text/category/allergiya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go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77281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Аптечка. Оказание первой медицинской помощи.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805264"/>
            <a:ext cx="4070826" cy="7838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Разработала:  </a:t>
            </a: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учитель предмета 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Основы Безопасности Жизнедеятельности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Лобова Людмила Сергеевна</a:t>
            </a:r>
            <a:endParaRPr lang="ru-RU" sz="1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Обработка ран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Перекись водорода (обработка ран)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0045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4556280" cy="30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Устройство </a:t>
            </a:r>
            <a:r>
              <a:rPr lang="ru-RU" b="1" dirty="0" smtClean="0"/>
              <a:t>успокоительное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  Применяется при </a:t>
            </a:r>
            <a:r>
              <a:rPr lang="ru-RU" dirty="0" smtClean="0"/>
              <a:t>раздражительности, бессоннице, тревоге.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5017"/>
            <a:ext cx="4038600" cy="30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Супрастин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84784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j-lt"/>
                <a:ea typeface="Calibri"/>
              </a:rPr>
              <a:t>при</a:t>
            </a:r>
            <a:r>
              <a:rPr lang="ru-RU" sz="4000" dirty="0">
                <a:latin typeface="+mj-lt"/>
                <a:ea typeface="Calibri"/>
              </a:rPr>
              <a:t> </a:t>
            </a:r>
            <a:r>
              <a:rPr lang="ru-RU" sz="4000" u="sng" dirty="0">
                <a:solidFill>
                  <a:srgbClr val="000000"/>
                </a:solidFill>
                <a:latin typeface="+mj-lt"/>
                <a:ea typeface="Calibri"/>
                <a:cs typeface="Times New Roman"/>
                <a:hlinkClick r:id="rId2" tooltip="Аллергия"/>
              </a:rPr>
              <a:t>аллергических</a:t>
            </a:r>
            <a:r>
              <a:rPr lang="ru-RU" sz="4000" dirty="0">
                <a:latin typeface="+mj-lt"/>
                <a:ea typeface="Calibri"/>
              </a:rPr>
              <a:t> реакциях, укусах насекомых</a:t>
            </a:r>
            <a:endParaRPr lang="ru-RU" sz="40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2433"/>
            <a:ext cx="4038600" cy="229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Перманганат калия или марганцовка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	Для </a:t>
            </a:r>
            <a:r>
              <a:rPr lang="ru-RU" sz="3600" i="1" dirty="0"/>
              <a:t>промывания желудка, обработки ран</a:t>
            </a:r>
            <a:r>
              <a:rPr lang="ru-RU" sz="3600" i="1" dirty="0" smtClean="0"/>
              <a:t>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2291" name="Picture 3" descr="C:\Users\igor\Desktop\ма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7"/>
            <a:ext cx="4071966" cy="2214578"/>
          </a:xfrm>
          <a:prstGeom prst="rect">
            <a:avLst/>
          </a:prstGeom>
          <a:noFill/>
        </p:spPr>
      </p:pic>
      <p:pic>
        <p:nvPicPr>
          <p:cNvPr id="12292" name="Picture 4" descr="C:\Users\igor\Desktop\пром 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038600" cy="2714644"/>
          </a:xfrm>
          <a:prstGeom prst="rect">
            <a:avLst/>
          </a:prstGeom>
          <a:noFill/>
        </p:spPr>
      </p:pic>
      <p:pic>
        <p:nvPicPr>
          <p:cNvPr id="12293" name="Picture 5" descr="C:\Users\igor\Desktop\м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714488"/>
            <a:ext cx="3714776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Альбуцид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	Для </a:t>
            </a:r>
            <a:r>
              <a:rPr lang="ru-RU" i="1" dirty="0"/>
              <a:t>промывания глаз, обработки кожи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C:\Users\igor\Desktop\б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357718" cy="3786214"/>
          </a:xfrm>
          <a:prstGeom prst="rect">
            <a:avLst/>
          </a:prstGeom>
          <a:noFill/>
        </p:spPr>
      </p:pic>
      <p:pic>
        <p:nvPicPr>
          <p:cNvPr id="13317" name="Picture 5" descr="C:\Users\igor\Desktop\гла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8576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00208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Какое средство применяется при локальных ожогах, ушибах, вывихах - прикладывается к месту повреждения 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4149080"/>
            <a:ext cx="476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Охлаждающий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пакет-контейнер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471">
            <a:off x="694443" y="3368216"/>
            <a:ext cx="3029322" cy="302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526" y="332656"/>
            <a:ext cx="6143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Что  применяется при кровотечении для наложения выше раны?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3645024"/>
            <a:ext cx="5924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Жгут 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медицинский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7" y="2348880"/>
            <a:ext cx="3692700" cy="35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Нашатырный спирт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i="1" dirty="0" smtClean="0"/>
              <a:t>Применяется </a:t>
            </a:r>
            <a:r>
              <a:rPr lang="ru-RU" sz="3600" i="1" dirty="0"/>
              <a:t>для возбуждения дыхания, </a:t>
            </a:r>
            <a:r>
              <a:rPr lang="ru-RU" sz="3600" i="1" dirty="0" smtClean="0"/>
              <a:t>при обмороке, обработки </a:t>
            </a:r>
            <a:r>
              <a:rPr lang="ru-RU" sz="3600" i="1" dirty="0"/>
              <a:t>кожи при ожогах кислотами, при укусах насекомых</a:t>
            </a:r>
            <a:r>
              <a:rPr lang="ru-RU" sz="3600" i="1" dirty="0" smtClean="0"/>
              <a:t>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026" name="Picture 2" descr="C:\Users\igor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315370" cy="2315370"/>
          </a:xfrm>
          <a:prstGeom prst="rect">
            <a:avLst/>
          </a:prstGeom>
          <a:noFill/>
        </p:spPr>
      </p:pic>
      <p:pic>
        <p:nvPicPr>
          <p:cNvPr id="1027" name="Picture 3" descr="C:\Users\igor\Desktop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2000264" cy="2286016"/>
          </a:xfrm>
          <a:prstGeom prst="rect">
            <a:avLst/>
          </a:prstGeom>
          <a:noFill/>
        </p:spPr>
      </p:pic>
      <p:pic>
        <p:nvPicPr>
          <p:cNvPr id="1028" name="Picture 4" descr="C:\Users\igor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64343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Перевязочные </a:t>
            </a:r>
            <a:r>
              <a:rPr lang="ru-RU" b="1" dirty="0" smtClean="0"/>
              <a:t>материалы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– бинты;</a:t>
            </a:r>
          </a:p>
          <a:p>
            <a:r>
              <a:rPr lang="ru-RU" sz="2000" dirty="0"/>
              <a:t>– вата;</a:t>
            </a:r>
          </a:p>
          <a:p>
            <a:r>
              <a:rPr lang="ru-RU" sz="2000" dirty="0"/>
              <a:t>– индивидуальные перевязочные пакеты;</a:t>
            </a:r>
          </a:p>
          <a:p>
            <a:r>
              <a:rPr lang="ru-RU" sz="2000" dirty="0"/>
              <a:t>– лейкопластырь;</a:t>
            </a:r>
          </a:p>
          <a:p>
            <a:r>
              <a:rPr lang="ru-RU" sz="2000" dirty="0"/>
              <a:t>– пакеты со стерильными медицинскими салфетками</a:t>
            </a:r>
          </a:p>
          <a:p>
            <a:r>
              <a:rPr lang="ru-RU" sz="2400" dirty="0" smtClean="0"/>
              <a:t>Перевязочный материал –</a:t>
            </a:r>
            <a:r>
              <a:rPr lang="ru-RU" sz="2400" dirty="0" err="1" smtClean="0"/>
              <a:t>материал</a:t>
            </a:r>
            <a:r>
              <a:rPr lang="ru-RU" sz="2400" dirty="0" smtClean="0"/>
              <a:t> , который накладывается на рану с лечебной целью</a:t>
            </a:r>
            <a:endParaRPr lang="ru-RU" sz="2400" dirty="0"/>
          </a:p>
        </p:txBody>
      </p:sp>
      <p:pic>
        <p:nvPicPr>
          <p:cNvPr id="2050" name="Picture 2" descr="C:\Users\igor\Desktop\пм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38600" cy="2286016"/>
          </a:xfrm>
          <a:prstGeom prst="rect">
            <a:avLst/>
          </a:prstGeom>
          <a:noFill/>
        </p:spPr>
      </p:pic>
      <p:pic>
        <p:nvPicPr>
          <p:cNvPr id="2051" name="Picture 3" descr="C:\Users\igor\Desktop\пм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571876"/>
            <a:ext cx="4103031" cy="319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Анальгин</a:t>
            </a:r>
            <a:endParaRPr lang="ru-RU" sz="6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200" dirty="0"/>
              <a:t>	</a:t>
            </a:r>
            <a:r>
              <a:rPr lang="ru-RU" sz="3200" dirty="0" smtClean="0"/>
              <a:t>Применяется </a:t>
            </a:r>
            <a:r>
              <a:rPr lang="ru-RU" sz="3200" dirty="0"/>
              <a:t>внутрь как обезболивающее средство при ушибах, </a:t>
            </a:r>
            <a:r>
              <a:rPr lang="ru-RU" sz="3200" dirty="0" smtClean="0"/>
              <a:t>переломах</a:t>
            </a:r>
            <a:r>
              <a:rPr lang="ru-RU" sz="3200" dirty="0"/>
              <a:t>, вывихах, ожогах, головной боли.</a:t>
            </a:r>
          </a:p>
        </p:txBody>
      </p:sp>
      <p:pic>
        <p:nvPicPr>
          <p:cNvPr id="3076" name="Picture 4" descr="C:\Users\igor\Desktop\тсим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3529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Ацетилсалициловая кислота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j-lt"/>
                <a:ea typeface="Calibri"/>
              </a:rPr>
              <a:t>При повышении </a:t>
            </a:r>
            <a:r>
              <a:rPr lang="ru-RU" sz="3600" dirty="0">
                <a:latin typeface="+mj-lt"/>
                <a:ea typeface="Calibri"/>
              </a:rPr>
              <a:t>температуры, головных и зубных болях</a:t>
            </a:r>
            <a:endParaRPr lang="ru-RU" sz="3600" dirty="0">
              <a:latin typeface="+mj-lt"/>
            </a:endParaRPr>
          </a:p>
        </p:txBody>
      </p:sp>
      <p:pic>
        <p:nvPicPr>
          <p:cNvPr id="4098" name="Picture 2" descr="C:\Users\igor\Desktop\ас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3529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Валидол</a:t>
            </a:r>
            <a:endParaRPr lang="ru-RU" sz="6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	Применяется </a:t>
            </a:r>
            <a:r>
              <a:rPr lang="ru-RU" sz="3600" dirty="0"/>
              <a:t>при болях в сердце. </a:t>
            </a:r>
          </a:p>
        </p:txBody>
      </p:sp>
      <p:pic>
        <p:nvPicPr>
          <p:cNvPr id="5122" name="Picture 2" descr="C:\Users\igor\Desktop\вал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38600" cy="2152574"/>
          </a:xfrm>
          <a:prstGeom prst="rect">
            <a:avLst/>
          </a:prstGeom>
          <a:noFill/>
        </p:spPr>
      </p:pic>
      <p:pic>
        <p:nvPicPr>
          <p:cNvPr id="5123" name="Picture 3" descr="C:\Users\igor\Desktop\ва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3810000" cy="2070100"/>
          </a:xfrm>
          <a:prstGeom prst="rect">
            <a:avLst/>
          </a:prstGeom>
          <a:noFill/>
        </p:spPr>
      </p:pic>
      <p:pic>
        <p:nvPicPr>
          <p:cNvPr id="5124" name="Picture 4" descr="C:\Users\igor\Desktop\бо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Уголь активированный. </a:t>
            </a:r>
          </a:p>
        </p:txBody>
      </p:sp>
      <p:pic>
        <p:nvPicPr>
          <p:cNvPr id="6146" name="Picture 2" descr="C:\Users\igor\Desktop\уго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352956" cy="442915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 повышении температуры, головных и зубных болях</a:t>
            </a:r>
          </a:p>
        </p:txBody>
      </p:sp>
      <p:pic>
        <p:nvPicPr>
          <p:cNvPr id="6151" name="Picture 7" descr="C:\Users\igor\Desktop\отра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9433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Раствор йода 5-процентный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  Используется для обработки </a:t>
            </a:r>
            <a:r>
              <a:rPr lang="ru-RU" dirty="0" smtClean="0"/>
              <a:t>ран</a:t>
            </a:r>
            <a:r>
              <a:rPr lang="ru-RU" dirty="0"/>
              <a:t>, ссадин. </a:t>
            </a:r>
          </a:p>
        </p:txBody>
      </p:sp>
      <p:pic>
        <p:nvPicPr>
          <p:cNvPr id="7170" name="Picture 2" descr="C:\Users\igor\Desktop\йод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71966" cy="4357718"/>
          </a:xfrm>
          <a:prstGeom prst="rect">
            <a:avLst/>
          </a:prstGeom>
          <a:noFill/>
        </p:spPr>
      </p:pic>
      <p:pic>
        <p:nvPicPr>
          <p:cNvPr id="7171" name="Picture 3" descr="C:\Users\igor\Desktop\р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Жгут медицинский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Применяется </a:t>
            </a:r>
            <a:r>
              <a:rPr lang="ru-RU" dirty="0"/>
              <a:t>при кровотечении для наложения выше раны.</a:t>
            </a:r>
          </a:p>
        </p:txBody>
      </p:sp>
      <p:pic>
        <p:nvPicPr>
          <p:cNvPr id="8195" name="Picture 3" descr="C:\Users\igor\Desktop\жгу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071966" cy="2643206"/>
          </a:xfrm>
          <a:prstGeom prst="rect">
            <a:avLst/>
          </a:prstGeom>
          <a:noFill/>
        </p:spPr>
      </p:pic>
      <p:pic>
        <p:nvPicPr>
          <p:cNvPr id="8197" name="Picture 5" descr="C:\Users\igor\Desktop\ру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786214" cy="2571768"/>
          </a:xfrm>
          <a:prstGeom prst="rect">
            <a:avLst/>
          </a:prstGeom>
          <a:noFill/>
        </p:spPr>
      </p:pic>
      <p:pic>
        <p:nvPicPr>
          <p:cNvPr id="8198" name="Picture 6" descr="C:\Users\igor\Desktop\жгу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4071966" cy="175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Нашатырный спирт</vt:lpstr>
      <vt:lpstr>Перевязочные материалы</vt:lpstr>
      <vt:lpstr>Анальгин</vt:lpstr>
      <vt:lpstr> Ацетилсалициловая кислота</vt:lpstr>
      <vt:lpstr>Валидол</vt:lpstr>
      <vt:lpstr>Уголь активированный. </vt:lpstr>
      <vt:lpstr> Раствор йода 5-процентный</vt:lpstr>
      <vt:lpstr>Жгут медицинский</vt:lpstr>
      <vt:lpstr> Обработка ран</vt:lpstr>
      <vt:lpstr>Устройство успокоительное</vt:lpstr>
      <vt:lpstr>Супрастин</vt:lpstr>
      <vt:lpstr>Перманганат калия или марганцовка</vt:lpstr>
      <vt:lpstr>Альбуцид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Пользователь</cp:lastModifiedBy>
  <cp:revision>32</cp:revision>
  <dcterms:created xsi:type="dcterms:W3CDTF">2016-03-26T03:45:33Z</dcterms:created>
  <dcterms:modified xsi:type="dcterms:W3CDTF">2023-10-08T19:00:57Z</dcterms:modified>
</cp:coreProperties>
</file>