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8" r:id="rId2"/>
    <p:sldId id="256" r:id="rId3"/>
    <p:sldId id="257" r:id="rId4"/>
    <p:sldId id="259" r:id="rId5"/>
    <p:sldId id="299" r:id="rId6"/>
    <p:sldId id="297" r:id="rId7"/>
    <p:sldId id="296" r:id="rId8"/>
    <p:sldId id="301" r:id="rId9"/>
    <p:sldId id="269" r:id="rId10"/>
    <p:sldId id="268" r:id="rId11"/>
    <p:sldId id="272" r:id="rId12"/>
    <p:sldId id="270" r:id="rId13"/>
    <p:sldId id="271" r:id="rId14"/>
    <p:sldId id="273" r:id="rId15"/>
    <p:sldId id="275" r:id="rId16"/>
    <p:sldId id="276" r:id="rId17"/>
    <p:sldId id="277" r:id="rId18"/>
    <p:sldId id="284" r:id="rId19"/>
    <p:sldId id="285" r:id="rId20"/>
    <p:sldId id="280" r:id="rId21"/>
    <p:sldId id="287" r:id="rId22"/>
    <p:sldId id="261" r:id="rId23"/>
    <p:sldId id="300" r:id="rId24"/>
    <p:sldId id="291" r:id="rId25"/>
    <p:sldId id="294" r:id="rId26"/>
    <p:sldId id="302" r:id="rId27"/>
    <p:sldId id="28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292"/>
  </p:normalViewPr>
  <p:slideViewPr>
    <p:cSldViewPr snapToGrid="0" snapToObjects="1">
      <p:cViewPr>
        <p:scale>
          <a:sx n="90" d="100"/>
          <a:sy n="90" d="100"/>
        </p:scale>
        <p:origin x="55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C8CD45-03D4-1F41-8780-D483D9542BEE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7CD13343-F366-DC44-BB98-2C524362CADB}">
      <dgm:prSet phldrT="[Текст]" custT="1"/>
      <dgm:spPr/>
      <dgm:t>
        <a:bodyPr/>
        <a:lstStyle/>
        <a:p>
          <a:pPr rtl="0"/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Русский  математик, стоящий в одном ряду с  М. В. Ломоносовым</a:t>
          </a:r>
        </a:p>
      </dgm:t>
    </dgm:pt>
    <dgm:pt modelId="{9B8D2F5E-5BFD-644D-990C-31EB92920EF2}" type="parTrans" cxnId="{D7256483-F079-6E4F-9930-77B20236AF18}">
      <dgm:prSet/>
      <dgm:spPr/>
      <dgm:t>
        <a:bodyPr/>
        <a:lstStyle/>
        <a:p>
          <a:endParaRPr lang="ru-RU"/>
        </a:p>
      </dgm:t>
    </dgm:pt>
    <dgm:pt modelId="{D0CDB5CA-F819-3F45-9DEC-EEB5FDFD65C0}" type="sibTrans" cxnId="{D7256483-F079-6E4F-9930-77B20236AF18}">
      <dgm:prSet/>
      <dgm:spPr/>
      <dgm:t>
        <a:bodyPr/>
        <a:lstStyle/>
        <a:p>
          <a:endParaRPr lang="ru-RU"/>
        </a:p>
      </dgm:t>
    </dgm:pt>
    <dgm:pt modelId="{DEBD6E8B-056C-7B43-A6D5-0A9FF0A13C59}">
      <dgm:prSet phldrT="[Текст]" custT="1"/>
      <dgm:spPr/>
      <dgm:t>
        <a:bodyPr/>
        <a:lstStyle/>
        <a:p>
          <a:pPr rtl="0"/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Механик, изобретатель</a:t>
          </a:r>
        </a:p>
      </dgm:t>
    </dgm:pt>
    <dgm:pt modelId="{A891C823-E763-5B43-A6AD-F6A026A0F3DA}" type="parTrans" cxnId="{19A58B1D-2F6A-7A41-BD2B-771AD11BE107}">
      <dgm:prSet/>
      <dgm:spPr/>
      <dgm:t>
        <a:bodyPr/>
        <a:lstStyle/>
        <a:p>
          <a:endParaRPr lang="ru-RU"/>
        </a:p>
      </dgm:t>
    </dgm:pt>
    <dgm:pt modelId="{7328765F-D764-2948-BE73-54398A54D9C7}" type="sibTrans" cxnId="{19A58B1D-2F6A-7A41-BD2B-771AD11BE107}">
      <dgm:prSet/>
      <dgm:spPr/>
      <dgm:t>
        <a:bodyPr/>
        <a:lstStyle/>
        <a:p>
          <a:endParaRPr lang="ru-RU"/>
        </a:p>
      </dgm:t>
    </dgm:pt>
    <dgm:pt modelId="{6799F3BE-F09A-6349-9278-EBD85B0285B7}">
      <dgm:prSet phldrT="[Текст]" custT="1"/>
      <dgm:spPr/>
      <dgm:t>
        <a:bodyPr/>
        <a:lstStyle/>
        <a:p>
          <a:pPr rtl="0"/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Основоположник  петербургской математической школы</a:t>
          </a:r>
        </a:p>
      </dgm:t>
    </dgm:pt>
    <dgm:pt modelId="{34D7B3A6-A034-B740-B770-321C8E4371F9}" type="parTrans" cxnId="{5A94515C-521F-5346-8D10-155C89B10FF5}">
      <dgm:prSet/>
      <dgm:spPr/>
      <dgm:t>
        <a:bodyPr/>
        <a:lstStyle/>
        <a:p>
          <a:endParaRPr lang="ru-RU"/>
        </a:p>
      </dgm:t>
    </dgm:pt>
    <dgm:pt modelId="{92FFC83D-5D06-6D4F-B556-B0458982318A}" type="sibTrans" cxnId="{5A94515C-521F-5346-8D10-155C89B10FF5}">
      <dgm:prSet/>
      <dgm:spPr/>
      <dgm:t>
        <a:bodyPr/>
        <a:lstStyle/>
        <a:p>
          <a:endParaRPr lang="ru-RU"/>
        </a:p>
      </dgm:t>
    </dgm:pt>
    <dgm:pt modelId="{2952A3F0-FBF1-0A42-B0B7-D3FCB17F6EE3}">
      <dgm:prSet custT="1"/>
      <dgm:spPr/>
      <dgm:t>
        <a:bodyPr/>
        <a:lstStyle/>
        <a:p>
          <a:pPr rtl="0"/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Академик Петербургской Академии наук 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 ещё 24 академий</a:t>
          </a:r>
        </a:p>
      </dgm:t>
    </dgm:pt>
    <dgm:pt modelId="{DB30C36B-A594-5B41-A7A9-3BA9A84CB4F1}" type="parTrans" cxnId="{99E3DF63-1B56-234F-A7A3-DCA56AD5E0A5}">
      <dgm:prSet/>
      <dgm:spPr/>
      <dgm:t>
        <a:bodyPr/>
        <a:lstStyle/>
        <a:p>
          <a:endParaRPr lang="ru-RU"/>
        </a:p>
      </dgm:t>
    </dgm:pt>
    <dgm:pt modelId="{3D4F5F41-82EC-5F4E-8BC0-165CB87603D5}" type="sibTrans" cxnId="{99E3DF63-1B56-234F-A7A3-DCA56AD5E0A5}">
      <dgm:prSet/>
      <dgm:spPr/>
      <dgm:t>
        <a:bodyPr/>
        <a:lstStyle/>
        <a:p>
          <a:endParaRPr lang="ru-RU"/>
        </a:p>
      </dgm:t>
    </dgm:pt>
    <dgm:pt modelId="{ED5D405D-8D83-B646-BA30-33AD3EF0647A}" type="pres">
      <dgm:prSet presAssocID="{7BC8CD45-03D4-1F41-8780-D483D9542BEE}" presName="linearFlow" presStyleCnt="0">
        <dgm:presLayoutVars>
          <dgm:dir/>
          <dgm:resizeHandles val="exact"/>
        </dgm:presLayoutVars>
      </dgm:prSet>
      <dgm:spPr/>
    </dgm:pt>
    <dgm:pt modelId="{98527568-8BCE-5241-9186-5CA16847BF9F}" type="pres">
      <dgm:prSet presAssocID="{7CD13343-F366-DC44-BB98-2C524362CADB}" presName="composite" presStyleCnt="0"/>
      <dgm:spPr/>
    </dgm:pt>
    <dgm:pt modelId="{FC512775-0903-1748-ABB3-9AD9FA5C5018}" type="pres">
      <dgm:prSet presAssocID="{7CD13343-F366-DC44-BB98-2C524362CADB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D8ABA0FA-87A3-E447-975B-CD28BF0380D4}" type="pres">
      <dgm:prSet presAssocID="{7CD13343-F366-DC44-BB98-2C524362CADB}" presName="txShp" presStyleLbl="node1" presStyleIdx="0" presStyleCnt="4">
        <dgm:presLayoutVars>
          <dgm:bulletEnabled val="1"/>
        </dgm:presLayoutVars>
      </dgm:prSet>
      <dgm:spPr/>
    </dgm:pt>
    <dgm:pt modelId="{453857CF-7C4F-AD42-A02D-AC29D5C03186}" type="pres">
      <dgm:prSet presAssocID="{D0CDB5CA-F819-3F45-9DEC-EEB5FDFD65C0}" presName="spacing" presStyleCnt="0"/>
      <dgm:spPr/>
    </dgm:pt>
    <dgm:pt modelId="{360D84DE-C9EC-4543-9DF3-7FC9FCE705A3}" type="pres">
      <dgm:prSet presAssocID="{DEBD6E8B-056C-7B43-A6D5-0A9FF0A13C59}" presName="composite" presStyleCnt="0"/>
      <dgm:spPr/>
    </dgm:pt>
    <dgm:pt modelId="{577AA945-8AE1-BE42-A4EE-789CC06C4526}" type="pres">
      <dgm:prSet presAssocID="{DEBD6E8B-056C-7B43-A6D5-0A9FF0A13C59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E7638A08-086E-2540-86B1-C58B9B5FD468}" type="pres">
      <dgm:prSet presAssocID="{DEBD6E8B-056C-7B43-A6D5-0A9FF0A13C59}" presName="txShp" presStyleLbl="node1" presStyleIdx="1" presStyleCnt="4" custLinFactNeighborX="505" custLinFactNeighborY="3454">
        <dgm:presLayoutVars>
          <dgm:bulletEnabled val="1"/>
        </dgm:presLayoutVars>
      </dgm:prSet>
      <dgm:spPr/>
    </dgm:pt>
    <dgm:pt modelId="{449D5F04-3103-D947-A38A-9DE0447DFB1C}" type="pres">
      <dgm:prSet presAssocID="{7328765F-D764-2948-BE73-54398A54D9C7}" presName="spacing" presStyleCnt="0"/>
      <dgm:spPr/>
    </dgm:pt>
    <dgm:pt modelId="{6F259C2C-7B7D-1A40-9E33-E3B9715C169A}" type="pres">
      <dgm:prSet presAssocID="{6799F3BE-F09A-6349-9278-EBD85B0285B7}" presName="composite" presStyleCnt="0"/>
      <dgm:spPr/>
    </dgm:pt>
    <dgm:pt modelId="{8DEFD146-B1F2-7245-86E6-C405119970BE}" type="pres">
      <dgm:prSet presAssocID="{6799F3BE-F09A-6349-9278-EBD85B0285B7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39CE3CB-A8D7-2E4B-985F-0BD24629EE8A}" type="pres">
      <dgm:prSet presAssocID="{6799F3BE-F09A-6349-9278-EBD85B0285B7}" presName="txShp" presStyleLbl="node1" presStyleIdx="2" presStyleCnt="4">
        <dgm:presLayoutVars>
          <dgm:bulletEnabled val="1"/>
        </dgm:presLayoutVars>
      </dgm:prSet>
      <dgm:spPr/>
    </dgm:pt>
    <dgm:pt modelId="{276CEAF4-ED9B-A746-B18D-A416CB79C207}" type="pres">
      <dgm:prSet presAssocID="{92FFC83D-5D06-6D4F-B556-B0458982318A}" presName="spacing" presStyleCnt="0"/>
      <dgm:spPr/>
    </dgm:pt>
    <dgm:pt modelId="{BF4AF7CA-69B2-2F4B-A5FF-4D215F14C0D9}" type="pres">
      <dgm:prSet presAssocID="{2952A3F0-FBF1-0A42-B0B7-D3FCB17F6EE3}" presName="composite" presStyleCnt="0"/>
      <dgm:spPr/>
    </dgm:pt>
    <dgm:pt modelId="{C5D157E8-0E0D-824D-9CE6-10EA25D2343A}" type="pres">
      <dgm:prSet presAssocID="{2952A3F0-FBF1-0A42-B0B7-D3FCB17F6EE3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6BB4C803-5C61-AA4B-A6E3-42D6BFAE0B3B}" type="pres">
      <dgm:prSet presAssocID="{2952A3F0-FBF1-0A42-B0B7-D3FCB17F6EE3}" presName="txShp" presStyleLbl="node1" presStyleIdx="3" presStyleCnt="4">
        <dgm:presLayoutVars>
          <dgm:bulletEnabled val="1"/>
        </dgm:presLayoutVars>
      </dgm:prSet>
      <dgm:spPr/>
    </dgm:pt>
  </dgm:ptLst>
  <dgm:cxnLst>
    <dgm:cxn modelId="{19A58B1D-2F6A-7A41-BD2B-771AD11BE107}" srcId="{7BC8CD45-03D4-1F41-8780-D483D9542BEE}" destId="{DEBD6E8B-056C-7B43-A6D5-0A9FF0A13C59}" srcOrd="1" destOrd="0" parTransId="{A891C823-E763-5B43-A6AD-F6A026A0F3DA}" sibTransId="{7328765F-D764-2948-BE73-54398A54D9C7}"/>
    <dgm:cxn modelId="{D5B98736-7064-524A-A2DF-CA0C64B174B1}" type="presOf" srcId="{2952A3F0-FBF1-0A42-B0B7-D3FCB17F6EE3}" destId="{6BB4C803-5C61-AA4B-A6E3-42D6BFAE0B3B}" srcOrd="0" destOrd="0" presId="urn:microsoft.com/office/officeart/2005/8/layout/vList3"/>
    <dgm:cxn modelId="{5A94515C-521F-5346-8D10-155C89B10FF5}" srcId="{7BC8CD45-03D4-1F41-8780-D483D9542BEE}" destId="{6799F3BE-F09A-6349-9278-EBD85B0285B7}" srcOrd="2" destOrd="0" parTransId="{34D7B3A6-A034-B740-B770-321C8E4371F9}" sibTransId="{92FFC83D-5D06-6D4F-B556-B0458982318A}"/>
    <dgm:cxn modelId="{99E3DF63-1B56-234F-A7A3-DCA56AD5E0A5}" srcId="{7BC8CD45-03D4-1F41-8780-D483D9542BEE}" destId="{2952A3F0-FBF1-0A42-B0B7-D3FCB17F6EE3}" srcOrd="3" destOrd="0" parTransId="{DB30C36B-A594-5B41-A7A9-3BA9A84CB4F1}" sibTransId="{3D4F5F41-82EC-5F4E-8BC0-165CB87603D5}"/>
    <dgm:cxn modelId="{D7256483-F079-6E4F-9930-77B20236AF18}" srcId="{7BC8CD45-03D4-1F41-8780-D483D9542BEE}" destId="{7CD13343-F366-DC44-BB98-2C524362CADB}" srcOrd="0" destOrd="0" parTransId="{9B8D2F5E-5BFD-644D-990C-31EB92920EF2}" sibTransId="{D0CDB5CA-F819-3F45-9DEC-EEB5FDFD65C0}"/>
    <dgm:cxn modelId="{2E87D8AD-7371-AE4F-9D62-44BDF3020789}" type="presOf" srcId="{7CD13343-F366-DC44-BB98-2C524362CADB}" destId="{D8ABA0FA-87A3-E447-975B-CD28BF0380D4}" srcOrd="0" destOrd="0" presId="urn:microsoft.com/office/officeart/2005/8/layout/vList3"/>
    <dgm:cxn modelId="{D87574ED-EE57-244A-B4F3-85BF6E939BC2}" type="presOf" srcId="{6799F3BE-F09A-6349-9278-EBD85B0285B7}" destId="{A39CE3CB-A8D7-2E4B-985F-0BD24629EE8A}" srcOrd="0" destOrd="0" presId="urn:microsoft.com/office/officeart/2005/8/layout/vList3"/>
    <dgm:cxn modelId="{730543FB-3DBE-FA40-A35C-7659726B0409}" type="presOf" srcId="{DEBD6E8B-056C-7B43-A6D5-0A9FF0A13C59}" destId="{E7638A08-086E-2540-86B1-C58B9B5FD468}" srcOrd="0" destOrd="0" presId="urn:microsoft.com/office/officeart/2005/8/layout/vList3"/>
    <dgm:cxn modelId="{ED63DBFB-9250-1B49-8C60-1C91FA9EECC7}" type="presOf" srcId="{7BC8CD45-03D4-1F41-8780-D483D9542BEE}" destId="{ED5D405D-8D83-B646-BA30-33AD3EF0647A}" srcOrd="0" destOrd="0" presId="urn:microsoft.com/office/officeart/2005/8/layout/vList3"/>
    <dgm:cxn modelId="{89718C01-2E25-FB47-87CF-E12B08D78DBD}" type="presParOf" srcId="{ED5D405D-8D83-B646-BA30-33AD3EF0647A}" destId="{98527568-8BCE-5241-9186-5CA16847BF9F}" srcOrd="0" destOrd="0" presId="urn:microsoft.com/office/officeart/2005/8/layout/vList3"/>
    <dgm:cxn modelId="{D699DC82-7A63-C949-BC99-8E2619ACDAFE}" type="presParOf" srcId="{98527568-8BCE-5241-9186-5CA16847BF9F}" destId="{FC512775-0903-1748-ABB3-9AD9FA5C5018}" srcOrd="0" destOrd="0" presId="urn:microsoft.com/office/officeart/2005/8/layout/vList3"/>
    <dgm:cxn modelId="{7507D412-92FA-9B4F-8853-DA9A1A5C848C}" type="presParOf" srcId="{98527568-8BCE-5241-9186-5CA16847BF9F}" destId="{D8ABA0FA-87A3-E447-975B-CD28BF0380D4}" srcOrd="1" destOrd="0" presId="urn:microsoft.com/office/officeart/2005/8/layout/vList3"/>
    <dgm:cxn modelId="{571B0870-DA89-1E46-B032-44F4AD2E2C0A}" type="presParOf" srcId="{ED5D405D-8D83-B646-BA30-33AD3EF0647A}" destId="{453857CF-7C4F-AD42-A02D-AC29D5C03186}" srcOrd="1" destOrd="0" presId="urn:microsoft.com/office/officeart/2005/8/layout/vList3"/>
    <dgm:cxn modelId="{6ED64D10-D732-AF47-A8AB-AEE4891CD45E}" type="presParOf" srcId="{ED5D405D-8D83-B646-BA30-33AD3EF0647A}" destId="{360D84DE-C9EC-4543-9DF3-7FC9FCE705A3}" srcOrd="2" destOrd="0" presId="urn:microsoft.com/office/officeart/2005/8/layout/vList3"/>
    <dgm:cxn modelId="{54C4E225-4A7D-2D42-80E1-EADC5AE6D61F}" type="presParOf" srcId="{360D84DE-C9EC-4543-9DF3-7FC9FCE705A3}" destId="{577AA945-8AE1-BE42-A4EE-789CC06C4526}" srcOrd="0" destOrd="0" presId="urn:microsoft.com/office/officeart/2005/8/layout/vList3"/>
    <dgm:cxn modelId="{353342C1-AC9E-DA46-A44D-12681CB4FE4F}" type="presParOf" srcId="{360D84DE-C9EC-4543-9DF3-7FC9FCE705A3}" destId="{E7638A08-086E-2540-86B1-C58B9B5FD468}" srcOrd="1" destOrd="0" presId="urn:microsoft.com/office/officeart/2005/8/layout/vList3"/>
    <dgm:cxn modelId="{73C2B029-420A-1042-B8EC-EB60CF8F2FFB}" type="presParOf" srcId="{ED5D405D-8D83-B646-BA30-33AD3EF0647A}" destId="{449D5F04-3103-D947-A38A-9DE0447DFB1C}" srcOrd="3" destOrd="0" presId="urn:microsoft.com/office/officeart/2005/8/layout/vList3"/>
    <dgm:cxn modelId="{DA10F527-D283-CF4F-A8CF-F2876C04D2BD}" type="presParOf" srcId="{ED5D405D-8D83-B646-BA30-33AD3EF0647A}" destId="{6F259C2C-7B7D-1A40-9E33-E3B9715C169A}" srcOrd="4" destOrd="0" presId="urn:microsoft.com/office/officeart/2005/8/layout/vList3"/>
    <dgm:cxn modelId="{4EC6E86E-470B-654D-AD87-B020E5AF3570}" type="presParOf" srcId="{6F259C2C-7B7D-1A40-9E33-E3B9715C169A}" destId="{8DEFD146-B1F2-7245-86E6-C405119970BE}" srcOrd="0" destOrd="0" presId="urn:microsoft.com/office/officeart/2005/8/layout/vList3"/>
    <dgm:cxn modelId="{92DB92B4-5429-4D42-8E09-000266B2E8B1}" type="presParOf" srcId="{6F259C2C-7B7D-1A40-9E33-E3B9715C169A}" destId="{A39CE3CB-A8D7-2E4B-985F-0BD24629EE8A}" srcOrd="1" destOrd="0" presId="urn:microsoft.com/office/officeart/2005/8/layout/vList3"/>
    <dgm:cxn modelId="{E2F4FD9E-A598-134C-908D-08137B367DA3}" type="presParOf" srcId="{ED5D405D-8D83-B646-BA30-33AD3EF0647A}" destId="{276CEAF4-ED9B-A746-B18D-A416CB79C207}" srcOrd="5" destOrd="0" presId="urn:microsoft.com/office/officeart/2005/8/layout/vList3"/>
    <dgm:cxn modelId="{B21E4F6C-1EDF-3A4F-996E-8C8301DAAAA2}" type="presParOf" srcId="{ED5D405D-8D83-B646-BA30-33AD3EF0647A}" destId="{BF4AF7CA-69B2-2F4B-A5FF-4D215F14C0D9}" srcOrd="6" destOrd="0" presId="urn:microsoft.com/office/officeart/2005/8/layout/vList3"/>
    <dgm:cxn modelId="{958F9510-5501-1C44-B352-3E62010AC823}" type="presParOf" srcId="{BF4AF7CA-69B2-2F4B-A5FF-4D215F14C0D9}" destId="{C5D157E8-0E0D-824D-9CE6-10EA25D2343A}" srcOrd="0" destOrd="0" presId="urn:microsoft.com/office/officeart/2005/8/layout/vList3"/>
    <dgm:cxn modelId="{33F4204D-C407-7E40-AAFF-510F3DC2ADD5}" type="presParOf" srcId="{BF4AF7CA-69B2-2F4B-A5FF-4D215F14C0D9}" destId="{6BB4C803-5C61-AA4B-A6E3-42D6BFAE0B3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BA0FA-87A3-E447-975B-CD28BF0380D4}">
      <dsp:nvSpPr>
        <dsp:cNvPr id="0" name=""/>
        <dsp:cNvSpPr/>
      </dsp:nvSpPr>
      <dsp:spPr>
        <a:xfrm rot="10800000">
          <a:off x="2177533" y="3687"/>
          <a:ext cx="7550205" cy="11031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463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Русский  математик, стоящий в одном ряду с  М. В. Ломоносовым</a:t>
          </a:r>
        </a:p>
      </dsp:txBody>
      <dsp:txXfrm rot="10800000">
        <a:off x="2453323" y="3687"/>
        <a:ext cx="7274415" cy="1103159"/>
      </dsp:txXfrm>
    </dsp:sp>
    <dsp:sp modelId="{FC512775-0903-1748-ABB3-9AD9FA5C5018}">
      <dsp:nvSpPr>
        <dsp:cNvPr id="0" name=""/>
        <dsp:cNvSpPr/>
      </dsp:nvSpPr>
      <dsp:spPr>
        <a:xfrm>
          <a:off x="1625953" y="3687"/>
          <a:ext cx="1103159" cy="11031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38A08-086E-2540-86B1-C58B9B5FD468}">
      <dsp:nvSpPr>
        <dsp:cNvPr id="0" name=""/>
        <dsp:cNvSpPr/>
      </dsp:nvSpPr>
      <dsp:spPr>
        <a:xfrm rot="10800000">
          <a:off x="2215662" y="1474251"/>
          <a:ext cx="7550205" cy="11031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463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Механик, изобретатель</a:t>
          </a:r>
        </a:p>
      </dsp:txBody>
      <dsp:txXfrm rot="10800000">
        <a:off x="2491452" y="1474251"/>
        <a:ext cx="7274415" cy="1103159"/>
      </dsp:txXfrm>
    </dsp:sp>
    <dsp:sp modelId="{577AA945-8AE1-BE42-A4EE-789CC06C4526}">
      <dsp:nvSpPr>
        <dsp:cNvPr id="0" name=""/>
        <dsp:cNvSpPr/>
      </dsp:nvSpPr>
      <dsp:spPr>
        <a:xfrm>
          <a:off x="1625953" y="1436148"/>
          <a:ext cx="1103159" cy="110315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CE3CB-A8D7-2E4B-985F-0BD24629EE8A}">
      <dsp:nvSpPr>
        <dsp:cNvPr id="0" name=""/>
        <dsp:cNvSpPr/>
      </dsp:nvSpPr>
      <dsp:spPr>
        <a:xfrm rot="10800000">
          <a:off x="2177533" y="2868609"/>
          <a:ext cx="7550205" cy="11031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463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Основоположник  петербургской математической школы</a:t>
          </a:r>
        </a:p>
      </dsp:txBody>
      <dsp:txXfrm rot="10800000">
        <a:off x="2453323" y="2868609"/>
        <a:ext cx="7274415" cy="1103159"/>
      </dsp:txXfrm>
    </dsp:sp>
    <dsp:sp modelId="{8DEFD146-B1F2-7245-86E6-C405119970BE}">
      <dsp:nvSpPr>
        <dsp:cNvPr id="0" name=""/>
        <dsp:cNvSpPr/>
      </dsp:nvSpPr>
      <dsp:spPr>
        <a:xfrm>
          <a:off x="1625953" y="2868609"/>
          <a:ext cx="1103159" cy="110315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4C803-5C61-AA4B-A6E3-42D6BFAE0B3B}">
      <dsp:nvSpPr>
        <dsp:cNvPr id="0" name=""/>
        <dsp:cNvSpPr/>
      </dsp:nvSpPr>
      <dsp:spPr>
        <a:xfrm rot="10800000">
          <a:off x="2177533" y="4301071"/>
          <a:ext cx="7550205" cy="11031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6463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Академик Петербургской Академии наук 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 ещё 24 академий</a:t>
          </a:r>
        </a:p>
      </dsp:txBody>
      <dsp:txXfrm rot="10800000">
        <a:off x="2453323" y="4301071"/>
        <a:ext cx="7274415" cy="1103159"/>
      </dsp:txXfrm>
    </dsp:sp>
    <dsp:sp modelId="{C5D157E8-0E0D-824D-9CE6-10EA25D2343A}">
      <dsp:nvSpPr>
        <dsp:cNvPr id="0" name=""/>
        <dsp:cNvSpPr/>
      </dsp:nvSpPr>
      <dsp:spPr>
        <a:xfrm>
          <a:off x="1625953" y="4301071"/>
          <a:ext cx="1103159" cy="110315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.com/7pwfvypkdc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8D371DD5-1248-484F-AD54-775B88B37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7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26855-6999-4150-8C69-FF596FDB2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830" y="935646"/>
            <a:ext cx="4743369" cy="3383415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Чебышёв Пафнутий Львович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54830-7330-4139-A3E6-834B91D63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026" y="62504"/>
            <a:ext cx="5553323" cy="40422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ГКОУ КО «Областной центр образования»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0103E92-048D-4E5B-9638-6479E0227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2" name="Freeform 33">
            <a:extLst>
              <a:ext uri="{FF2B5EF4-FFF2-40B4-BE49-F238E27FC236}">
                <a16:creationId xmlns:a16="http://schemas.microsoft.com/office/drawing/2014/main" id="{B0F800ED-C7E7-4672-8343-2639F79B6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27E0B-32E2-4497-876C-57508ACC4199}"/>
              </a:ext>
            </a:extLst>
          </p:cNvPr>
          <p:cNvPicPr/>
          <p:nvPr/>
        </p:nvPicPr>
        <p:blipFill rotWithShape="1">
          <a:blip r:embed="rId2"/>
          <a:srcRect r="1" b="2196"/>
          <a:stretch/>
        </p:blipFill>
        <p:spPr>
          <a:xfrm>
            <a:off x="20" y="10"/>
            <a:ext cx="610038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7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DBBF40-4016-AA47-8F28-A97A40FF7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36" y="645106"/>
            <a:ext cx="4800720" cy="1046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Отец – Лев Павлович Чебыш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3FE7775-43FE-7D4F-B7F1-05F7D8EC3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7049" y="2016743"/>
            <a:ext cx="4615069" cy="3027275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войне  1812 г.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участие  во взятии Парижа русскими войсками в 1814 г.</a:t>
            </a:r>
          </a:p>
        </p:txBody>
      </p:sp>
      <p:pic>
        <p:nvPicPr>
          <p:cNvPr id="15" name="Объект 14" descr="Изображение выглядит как текст, мужчина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6920B6B8-302B-E944-B699-CC07CCAD04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55976" y="609910"/>
            <a:ext cx="3978975" cy="525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6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02CDD-D667-4543-A04B-C5AAA4F13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446776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Мать – 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Агрофена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Ивановна Чебыш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1E9E89-D220-2C44-B241-8C2C920B8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5" y="2133600"/>
            <a:ext cx="5557268" cy="201882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шестнадцати лет сыновья и дочери учились у неё грамоте.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семье было  пять сыновей и четыре дочери 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35F7E1B-96A7-904F-B92E-94A19170CE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35369" y="640080"/>
            <a:ext cx="3533558" cy="5353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27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50657-777A-4345-BF7B-5B524004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80" y="645106"/>
            <a:ext cx="3714724" cy="10426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Имение Чебыш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B679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F98132-7A0D-DD47-A7AA-9DD57CF63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391" y="2133600"/>
            <a:ext cx="4117152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lnSpc>
                <a:spcPct val="90000"/>
              </a:lnSpc>
              <a:buClr>
                <a:srgbClr val="FDCD85"/>
              </a:buClr>
              <a:buNone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Павлович был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Clr>
                <a:srgbClr val="FDCD85"/>
              </a:buClr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крупным землевладельцем (помещиком).  </a:t>
            </a:r>
          </a:p>
          <a:p>
            <a:pPr marL="0" indent="0">
              <a:lnSpc>
                <a:spcPct val="90000"/>
              </a:lnSpc>
              <a:buClr>
                <a:srgbClr val="FDCD85"/>
              </a:buClr>
            </a:pPr>
            <a:endParaRPr lang="en-US" sz="1500" dirty="0"/>
          </a:p>
          <a:p>
            <a:pPr>
              <a:lnSpc>
                <a:spcPct val="90000"/>
              </a:lnSpc>
              <a:buClr>
                <a:srgbClr val="FDCD85"/>
              </a:buClr>
            </a:pPr>
            <a:endParaRPr lang="en-US" sz="1500" dirty="0"/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536D0D9-2B1E-A643-912E-0574A15C72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-1" b="2685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06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3FA165C-04B5-B34D-8D84-AE51AB3A78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8282" r="-1" b="13364"/>
          <a:stretch/>
        </p:blipFill>
        <p:spPr>
          <a:xfrm>
            <a:off x="4542058" y="-21931"/>
            <a:ext cx="7706444" cy="31174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578E5B-DDD5-F847-86B5-042F44CF6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97" r="-1" b="-1"/>
          <a:stretch/>
        </p:blipFill>
        <p:spPr>
          <a:xfrm>
            <a:off x="6293796" y="3429000"/>
            <a:ext cx="5954705" cy="3429000"/>
          </a:xfrm>
          <a:prstGeom prst="rect">
            <a:avLst/>
          </a:prstGeom>
        </p:spPr>
      </p:pic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C63FB-D401-6E4F-A109-0C1483EC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0981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Село </a:t>
            </a:r>
            <a:b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Спас-на Прогнанье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58C1CA-2B3F-3846-A5EA-AE7389058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812" y="2133600"/>
            <a:ext cx="4625882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селе находиться Храм, который построили Чебыш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1948 году открыт музей П.Л. Чебыш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3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4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6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7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8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0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1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2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3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5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0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1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2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3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4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5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6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7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8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9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3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F4872-AD06-3B4E-BEC6-CCA1CAB94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Пафнутий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BE5559-E3AA-394A-8A7D-37CCA0EBA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5" y="1276752"/>
            <a:ext cx="4597050" cy="46161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метрической книге Спаса-на-Прогнанье Боровского уезда Калужской губернии записано: “4(16) мая 1821 года сельца Окатово у помещика корнета Льва Павловича Чебышёва родился сын Пафнутий...”.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FFB53E3-B27F-9045-B007-BDC252DDC9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457" r="12345" b="1"/>
          <a:stretch/>
        </p:blipFill>
        <p:spPr>
          <a:xfrm>
            <a:off x="5767826" y="645106"/>
            <a:ext cx="5902623" cy="525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9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95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34CBE-0B2E-1946-A018-39095C9AC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849611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Детство и юность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8404A-B122-7841-9B87-523A720CE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5" y="1707448"/>
            <a:ext cx="3650278" cy="418540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мечтали, что сын станет офицером. Но небольшая хромота повлияла на образ жизни мальчика. 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B2228A0-3C25-C547-BAC0-8E146A6A8F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81" r="15806" b="1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8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005E5-20FB-C245-8EC5-2F554DEF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6316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39CE0F-4C8E-B643-A444-6B50A7D92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5" y="1624318"/>
            <a:ext cx="3650278" cy="42685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Пафнутию было 11 лет он вместе с семьей переехал в Москву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39790D9-07E4-4F4F-9071-4E7A42A7E5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680" r="1" b="1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18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D21DE-0675-1B4A-BE2C-AB73DB51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6933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AAF4A3-F176-C54C-90EA-83F53243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259" y="1597498"/>
            <a:ext cx="3912838" cy="42953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 достойное образование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16 лет Пафнутий Львович смог сдать экзамены и поступить на математическое отделение философского факультета Московского университета в 1837г.</a:t>
            </a:r>
          </a:p>
          <a:p>
            <a:endParaRPr lang="en-US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DD0008D-1B92-0547-8773-6970831FDE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002" r="4260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32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3BEE8-006C-0B48-A843-43A760BDB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Петербург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A1B440-BAD3-134D-9874-155978996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939" y="1732535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1847 г. направляется преподавать в Санкт-Петербуржский университет.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821415E5-9917-B648-8EDC-90B17353CC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960" r="2994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60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99499096-7355-478E-8CCB-A47EA1B79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55BDDF5B-1133-45D7-A901-9F28E0872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BF442-685A-C64A-A0ED-BA9CAD3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64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Демидовская премия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2C7101-14DA-4743-898E-3563B0FC9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E43FD2-F5D7-FE48-AEB3-94E883010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5" y="1871680"/>
            <a:ext cx="5122652" cy="402117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1849 году он защитил докторскую диссертацию «Теория сравнений», отмеченную Демидовской премией Петербургской академией наук. 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DD0748D-5151-4F2A-8DD0-FC4BB9444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040" y="645106"/>
            <a:ext cx="5451627" cy="5247747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01A55F-4A64-BC42-80F4-0B9D68421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568" y="809698"/>
            <a:ext cx="2595158" cy="253423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3A2C380-58F5-4E4E-BABD-8913E014CF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51690" y="3508529"/>
            <a:ext cx="3920326" cy="2214984"/>
          </a:xfrm>
          <a:prstGeom prst="rect">
            <a:avLst/>
          </a:prstGeom>
        </p:spPr>
      </p:pic>
      <p:sp>
        <p:nvSpPr>
          <p:cNvPr id="51" name="Freeform 12">
            <a:extLst>
              <a:ext uri="{FF2B5EF4-FFF2-40B4-BE49-F238E27FC236}">
                <a16:creationId xmlns:a16="http://schemas.microsoft.com/office/drawing/2014/main" id="{EE1A7EAA-DE31-45FD-8A51-7ADE79018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78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4A89D6E-E579-7748-BA56-75F78239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45106"/>
            <a:ext cx="3994703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Пафнутий Львович Чебыш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(1821-1894)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E52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77A1405-2820-EC47-BB2E-6C7DABAA7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1637298"/>
            <a:ext cx="3994703" cy="4255556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buClr>
                <a:srgbClr val="FBCB81"/>
              </a:buClr>
              <a:buFont typeface="Wingdings 3" charset="2"/>
              <a:buChar char=""/>
            </a:pPr>
            <a:endParaRPr lang="en-US" dirty="0"/>
          </a:p>
          <a:p>
            <a:pPr algn="just">
              <a:buClr>
                <a:srgbClr val="FBCB81"/>
              </a:buClr>
              <a:buFont typeface="Wingdings 3" charset="2"/>
              <a:buChar char=""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16 мая 2021 года наш регион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200-летний юбилей Пафнутия Львовича Чебышёва.</a:t>
            </a:r>
          </a:p>
          <a:p>
            <a:pPr algn="just">
              <a:buClr>
                <a:srgbClr val="FBCB81"/>
              </a:buClr>
              <a:buFont typeface="Wingdings 3" charset="2"/>
              <a:buChar char=""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является почётным гражданином Калужской области. </a:t>
            </a:r>
          </a:p>
          <a:p>
            <a:pPr algn="just">
              <a:buClr>
                <a:srgbClr val="FBCB81"/>
              </a:buClr>
              <a:buFont typeface="Wingdings 3" charset="2"/>
              <a:buChar char=""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 именем  названа улица в Калуге. </a:t>
            </a:r>
          </a:p>
          <a:p>
            <a:pPr>
              <a:buClr>
                <a:srgbClr val="FBCB81"/>
              </a:buClr>
              <a:buFont typeface="Wingdings 3" charset="2"/>
              <a:buChar char=""/>
            </a:pPr>
            <a:endParaRPr lang="en-US" dirty="0"/>
          </a:p>
        </p:txBody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F542BD37-DB9C-8F45-B4E2-4ADD2748D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24203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59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1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Freeform 11">
            <a:extLst>
              <a:ext uri="{FF2B5EF4-FFF2-40B4-BE49-F238E27FC236}">
                <a16:creationId xmlns:a16="http://schemas.microsoft.com/office/drawing/2014/main" id="{99499096-7355-478E-8CCB-A47EA1B79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2C331-8A5A-D242-B4D7-9AD30FA31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191" y="306582"/>
            <a:ext cx="3793617" cy="48582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Профессор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64B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1A92DEE-F890-374E-9D32-901C883169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42610" y="936896"/>
            <a:ext cx="2839297" cy="3217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A35110-F6F0-434F-8FBB-DEAD9A2A5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536" y="1009360"/>
            <a:ext cx="4287996" cy="3131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38676B-3850-5349-8D76-010466E27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11711" y="4702505"/>
            <a:ext cx="9807125" cy="193922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1850 году Чебыш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избран профессором ( в 29 лет)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Чебышев проявил себя как талантливый лектор и методист.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университете он проработал 35 лет.</a:t>
            </a:r>
          </a:p>
          <a:p>
            <a:pPr>
              <a:lnSpc>
                <a:spcPct val="90000"/>
              </a:lnSpc>
            </a:pPr>
            <a:endParaRPr lang="en-US" sz="1100" dirty="0"/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4306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5DF0595-D931-7549-A5FC-026FFDECD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046" y="645106"/>
            <a:ext cx="3028240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командировка в Европу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86FE1E-15DA-BF43-A520-ABAA71B8E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1852 году Чебышёв совершил научную командировку в Великобританию, Францию и Бельгию, в ходе которой он ознакомился с практикой зарубежного машиностроения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F3DBCBB-B1A0-FE49-B8E4-766EE139AE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708" b="-1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87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99499096-7355-478E-8CCB-A47EA1B79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B5898079-081F-4617-AC6B-429026673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D344F94-23A8-5349-9CAD-545467CA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21" y="5483350"/>
            <a:ext cx="4776173" cy="43991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Арифмометр. Первая модель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B829EC8-5B3D-469E-942E-5E6E569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Freeform 12">
            <a:extLst>
              <a:ext uri="{FF2B5EF4-FFF2-40B4-BE49-F238E27FC236}">
                <a16:creationId xmlns:a16="http://schemas.microsoft.com/office/drawing/2014/main" id="{55D72A3F-A083-4502-838A-2C32C9800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EFAA0F-4CE4-4D4C-8232-7877F015C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" r="2569"/>
          <a:stretch/>
        </p:blipFill>
        <p:spPr>
          <a:xfrm>
            <a:off x="1023212" y="1533702"/>
            <a:ext cx="4629460" cy="3617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Заголовок 4">
            <a:extLst>
              <a:ext uri="{FF2B5EF4-FFF2-40B4-BE49-F238E27FC236}">
                <a16:creationId xmlns:a16="http://schemas.microsoft.com/office/drawing/2014/main" id="{1143F0DE-2EB7-4B91-A2A7-570D691E8018}"/>
              </a:ext>
            </a:extLst>
          </p:cNvPr>
          <p:cNvSpPr txBox="1">
            <a:spLocks/>
          </p:cNvSpPr>
          <p:nvPr/>
        </p:nvSpPr>
        <p:spPr>
          <a:xfrm>
            <a:off x="801623" y="797506"/>
            <a:ext cx="10767451" cy="815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Механизмы П.</a:t>
            </a:r>
            <a:r>
              <a:rPr lang="ru-RU" sz="28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Л.</a:t>
            </a:r>
            <a:r>
              <a:rPr lang="ru-RU" sz="28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Чебыш</a:t>
            </a:r>
            <a:r>
              <a:rPr lang="ru-RU" sz="2800" b="1" i="1"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4F5F35-FB16-4E45-8A51-03EF3503B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833" y="1533702"/>
            <a:ext cx="4192441" cy="3672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2" name="Заголовок 4">
            <a:extLst>
              <a:ext uri="{FF2B5EF4-FFF2-40B4-BE49-F238E27FC236}">
                <a16:creationId xmlns:a16="http://schemas.microsoft.com/office/drawing/2014/main" id="{AAF1C195-E54F-4E57-971A-F94E1F048258}"/>
              </a:ext>
            </a:extLst>
          </p:cNvPr>
          <p:cNvSpPr txBox="1">
            <a:spLocks/>
          </p:cNvSpPr>
          <p:nvPr/>
        </p:nvSpPr>
        <p:spPr>
          <a:xfrm>
            <a:off x="6953250" y="5478742"/>
            <a:ext cx="4297031" cy="439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Самокатное кресло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02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99499096-7355-478E-8CCB-A47EA1B79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B5898079-081F-4617-AC6B-429026673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D344F94-23A8-5349-9CAD-545467CA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3" y="645106"/>
            <a:ext cx="10767451" cy="8152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П.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Л.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Чебыш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B829EC8-5B3D-469E-942E-5E6E569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Freeform 12">
            <a:extLst>
              <a:ext uri="{FF2B5EF4-FFF2-40B4-BE49-F238E27FC236}">
                <a16:creationId xmlns:a16="http://schemas.microsoft.com/office/drawing/2014/main" id="{55D72A3F-A083-4502-838A-2C32C9800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AD89B59-E37E-4A50-8C31-B66CB8FA1E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96100" y="1699332"/>
            <a:ext cx="4398190" cy="330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Заголовок 4">
            <a:extLst>
              <a:ext uri="{FF2B5EF4-FFF2-40B4-BE49-F238E27FC236}">
                <a16:creationId xmlns:a16="http://schemas.microsoft.com/office/drawing/2014/main" id="{D9837AAE-F240-4EBC-B6A0-51C2E8038008}"/>
              </a:ext>
            </a:extLst>
          </p:cNvPr>
          <p:cNvSpPr txBox="1">
            <a:spLocks/>
          </p:cNvSpPr>
          <p:nvPr/>
        </p:nvSpPr>
        <p:spPr>
          <a:xfrm>
            <a:off x="7181850" y="5332718"/>
            <a:ext cx="3714750" cy="439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Гребной механизм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49D502-32E3-4FF5-87F1-3DB2E2C03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77"/>
          <a:stretch/>
        </p:blipFill>
        <p:spPr>
          <a:xfrm>
            <a:off x="1245798" y="1733130"/>
            <a:ext cx="4996742" cy="3266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Заголовок 4">
            <a:extLst>
              <a:ext uri="{FF2B5EF4-FFF2-40B4-BE49-F238E27FC236}">
                <a16:creationId xmlns:a16="http://schemas.microsoft.com/office/drawing/2014/main" id="{C56120D4-3C33-4B76-AA2C-028FF9E883DD}"/>
              </a:ext>
            </a:extLst>
          </p:cNvPr>
          <p:cNvSpPr txBox="1">
            <a:spLocks/>
          </p:cNvSpPr>
          <p:nvPr/>
        </p:nvSpPr>
        <p:spPr>
          <a:xfrm>
            <a:off x="1996309" y="5332717"/>
            <a:ext cx="3714750" cy="439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Стопоходящая машина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34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0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2" name="Rectangle 4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2C321-3E7C-3046-B0E1-29028BDF5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561" y="666174"/>
            <a:ext cx="2491755" cy="5765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Академик</a:t>
            </a:r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0733A3-6DA1-5843-905A-F215EA54D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42" y="1569916"/>
            <a:ext cx="5068525" cy="36559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свои работы по теории шарнирных параллелограммов и теории приближения функций его избрали ординарным академиком в 1860г.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A7F3DE-7994-EA46-B77C-D0E0832DEBC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59188" y="675480"/>
            <a:ext cx="4464857" cy="5252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77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99499096-7355-478E-8CCB-A47EA1B79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639D7B-37B5-9141-AA24-C24A9A319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995" y="859949"/>
            <a:ext cx="3804648" cy="52836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стало П. Л. Чебышёв  26 ноября (8 декабря)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1894г года.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Ему было 73 года.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Погребён в селе Спас-Прогнанье в подклете храма Преображения Господня,  в семейном склепе.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722A27F-1261-3547-8423-4186AF3FCD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19543" y="995614"/>
            <a:ext cx="3394925" cy="4541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2A3438-B49E-824D-A7C6-0BEB06D7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194" y="1023642"/>
            <a:ext cx="3718734" cy="4541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21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7E9F2D-7779-4E07-93EE-1A9E0153F6A0}"/>
              </a:ext>
            </a:extLst>
          </p:cNvPr>
          <p:cNvSpPr txBox="1"/>
          <p:nvPr/>
        </p:nvSpPr>
        <p:spPr>
          <a:xfrm>
            <a:off x="1868671" y="1249326"/>
            <a:ext cx="6626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https://www.menti.com/7pwfvypkdc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E31A36F8-44AA-4082-B4DC-4BE65F02B7DB}"/>
              </a:ext>
            </a:extLst>
          </p:cNvPr>
          <p:cNvSpPr txBox="1">
            <a:spLocks/>
          </p:cNvSpPr>
          <p:nvPr/>
        </p:nvSpPr>
        <p:spPr>
          <a:xfrm>
            <a:off x="1719862" y="558698"/>
            <a:ext cx="6424677" cy="6906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1.Перейдите по ссылке и выполните задание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769102E7-EA10-4792-8124-AC280A188E58}"/>
              </a:ext>
            </a:extLst>
          </p:cNvPr>
          <p:cNvSpPr txBox="1">
            <a:spLocks/>
          </p:cNvSpPr>
          <p:nvPr/>
        </p:nvSpPr>
        <p:spPr>
          <a:xfrm>
            <a:off x="1719862" y="2264734"/>
            <a:ext cx="9593180" cy="35725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поисковой строке введите 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www.menti.com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укажите код  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2120 1880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Выполните задание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84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FAFA5A19-6477-214F-9996-BE5AFC3E1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981" y="1598504"/>
            <a:ext cx="8697616" cy="32605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Недостаточно, если ученик усвоит теорию, необходимо, чтобы ученик этой теорией овладел, а этого можно достигнуть только ее приложениями к практике и решением многочисленных задач и упражнений»</a:t>
            </a:r>
          </a:p>
          <a:p>
            <a:pPr marL="0" indent="0" algn="r">
              <a:buNone/>
            </a:pP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П. Л. Чебышёв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9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8BB1EC4-376F-E444-9C5A-C76DCDAA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640" y="247650"/>
            <a:ext cx="8911687" cy="542925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Пафнутий Львович Чебышев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B9CA4F2-6453-7B42-80D6-977353D915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406227"/>
              </p:ext>
            </p:extLst>
          </p:nvPr>
        </p:nvGraphicFramePr>
        <p:xfrm>
          <a:off x="419153" y="961470"/>
          <a:ext cx="11353693" cy="5407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031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11AA04B-FAEA-E34B-8466-1CC876468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6316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Именем Чебышева названы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E1B43A-0D7B-4C46-BF99-D0DC0C602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998" y="1542582"/>
            <a:ext cx="6929951" cy="39100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кратер на Луне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журнал «Чебышёвский Сборник»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суперкомпьютер в НИВЦ МГУ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лаборатория Санкт-Петербургского государственного университета.</a:t>
            </a:r>
          </a:p>
          <a:p>
            <a:endParaRPr lang="en-US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D60D044-4985-3D4D-87B0-62D115C481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98911" y="645106"/>
            <a:ext cx="3707809" cy="5247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34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">
            <a:extLst>
              <a:ext uri="{FF2B5EF4-FFF2-40B4-BE49-F238E27FC236}">
                <a16:creationId xmlns:a16="http://schemas.microsoft.com/office/drawing/2014/main" id="{83030214-227F-42DB-9282-BBA6AF8D9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EB0C7-D8DC-684A-A8B7-75F62012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791" y="1062470"/>
            <a:ext cx="3455505" cy="4851349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Имя П.Л.Чебышёва носят следующие математические объекты высшей школы: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0D7A9289-BAD1-4A78-979F-A655C886D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1149203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651A85-A5DB-9046-AB99-A200AB661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368" y="1059872"/>
            <a:ext cx="6224244" cy="48513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квадратурная формула Чебышёва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Чебышёва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Чебышёва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многочлены Чебышёва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неравенство Чебышёва для сумм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неравенство Чебышёва в теории вероятностей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неравенство Чебышёва в теории чисел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Чебышёва</a:t>
            </a:r>
          </a:p>
        </p:txBody>
      </p:sp>
    </p:spTree>
    <p:extLst>
      <p:ext uri="{BB962C8B-B14F-4D97-AF65-F5344CB8AC3E}">
        <p14:creationId xmlns:p14="http://schemas.microsoft.com/office/powerpoint/2010/main" val="271271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">
            <a:extLst>
              <a:ext uri="{FF2B5EF4-FFF2-40B4-BE49-F238E27FC236}">
                <a16:creationId xmlns:a16="http://schemas.microsoft.com/office/drawing/2014/main" id="{83030214-227F-42DB-9282-BBA6AF8D9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EB0C7-D8DC-684A-A8B7-75F62012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889" y="1059872"/>
            <a:ext cx="3012216" cy="4851349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Премии:</a:t>
            </a: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0D7A9289-BAD1-4A78-979F-A655C886D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1149203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651A85-A5DB-9046-AB99-A200AB661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3" y="1059872"/>
            <a:ext cx="6224244" cy="48513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имени П.Л. Чебышёва «за лучшие исследования в области математики и теории механизмов и машин» Академии наук СССР, учреждена в 1944 году.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Калужской области учреждены премии и стипендии имени Чебышёва в 2001 году. Они вручаются молодым учёным за результаты в исследовательской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175825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6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0" name="Group 7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1" name="Rectangle 8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3" name="Rectangle 92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94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39565-0115-0F4C-8ABE-D21F13AB7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10" y="671693"/>
            <a:ext cx="3778870" cy="30856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Золотая медаль имени П.Л. Чебышева, Российской академией наук, присуждается за выдающиеся результаты в области математики с 1997 года</a:t>
            </a:r>
            <a:r>
              <a:rPr lang="ru-RU" sz="2400" b="1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4BD39C1-3285-A94B-B74C-421D964ECD7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4" y="1980222"/>
            <a:ext cx="5640502" cy="290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2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99499096-7355-478E-8CCB-A47EA1B79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B5898079-081F-4617-AC6B-429026673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D344F94-23A8-5349-9CAD-545467CA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54" y="239067"/>
            <a:ext cx="10767451" cy="5914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Механизмы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П. Л. Чебыш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B829EC8-5B3D-469E-942E-5E6E569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Freeform 12">
            <a:extLst>
              <a:ext uri="{FF2B5EF4-FFF2-40B4-BE49-F238E27FC236}">
                <a16:creationId xmlns:a16="http://schemas.microsoft.com/office/drawing/2014/main" id="{55D72A3F-A083-4502-838A-2C32C9800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5A8F0C-066D-40C8-ABF3-B1D943143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744" y="918114"/>
            <a:ext cx="10314996" cy="5653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670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9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0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2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24" name="Rectangle 223">
            <a:extLst>
              <a:ext uri="{FF2B5EF4-FFF2-40B4-BE49-F238E27FC236}">
                <a16:creationId xmlns:a16="http://schemas.microsoft.com/office/drawing/2014/main" id="{6B79E008-DC37-4666-A916-4A4B8A2B5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F9A71B15-1984-4C52-9D91-56CF265D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40751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D45D0B-457C-544F-9750-A5946BC8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8" y="3691091"/>
            <a:ext cx="6675215" cy="12195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EFFFF"/>
                </a:solidFill>
              </a:rPr>
              <a:t> </a:t>
            </a:r>
            <a:r>
              <a:rPr lang="en-US" b="1" i="1" dirty="0">
                <a:solidFill>
                  <a:srgbClr val="FEFFFF"/>
                </a:solidFill>
              </a:rPr>
              <a:t>БИОГРАФИЯ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0E6D33-C2AB-4565-8804-BE8238CB7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" r="5337"/>
          <a:stretch/>
        </p:blipFill>
        <p:spPr>
          <a:xfrm>
            <a:off x="7540750" y="-393"/>
            <a:ext cx="4651250" cy="6858786"/>
          </a:xfrm>
          <a:prstGeom prst="rect">
            <a:avLst/>
          </a:prstGeom>
        </p:spPr>
      </p:pic>
      <p:sp>
        <p:nvSpPr>
          <p:cNvPr id="228" name="Freeform 23">
            <a:extLst>
              <a:ext uri="{FF2B5EF4-FFF2-40B4-BE49-F238E27FC236}">
                <a16:creationId xmlns:a16="http://schemas.microsoft.com/office/drawing/2014/main" id="{C3342805-0EAA-42F0-9D6F-8ED1D6BA3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8404003" cy="857047"/>
          </a:xfrm>
          <a:custGeom>
            <a:avLst/>
            <a:gdLst>
              <a:gd name="connsiteX0" fmla="*/ 0 w 8404003"/>
              <a:gd name="connsiteY0" fmla="*/ 0 h 857047"/>
              <a:gd name="connsiteX1" fmla="*/ 797860 w 8404003"/>
              <a:gd name="connsiteY1" fmla="*/ 0 h 857047"/>
              <a:gd name="connsiteX2" fmla="*/ 2482050 w 8404003"/>
              <a:gd name="connsiteY2" fmla="*/ 0 h 857047"/>
              <a:gd name="connsiteX3" fmla="*/ 3003610 w 8404003"/>
              <a:gd name="connsiteY3" fmla="*/ 0 h 857047"/>
              <a:gd name="connsiteX4" fmla="*/ 3219959 w 8404003"/>
              <a:gd name="connsiteY4" fmla="*/ 0 h 857047"/>
              <a:gd name="connsiteX5" fmla="*/ 3311869 w 8404003"/>
              <a:gd name="connsiteY5" fmla="*/ 0 h 857047"/>
              <a:gd name="connsiteX6" fmla="*/ 3326218 w 8404003"/>
              <a:gd name="connsiteY6" fmla="*/ 0 h 857047"/>
              <a:gd name="connsiteX7" fmla="*/ 3426656 w 8404003"/>
              <a:gd name="connsiteY7" fmla="*/ 0 h 857047"/>
              <a:gd name="connsiteX8" fmla="*/ 3516436 w 8404003"/>
              <a:gd name="connsiteY8" fmla="*/ 0 h 857047"/>
              <a:gd name="connsiteX9" fmla="*/ 3601649 w 8404003"/>
              <a:gd name="connsiteY9" fmla="*/ 0 h 857047"/>
              <a:gd name="connsiteX10" fmla="*/ 3699274 w 8404003"/>
              <a:gd name="connsiteY10" fmla="*/ 0 h 857047"/>
              <a:gd name="connsiteX11" fmla="*/ 3718421 w 8404003"/>
              <a:gd name="connsiteY11" fmla="*/ 0 h 857047"/>
              <a:gd name="connsiteX12" fmla="*/ 3910939 w 8404003"/>
              <a:gd name="connsiteY12" fmla="*/ 0 h 857047"/>
              <a:gd name="connsiteX13" fmla="*/ 3927053 w 8404003"/>
              <a:gd name="connsiteY13" fmla="*/ 0 h 857047"/>
              <a:gd name="connsiteX14" fmla="*/ 4198137 w 8404003"/>
              <a:gd name="connsiteY14" fmla="*/ 0 h 857047"/>
              <a:gd name="connsiteX15" fmla="*/ 4230161 w 8404003"/>
              <a:gd name="connsiteY15" fmla="*/ 0 h 857047"/>
              <a:gd name="connsiteX16" fmla="*/ 4245215 w 8404003"/>
              <a:gd name="connsiteY16" fmla="*/ 0 h 857047"/>
              <a:gd name="connsiteX17" fmla="*/ 4350592 w 8404003"/>
              <a:gd name="connsiteY17" fmla="*/ 0 h 857047"/>
              <a:gd name="connsiteX18" fmla="*/ 4357296 w 8404003"/>
              <a:gd name="connsiteY18" fmla="*/ 0 h 857047"/>
              <a:gd name="connsiteX19" fmla="*/ 4404222 w 8404003"/>
              <a:gd name="connsiteY19" fmla="*/ 0 h 857047"/>
              <a:gd name="connsiteX20" fmla="*/ 4531592 w 8404003"/>
              <a:gd name="connsiteY20" fmla="*/ 0 h 857047"/>
              <a:gd name="connsiteX21" fmla="*/ 4598953 w 8404003"/>
              <a:gd name="connsiteY21" fmla="*/ 0 h 857047"/>
              <a:gd name="connsiteX22" fmla="*/ 4779630 w 8404003"/>
              <a:gd name="connsiteY22" fmla="*/ 0 h 857047"/>
              <a:gd name="connsiteX23" fmla="*/ 5132321 w 8404003"/>
              <a:gd name="connsiteY23" fmla="*/ 0 h 857047"/>
              <a:gd name="connsiteX24" fmla="*/ 5141543 w 8404003"/>
              <a:gd name="connsiteY24" fmla="*/ 0 h 857047"/>
              <a:gd name="connsiteX25" fmla="*/ 5188556 w 8404003"/>
              <a:gd name="connsiteY25" fmla="*/ 0 h 857047"/>
              <a:gd name="connsiteX26" fmla="*/ 5206100 w 8404003"/>
              <a:gd name="connsiteY26" fmla="*/ 0 h 857047"/>
              <a:gd name="connsiteX27" fmla="*/ 5722554 w 8404003"/>
              <a:gd name="connsiteY27" fmla="*/ 0 h 857047"/>
              <a:gd name="connsiteX28" fmla="*/ 5732230 w 8404003"/>
              <a:gd name="connsiteY28" fmla="*/ 0 h 857047"/>
              <a:gd name="connsiteX29" fmla="*/ 5798594 w 8404003"/>
              <a:gd name="connsiteY29" fmla="*/ 0 h 857047"/>
              <a:gd name="connsiteX30" fmla="*/ 5799962 w 8404003"/>
              <a:gd name="connsiteY30" fmla="*/ 0 h 857047"/>
              <a:gd name="connsiteX31" fmla="*/ 6338565 w 8404003"/>
              <a:gd name="connsiteY31" fmla="*/ 0 h 857047"/>
              <a:gd name="connsiteX32" fmla="*/ 6649966 w 8404003"/>
              <a:gd name="connsiteY32" fmla="*/ 0 h 857047"/>
              <a:gd name="connsiteX33" fmla="*/ 6730668 w 8404003"/>
              <a:gd name="connsiteY33" fmla="*/ 0 h 857047"/>
              <a:gd name="connsiteX34" fmla="*/ 7178721 w 8404003"/>
              <a:gd name="connsiteY34" fmla="*/ 0 h 857047"/>
              <a:gd name="connsiteX35" fmla="*/ 7277889 w 8404003"/>
              <a:gd name="connsiteY35" fmla="*/ 0 h 857047"/>
              <a:gd name="connsiteX36" fmla="*/ 7782893 w 8404003"/>
              <a:gd name="connsiteY36" fmla="*/ 0 h 857047"/>
              <a:gd name="connsiteX37" fmla="*/ 8006080 w 8404003"/>
              <a:gd name="connsiteY37" fmla="*/ 0 h 857047"/>
              <a:gd name="connsiteX38" fmla="*/ 8030270 w 8404003"/>
              <a:gd name="connsiteY38" fmla="*/ 10516 h 857047"/>
              <a:gd name="connsiteX39" fmla="*/ 8035108 w 8404003"/>
              <a:gd name="connsiteY39" fmla="*/ 15774 h 857047"/>
              <a:gd name="connsiteX40" fmla="*/ 8393118 w 8404003"/>
              <a:gd name="connsiteY40" fmla="*/ 404863 h 857047"/>
              <a:gd name="connsiteX41" fmla="*/ 8393118 w 8404003"/>
              <a:gd name="connsiteY41" fmla="*/ 452185 h 857047"/>
              <a:gd name="connsiteX42" fmla="*/ 8035108 w 8404003"/>
              <a:gd name="connsiteY42" fmla="*/ 841273 h 857047"/>
              <a:gd name="connsiteX43" fmla="*/ 8030270 w 8404003"/>
              <a:gd name="connsiteY43" fmla="*/ 846531 h 857047"/>
              <a:gd name="connsiteX44" fmla="*/ 8006080 w 8404003"/>
              <a:gd name="connsiteY44" fmla="*/ 857047 h 857047"/>
              <a:gd name="connsiteX45" fmla="*/ 7889742 w 8404003"/>
              <a:gd name="connsiteY45" fmla="*/ 857047 h 857047"/>
              <a:gd name="connsiteX46" fmla="*/ 7782893 w 8404003"/>
              <a:gd name="connsiteY46" fmla="*/ 857047 h 857047"/>
              <a:gd name="connsiteX47" fmla="*/ 7776190 w 8404003"/>
              <a:gd name="connsiteY47" fmla="*/ 857047 h 857047"/>
              <a:gd name="connsiteX48" fmla="*/ 7730315 w 8404003"/>
              <a:gd name="connsiteY48" fmla="*/ 857047 h 857047"/>
              <a:gd name="connsiteX49" fmla="*/ 7729264 w 8404003"/>
              <a:gd name="connsiteY49" fmla="*/ 857047 h 857047"/>
              <a:gd name="connsiteX50" fmla="*/ 7601893 w 8404003"/>
              <a:gd name="connsiteY50" fmla="*/ 857047 h 857047"/>
              <a:gd name="connsiteX51" fmla="*/ 7467477 w 8404003"/>
              <a:gd name="connsiteY51" fmla="*/ 857047 h 857047"/>
              <a:gd name="connsiteX52" fmla="*/ 7353856 w 8404003"/>
              <a:gd name="connsiteY52" fmla="*/ 857047 h 857047"/>
              <a:gd name="connsiteX53" fmla="*/ 7075374 w 8404003"/>
              <a:gd name="connsiteY53" fmla="*/ 857047 h 857047"/>
              <a:gd name="connsiteX54" fmla="*/ 6944929 w 8404003"/>
              <a:gd name="connsiteY54" fmla="*/ 857047 h 857047"/>
              <a:gd name="connsiteX55" fmla="*/ 6528153 w 8404003"/>
              <a:gd name="connsiteY55" fmla="*/ 857047 h 857047"/>
              <a:gd name="connsiteX56" fmla="*/ 6334891 w 8404003"/>
              <a:gd name="connsiteY56" fmla="*/ 857047 h 857047"/>
              <a:gd name="connsiteX57" fmla="*/ 5799962 w 8404003"/>
              <a:gd name="connsiteY57" fmla="*/ 857047 h 857047"/>
              <a:gd name="connsiteX58" fmla="*/ 5722554 w 8404003"/>
              <a:gd name="connsiteY58" fmla="*/ 857047 h 857047"/>
              <a:gd name="connsiteX59" fmla="*/ 5648775 w 8404003"/>
              <a:gd name="connsiteY59" fmla="*/ 857047 h 857047"/>
              <a:gd name="connsiteX60" fmla="*/ 5483520 w 8404003"/>
              <a:gd name="connsiteY60" fmla="*/ 857047 h 857047"/>
              <a:gd name="connsiteX61" fmla="*/ 5473550 w 8404003"/>
              <a:gd name="connsiteY61" fmla="*/ 857047 h 857047"/>
              <a:gd name="connsiteX62" fmla="*/ 5132321 w 8404003"/>
              <a:gd name="connsiteY62" fmla="*/ 857047 h 857047"/>
              <a:gd name="connsiteX63" fmla="*/ 5047108 w 8404003"/>
              <a:gd name="connsiteY63" fmla="*/ 857047 h 857047"/>
              <a:gd name="connsiteX64" fmla="*/ 4954764 w 8404003"/>
              <a:gd name="connsiteY64" fmla="*/ 857047 h 857047"/>
              <a:gd name="connsiteX65" fmla="*/ 4930335 w 8404003"/>
              <a:gd name="connsiteY65" fmla="*/ 857047 h 857047"/>
              <a:gd name="connsiteX66" fmla="*/ 4450619 w 8404003"/>
              <a:gd name="connsiteY66" fmla="*/ 857047 h 857047"/>
              <a:gd name="connsiteX67" fmla="*/ 4350592 w 8404003"/>
              <a:gd name="connsiteY67" fmla="*/ 857047 h 857047"/>
              <a:gd name="connsiteX68" fmla="*/ 4335538 w 8404003"/>
              <a:gd name="connsiteY68" fmla="*/ 857047 h 857047"/>
              <a:gd name="connsiteX69" fmla="*/ 4230161 w 8404003"/>
              <a:gd name="connsiteY69" fmla="*/ 857047 h 857047"/>
              <a:gd name="connsiteX70" fmla="*/ 4215812 w 8404003"/>
              <a:gd name="connsiteY70" fmla="*/ 857047 h 857047"/>
              <a:gd name="connsiteX71" fmla="*/ 4115374 w 8404003"/>
              <a:gd name="connsiteY71" fmla="*/ 857047 h 857047"/>
              <a:gd name="connsiteX72" fmla="*/ 4049804 w 8404003"/>
              <a:gd name="connsiteY72" fmla="*/ 857047 h 857047"/>
              <a:gd name="connsiteX73" fmla="*/ 3842757 w 8404003"/>
              <a:gd name="connsiteY73" fmla="*/ 857047 h 857047"/>
              <a:gd name="connsiteX74" fmla="*/ 3614977 w 8404003"/>
              <a:gd name="connsiteY74" fmla="*/ 857047 h 857047"/>
              <a:gd name="connsiteX75" fmla="*/ 3516436 w 8404003"/>
              <a:gd name="connsiteY75" fmla="*/ 857047 h 857047"/>
              <a:gd name="connsiteX76" fmla="*/ 3452333 w 8404003"/>
              <a:gd name="connsiteY76" fmla="*/ 857047 h 857047"/>
              <a:gd name="connsiteX77" fmla="*/ 3311869 w 8404003"/>
              <a:gd name="connsiteY77" fmla="*/ 857047 h 857047"/>
              <a:gd name="connsiteX78" fmla="*/ 3300088 w 8404003"/>
              <a:gd name="connsiteY78" fmla="*/ 857047 h 857047"/>
              <a:gd name="connsiteX79" fmla="*/ 3272588 w 8404003"/>
              <a:gd name="connsiteY79" fmla="*/ 857047 h 857047"/>
              <a:gd name="connsiteX80" fmla="*/ 3179295 w 8404003"/>
              <a:gd name="connsiteY80" fmla="*/ 857047 h 857047"/>
              <a:gd name="connsiteX81" fmla="*/ 3003610 w 8404003"/>
              <a:gd name="connsiteY81" fmla="*/ 857047 h 857047"/>
              <a:gd name="connsiteX82" fmla="*/ 2997618 w 8404003"/>
              <a:gd name="connsiteY82" fmla="*/ 857047 h 857047"/>
              <a:gd name="connsiteX83" fmla="*/ 797860 w 8404003"/>
              <a:gd name="connsiteY83" fmla="*/ 857047 h 857047"/>
              <a:gd name="connsiteX84" fmla="*/ 0 w 8404003"/>
              <a:gd name="connsiteY84" fmla="*/ 857047 h 857047"/>
              <a:gd name="connsiteX85" fmla="*/ 0 w 8404003"/>
              <a:gd name="connsiteY85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8404003" h="857047">
                <a:moveTo>
                  <a:pt x="0" y="0"/>
                </a:moveTo>
                <a:cubicBezTo>
                  <a:pt x="0" y="0"/>
                  <a:pt x="0" y="0"/>
                  <a:pt x="797860" y="0"/>
                </a:cubicBezTo>
                <a:cubicBezTo>
                  <a:pt x="797860" y="0"/>
                  <a:pt x="797860" y="0"/>
                  <a:pt x="2482050" y="0"/>
                </a:cubicBezTo>
                <a:lnTo>
                  <a:pt x="3003610" y="0"/>
                </a:lnTo>
                <a:cubicBezTo>
                  <a:pt x="3003610" y="0"/>
                  <a:pt x="3003610" y="0"/>
                  <a:pt x="3219959" y="0"/>
                </a:cubicBezTo>
                <a:lnTo>
                  <a:pt x="3311869" y="0"/>
                </a:lnTo>
                <a:lnTo>
                  <a:pt x="3326218" y="0"/>
                </a:lnTo>
                <a:lnTo>
                  <a:pt x="3426656" y="0"/>
                </a:lnTo>
                <a:lnTo>
                  <a:pt x="3516436" y="0"/>
                </a:lnTo>
                <a:cubicBezTo>
                  <a:pt x="3516436" y="0"/>
                  <a:pt x="3516436" y="0"/>
                  <a:pt x="3601649" y="0"/>
                </a:cubicBezTo>
                <a:lnTo>
                  <a:pt x="3699274" y="0"/>
                </a:lnTo>
                <a:lnTo>
                  <a:pt x="3718421" y="0"/>
                </a:lnTo>
                <a:cubicBezTo>
                  <a:pt x="3768918" y="0"/>
                  <a:pt x="3832038" y="0"/>
                  <a:pt x="3910939" y="0"/>
                </a:cubicBezTo>
                <a:lnTo>
                  <a:pt x="3927053" y="0"/>
                </a:lnTo>
                <a:lnTo>
                  <a:pt x="4198137" y="0"/>
                </a:lnTo>
                <a:lnTo>
                  <a:pt x="4230161" y="0"/>
                </a:lnTo>
                <a:lnTo>
                  <a:pt x="4245215" y="0"/>
                </a:lnTo>
                <a:lnTo>
                  <a:pt x="4350592" y="0"/>
                </a:lnTo>
                <a:lnTo>
                  <a:pt x="4357296" y="0"/>
                </a:lnTo>
                <a:lnTo>
                  <a:pt x="4404222" y="0"/>
                </a:lnTo>
                <a:lnTo>
                  <a:pt x="4531592" y="0"/>
                </a:lnTo>
                <a:lnTo>
                  <a:pt x="4598953" y="0"/>
                </a:lnTo>
                <a:lnTo>
                  <a:pt x="4779630" y="0"/>
                </a:lnTo>
                <a:lnTo>
                  <a:pt x="5132321" y="0"/>
                </a:lnTo>
                <a:cubicBezTo>
                  <a:pt x="5132321" y="0"/>
                  <a:pt x="5132321" y="0"/>
                  <a:pt x="5141543" y="0"/>
                </a:cubicBezTo>
                <a:lnTo>
                  <a:pt x="5188556" y="0"/>
                </a:lnTo>
                <a:lnTo>
                  <a:pt x="5206100" y="0"/>
                </a:lnTo>
                <a:cubicBezTo>
                  <a:pt x="5279879" y="0"/>
                  <a:pt x="5427438" y="0"/>
                  <a:pt x="5722554" y="0"/>
                </a:cubicBezTo>
                <a:cubicBezTo>
                  <a:pt x="5722554" y="0"/>
                  <a:pt x="5722554" y="0"/>
                  <a:pt x="5732230" y="0"/>
                </a:cubicBezTo>
                <a:lnTo>
                  <a:pt x="5798594" y="0"/>
                </a:lnTo>
                <a:lnTo>
                  <a:pt x="5799962" y="0"/>
                </a:lnTo>
                <a:cubicBezTo>
                  <a:pt x="5799962" y="0"/>
                  <a:pt x="5799962" y="0"/>
                  <a:pt x="6338565" y="0"/>
                </a:cubicBezTo>
                <a:lnTo>
                  <a:pt x="6649966" y="0"/>
                </a:lnTo>
                <a:lnTo>
                  <a:pt x="6730668" y="0"/>
                </a:lnTo>
                <a:lnTo>
                  <a:pt x="7178721" y="0"/>
                </a:lnTo>
                <a:lnTo>
                  <a:pt x="7277889" y="0"/>
                </a:lnTo>
                <a:lnTo>
                  <a:pt x="7782893" y="0"/>
                </a:lnTo>
                <a:lnTo>
                  <a:pt x="8006080" y="0"/>
                </a:lnTo>
                <a:cubicBezTo>
                  <a:pt x="8015756" y="0"/>
                  <a:pt x="8025432" y="5258"/>
                  <a:pt x="8030270" y="10516"/>
                </a:cubicBezTo>
                <a:cubicBezTo>
                  <a:pt x="8030270" y="10516"/>
                  <a:pt x="8035108" y="10516"/>
                  <a:pt x="8035108" y="15774"/>
                </a:cubicBezTo>
                <a:cubicBezTo>
                  <a:pt x="8035108" y="15774"/>
                  <a:pt x="8035108" y="15774"/>
                  <a:pt x="8393118" y="404863"/>
                </a:cubicBezTo>
                <a:cubicBezTo>
                  <a:pt x="8407632" y="415379"/>
                  <a:pt x="8407632" y="436411"/>
                  <a:pt x="8393118" y="452185"/>
                </a:cubicBezTo>
                <a:cubicBezTo>
                  <a:pt x="8393118" y="452185"/>
                  <a:pt x="8393118" y="452185"/>
                  <a:pt x="8035108" y="841273"/>
                </a:cubicBezTo>
                <a:cubicBezTo>
                  <a:pt x="8035108" y="841273"/>
                  <a:pt x="8030270" y="841273"/>
                  <a:pt x="8030270" y="846531"/>
                </a:cubicBezTo>
                <a:cubicBezTo>
                  <a:pt x="8025432" y="851789"/>
                  <a:pt x="8015756" y="857047"/>
                  <a:pt x="8006080" y="857047"/>
                </a:cubicBezTo>
                <a:cubicBezTo>
                  <a:pt x="8006080" y="857047"/>
                  <a:pt x="8006080" y="857047"/>
                  <a:pt x="7889742" y="857047"/>
                </a:cubicBezTo>
                <a:lnTo>
                  <a:pt x="7782893" y="857047"/>
                </a:lnTo>
                <a:lnTo>
                  <a:pt x="7776190" y="857047"/>
                </a:lnTo>
                <a:lnTo>
                  <a:pt x="7730315" y="857047"/>
                </a:lnTo>
                <a:lnTo>
                  <a:pt x="7729264" y="857047"/>
                </a:lnTo>
                <a:lnTo>
                  <a:pt x="7601893" y="857047"/>
                </a:lnTo>
                <a:lnTo>
                  <a:pt x="7467477" y="857047"/>
                </a:lnTo>
                <a:lnTo>
                  <a:pt x="7353856" y="857047"/>
                </a:lnTo>
                <a:lnTo>
                  <a:pt x="7075374" y="857047"/>
                </a:lnTo>
                <a:lnTo>
                  <a:pt x="6944929" y="857047"/>
                </a:lnTo>
                <a:lnTo>
                  <a:pt x="6528153" y="857047"/>
                </a:lnTo>
                <a:lnTo>
                  <a:pt x="6334891" y="857047"/>
                </a:lnTo>
                <a:lnTo>
                  <a:pt x="5799962" y="857047"/>
                </a:lnTo>
                <a:cubicBezTo>
                  <a:pt x="5799962" y="857047"/>
                  <a:pt x="5799962" y="857047"/>
                  <a:pt x="5722554" y="857047"/>
                </a:cubicBezTo>
                <a:cubicBezTo>
                  <a:pt x="5722554" y="857047"/>
                  <a:pt x="5722554" y="857047"/>
                  <a:pt x="5648775" y="857047"/>
                </a:cubicBezTo>
                <a:lnTo>
                  <a:pt x="5483520" y="857047"/>
                </a:lnTo>
                <a:lnTo>
                  <a:pt x="5473550" y="857047"/>
                </a:lnTo>
                <a:cubicBezTo>
                  <a:pt x="5390548" y="857047"/>
                  <a:pt x="5279879" y="857047"/>
                  <a:pt x="5132321" y="857047"/>
                </a:cubicBezTo>
                <a:cubicBezTo>
                  <a:pt x="5132321" y="857047"/>
                  <a:pt x="5132321" y="857047"/>
                  <a:pt x="5047108" y="857047"/>
                </a:cubicBezTo>
                <a:lnTo>
                  <a:pt x="4954764" y="857047"/>
                </a:lnTo>
                <a:lnTo>
                  <a:pt x="4930335" y="857047"/>
                </a:lnTo>
                <a:cubicBezTo>
                  <a:pt x="4829342" y="857047"/>
                  <a:pt x="4677853" y="857047"/>
                  <a:pt x="4450619" y="857047"/>
                </a:cubicBezTo>
                <a:lnTo>
                  <a:pt x="4350592" y="857047"/>
                </a:lnTo>
                <a:lnTo>
                  <a:pt x="4335538" y="857047"/>
                </a:lnTo>
                <a:lnTo>
                  <a:pt x="4230161" y="857047"/>
                </a:lnTo>
                <a:lnTo>
                  <a:pt x="4215812" y="857047"/>
                </a:lnTo>
                <a:lnTo>
                  <a:pt x="4115374" y="857047"/>
                </a:lnTo>
                <a:lnTo>
                  <a:pt x="4049804" y="857047"/>
                </a:lnTo>
                <a:lnTo>
                  <a:pt x="3842757" y="857047"/>
                </a:lnTo>
                <a:lnTo>
                  <a:pt x="3614977" y="857047"/>
                </a:lnTo>
                <a:lnTo>
                  <a:pt x="3516436" y="857047"/>
                </a:lnTo>
                <a:cubicBezTo>
                  <a:pt x="3516436" y="857047"/>
                  <a:pt x="3516436" y="857047"/>
                  <a:pt x="3452333" y="857047"/>
                </a:cubicBezTo>
                <a:lnTo>
                  <a:pt x="3311869" y="857047"/>
                </a:lnTo>
                <a:lnTo>
                  <a:pt x="3300088" y="857047"/>
                </a:lnTo>
                <a:lnTo>
                  <a:pt x="3272588" y="857047"/>
                </a:lnTo>
                <a:lnTo>
                  <a:pt x="3179295" y="857047"/>
                </a:lnTo>
                <a:lnTo>
                  <a:pt x="3003610" y="857047"/>
                </a:lnTo>
                <a:lnTo>
                  <a:pt x="2997618" y="857047"/>
                </a:lnTo>
                <a:cubicBezTo>
                  <a:pt x="2683367" y="857047"/>
                  <a:pt x="2054864" y="857047"/>
                  <a:pt x="797860" y="857047"/>
                </a:cubicBezTo>
                <a:cubicBezTo>
                  <a:pt x="797860" y="857047"/>
                  <a:pt x="797860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6242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6041</TotalTime>
  <Words>653</Words>
  <Application>Microsoft Office PowerPoint</Application>
  <PresentationFormat>Широкоэкранный</PresentationFormat>
  <Paragraphs>84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Century Gothic</vt:lpstr>
      <vt:lpstr>Times New Roman</vt:lpstr>
      <vt:lpstr>Wingdings 3</vt:lpstr>
      <vt:lpstr>Легкий дым</vt:lpstr>
      <vt:lpstr>Чебышёв Пафнутий Львович </vt:lpstr>
      <vt:lpstr>Пафнутий Львович Чебышёв (1821-1894)</vt:lpstr>
      <vt:lpstr>Пафнутий Львович Чебышев</vt:lpstr>
      <vt:lpstr>Именем Чебышева названы:</vt:lpstr>
      <vt:lpstr>Имя П.Л.Чебышёва носят следующие математические объекты высшей школы: </vt:lpstr>
      <vt:lpstr>Премии:</vt:lpstr>
      <vt:lpstr> Золотая медаль имени П.Л. Чебышева, Российской академией наук, присуждается за выдающиеся результаты в области математики с 1997 года. </vt:lpstr>
      <vt:lpstr>Механизмы  П. Л. Чебышёва</vt:lpstr>
      <vt:lpstr> БИОГРАФИЯ</vt:lpstr>
      <vt:lpstr>Отец – Лев Павлович Чебышёв</vt:lpstr>
      <vt:lpstr>Мать – Агрофена Ивановна Чебышёва</vt:lpstr>
      <vt:lpstr>Имение Чебышёвых</vt:lpstr>
      <vt:lpstr>Село  Спас-на Прогнанье</vt:lpstr>
      <vt:lpstr>Пафнутий</vt:lpstr>
      <vt:lpstr>Детство и юность</vt:lpstr>
      <vt:lpstr>Москва</vt:lpstr>
      <vt:lpstr>Университет</vt:lpstr>
      <vt:lpstr>Петербург</vt:lpstr>
      <vt:lpstr>Демидовская премия</vt:lpstr>
      <vt:lpstr>Профессор</vt:lpstr>
      <vt:lpstr>Научная командировка в Европу</vt:lpstr>
      <vt:lpstr>Арифмометр. Первая модель</vt:lpstr>
      <vt:lpstr>Механизмы П. Л. Чебышёва</vt:lpstr>
      <vt:lpstr>Академик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Сергей Дзюба</cp:lastModifiedBy>
  <cp:revision>132</cp:revision>
  <dcterms:created xsi:type="dcterms:W3CDTF">2021-05-08T14:20:48Z</dcterms:created>
  <dcterms:modified xsi:type="dcterms:W3CDTF">2021-05-17T16:34:15Z</dcterms:modified>
</cp:coreProperties>
</file>