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DB7B"/>
    <a:srgbClr val="CAE8AA"/>
    <a:srgbClr val="C7E6A4"/>
    <a:srgbClr val="DCE7F8"/>
    <a:srgbClr val="3FA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72" autoAdjust="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8FC8C-FE98-4F96-AFBC-13F5AE8DEFB4}" type="datetimeFigureOut">
              <a:rPr lang="ru-RU" smtClean="0"/>
              <a:pPr/>
              <a:t>20.04.2023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8EADD-0122-4EF6-88EA-FEA937B924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720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rgbClr val="DCE7F8"/>
            </a:gs>
            <a:gs pos="59000">
              <a:schemeClr val="accent1">
                <a:lumMod val="45000"/>
                <a:lumOff val="55000"/>
              </a:schemeClr>
            </a:gs>
            <a:gs pos="90000">
              <a:srgbClr val="ADDB7B"/>
            </a:gs>
            <a:gs pos="100000">
              <a:srgbClr val="C7E6A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20.04.2023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Текст 20"/>
          <p:cNvSpPr>
            <a:spLocks noGrp="1"/>
          </p:cNvSpPr>
          <p:nvPr>
            <p:ph type="body" idx="1"/>
          </p:nvPr>
        </p:nvSpPr>
        <p:spPr>
          <a:xfrm>
            <a:off x="115502" y="0"/>
            <a:ext cx="11846212" cy="1618355"/>
          </a:xfrm>
        </p:spPr>
        <p:txBody>
          <a:bodyPr>
            <a:normAutofit/>
          </a:bodyPr>
          <a:lstStyle/>
          <a:p>
            <a:pPr algn="r"/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Глубочайшим свойством человеческой природы  является страстное стремление людей  быть оцененным по достоинству.   У. Джеймс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80555" y="1824227"/>
            <a:ext cx="11185624" cy="267265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altLang="ru-RU" sz="1200" b="1" dirty="0" smtClean="0">
                <a:solidFill>
                  <a:srgbClr val="C00000"/>
                </a:solidFill>
                <a:latin typeface="Times New Roman" pitchFamily="18" charset="0"/>
                <a:ea typeface="Verdana" panose="020B0604030504040204" pitchFamily="34" charset="0"/>
                <a:cs typeface="Times New Roman" pitchFamily="18" charset="0"/>
              </a:rPr>
              <a:t>	</a:t>
            </a:r>
            <a:endParaRPr lang="ru-RU" altLang="ru-RU" sz="2000" dirty="0" smtClean="0">
              <a:solidFill>
                <a:schemeClr val="tx1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265528" y="1951630"/>
            <a:ext cx="7792872" cy="2265527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endParaRPr lang="ru-RU" sz="1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учителя начальных классов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МБОУ «Лицей № 32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Белгорода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Андреева Наталья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Сергеевна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Объект 4"/>
          <p:cNvSpPr txBox="1">
            <a:spLocks/>
          </p:cNvSpPr>
          <p:nvPr/>
        </p:nvSpPr>
        <p:spPr>
          <a:xfrm>
            <a:off x="4763911" y="707359"/>
            <a:ext cx="3017049" cy="9972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charset="2"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Текст 1"/>
          <p:cNvSpPr txBox="1">
            <a:spLocks/>
          </p:cNvSpPr>
          <p:nvPr/>
        </p:nvSpPr>
        <p:spPr>
          <a:xfrm>
            <a:off x="3664702" y="2290336"/>
            <a:ext cx="5215465" cy="436179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lang="ru-RU" sz="12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200" i="0" u="none" strike="noStrike" kern="1200" cap="all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lang="ru-RU" sz="12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200" i="0" u="none" strike="noStrike" kern="1200" cap="all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lang="ru-RU" sz="12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200" i="0" u="none" strike="noStrike" kern="1200" cap="all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lang="ru-RU" sz="12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lang="ru-RU" sz="12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lang="ru-RU" sz="12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lang="ru-RU" sz="12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lang="ru-RU" sz="1200" cap="all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200" i="0" u="none" strike="noStrike" kern="1200" cap="all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200" i="0" u="none" strike="noStrike" kern="1200" cap="all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6" name="Текст 2"/>
          <p:cNvSpPr txBox="1">
            <a:spLocks/>
          </p:cNvSpPr>
          <p:nvPr/>
        </p:nvSpPr>
        <p:spPr>
          <a:xfrm>
            <a:off x="0" y="5971761"/>
            <a:ext cx="4981903" cy="8862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" name="Picture 2" descr="C:\Documents and Settings\наташа\Рабочий стол\фото\наш класс\наш класс 020.jpg"/>
          <p:cNvPicPr>
            <a:picLocks noChangeAspect="1" noChangeArrowheads="1"/>
          </p:cNvPicPr>
          <p:nvPr/>
        </p:nvPicPr>
        <p:blipFill rotWithShape="1">
          <a:blip r:embed="rId2" cstate="print"/>
          <a:srcRect t="20049"/>
          <a:stretch/>
        </p:blipFill>
        <p:spPr bwMode="auto">
          <a:xfrm>
            <a:off x="7725191" y="4598103"/>
            <a:ext cx="3210383" cy="206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6" descr="мой класс 0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502280" y="4624289"/>
            <a:ext cx="2710846" cy="2062568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3982" y="4630362"/>
            <a:ext cx="2718082" cy="2038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303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27421" y="292922"/>
            <a:ext cx="11582400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Концепция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внедрения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критериального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оценивания</a:t>
            </a:r>
          </a:p>
          <a:p>
            <a:pPr algn="ctr">
              <a:spcBef>
                <a:spcPts val="0"/>
              </a:spcBef>
            </a:pP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Комплексный подход к оценке результатов образования.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Использование планируемых результатов освоения ООП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Отсутствие отметки как формы количественного выражения результата.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 Оценка динамики образовательных достижений учащихся.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8775" y="3956884"/>
            <a:ext cx="3678811" cy="2759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9672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b="1" cap="none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Критерии оценивания по предметам</a:t>
            </a:r>
            <a:br>
              <a:rPr lang="ru-RU" b="1" cap="none" dirty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400" y="1295400"/>
            <a:ext cx="11582400" cy="4525963"/>
          </a:xfrm>
        </p:spPr>
        <p:txBody>
          <a:bodyPr/>
          <a:lstStyle/>
          <a:p>
            <a:pPr marL="0" lvl="0" indent="0">
              <a:buNone/>
              <a:defRPr/>
            </a:pPr>
            <a:r>
              <a:rPr lang="ru-RU" cap="all" dirty="0">
                <a:latin typeface="Times New Roman" pitchFamily="18" charset="0"/>
                <a:cs typeface="Times New Roman" pitchFamily="18" charset="0"/>
              </a:rPr>
              <a:t>100-85 – высокий</a:t>
            </a:r>
          </a:p>
          <a:p>
            <a:pPr marL="0" lvl="0" indent="0">
              <a:buNone/>
              <a:defRPr/>
            </a:pPr>
            <a:r>
              <a:rPr lang="ru-RU" cap="all" dirty="0">
                <a:latin typeface="Times New Roman" pitchFamily="18" charset="0"/>
                <a:cs typeface="Times New Roman" pitchFamily="18" charset="0"/>
              </a:rPr>
              <a:t>84-65 – повышенный</a:t>
            </a:r>
          </a:p>
          <a:p>
            <a:pPr marL="0" lvl="0" indent="0">
              <a:buNone/>
              <a:defRPr/>
            </a:pPr>
            <a:r>
              <a:rPr lang="ru-RU" cap="all" dirty="0">
                <a:latin typeface="Times New Roman" pitchFamily="18" charset="0"/>
                <a:cs typeface="Times New Roman" pitchFamily="18" charset="0"/>
              </a:rPr>
              <a:t>64-40 – средний</a:t>
            </a:r>
          </a:p>
          <a:p>
            <a:pPr marL="0" lvl="0" indent="0">
              <a:buNone/>
              <a:defRPr/>
            </a:pPr>
            <a:r>
              <a:rPr lang="ru-RU" cap="all" dirty="0">
                <a:latin typeface="Times New Roman" pitchFamily="18" charset="0"/>
                <a:cs typeface="Times New Roman" pitchFamily="18" charset="0"/>
              </a:rPr>
              <a:t>39 – 0 – недостаточный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Users\Andreeva_NS.SCHOOL32\Desktop\1 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17" y="1187082"/>
            <a:ext cx="3791530" cy="5550049"/>
          </a:xfrm>
          <a:prstGeom prst="rect">
            <a:avLst/>
          </a:prstGeom>
          <a:noFill/>
        </p:spPr>
      </p:pic>
      <p:pic>
        <p:nvPicPr>
          <p:cNvPr id="5" name="Picture 5" descr="C:\Users\Andreeva_NS.SCHOOL32\Desktop\2 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7414" y="3878023"/>
            <a:ext cx="3055510" cy="26899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8283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6096" y="254876"/>
            <a:ext cx="5588000" cy="4724400"/>
          </a:xfrm>
        </p:spPr>
        <p:txBody>
          <a:bodyPr/>
          <a:lstStyle/>
          <a:p>
            <a:pPr marL="0" lvl="0" indent="0">
              <a:buClr>
                <a:srgbClr val="F0A22E"/>
              </a:buClr>
              <a:buNone/>
              <a:defRPr/>
            </a:pPr>
            <a:r>
              <a:rPr lang="ru-RU" sz="3200" b="1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Опорные ЗНАКИ</a:t>
            </a:r>
          </a:p>
          <a:p>
            <a:pPr marL="0" lvl="0" indent="0">
              <a:buClr>
                <a:srgbClr val="F0A22E"/>
              </a:buClr>
              <a:buNone/>
              <a:defRPr/>
            </a:pPr>
            <a:r>
              <a:rPr lang="ru-RU" sz="3200" b="1" cap="all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!   +   ?    -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5871779" y="254876"/>
            <a:ext cx="5791200" cy="4724400"/>
          </a:xfrm>
        </p:spPr>
        <p:txBody>
          <a:bodyPr/>
          <a:lstStyle/>
          <a:p>
            <a:pPr marL="0" lvl="0" indent="0" algn="ctr">
              <a:buNone/>
              <a:defRPr/>
            </a:pPr>
            <a:r>
              <a:rPr lang="ru-RU" b="1" cap="all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Самооценивание</a:t>
            </a:r>
            <a:r>
              <a:rPr lang="ru-RU" b="1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cap="all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взаимооценивание</a:t>
            </a:r>
            <a:r>
              <a:rPr lang="ru-RU" b="1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lvl="0" indent="0" algn="ctr">
              <a:buNone/>
              <a:defRPr/>
            </a:pPr>
            <a:r>
              <a:rPr lang="ru-RU" b="1" cap="all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(шкала успешности)</a:t>
            </a:r>
          </a:p>
          <a:p>
            <a:pPr marL="0" lvl="0" indent="0" algn="ctr">
              <a:buNone/>
              <a:defRPr/>
            </a:pPr>
            <a:r>
              <a:rPr lang="ru-RU" sz="8000" cap="all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8000" cap="all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 descr="C:\Users\Andreeva_NS.SCHOOL32\Desktop\4 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1298" y="1468541"/>
            <a:ext cx="3869686" cy="4978939"/>
          </a:xfrm>
          <a:prstGeom prst="rect">
            <a:avLst/>
          </a:prstGeom>
          <a:noFill/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3369" y="3200626"/>
            <a:ext cx="6295020" cy="3246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Прямая со стрелкой 9"/>
          <p:cNvCxnSpPr/>
          <p:nvPr/>
        </p:nvCxnSpPr>
        <p:spPr>
          <a:xfrm flipV="1">
            <a:off x="6893538" y="1764820"/>
            <a:ext cx="10510" cy="68317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7090819" y="1967642"/>
            <a:ext cx="2629" cy="48347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 flipV="1">
            <a:off x="7269572" y="2116913"/>
            <a:ext cx="9196" cy="33107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7454891" y="2268976"/>
            <a:ext cx="1" cy="1760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59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Результативность </a:t>
            </a:r>
            <a:b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06400" y="1160060"/>
            <a:ext cx="11582400" cy="289332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altLang="ru-RU" sz="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ачественные результаты обучения.</a:t>
            </a:r>
          </a:p>
          <a:p>
            <a:pPr marL="0" indent="0">
              <a:buNone/>
            </a:pPr>
            <a:r>
              <a:rPr lang="ru-RU" altLang="ru-RU" sz="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Снижение школьной тревожности.</a:t>
            </a:r>
          </a:p>
          <a:p>
            <a:pPr marL="0" indent="0">
              <a:buNone/>
            </a:pPr>
            <a:r>
              <a:rPr lang="ru-RU" altLang="ru-RU" sz="3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Получение учителем оперативной информации для анализа и планирования  деятельности.</a:t>
            </a:r>
          </a:p>
          <a:p>
            <a:pPr marL="0" indent="0">
              <a:buNone/>
            </a:pPr>
            <a:r>
              <a:rPr lang="ru-RU" sz="3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Обеспечение качественной обратной связи между учителем, учеником и родителями.</a:t>
            </a:r>
          </a:p>
          <a:p>
            <a:pPr marL="0" indent="0">
              <a:buNone/>
            </a:pPr>
            <a:r>
              <a:rPr lang="ru-RU" sz="3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 Увеличение количества обучающихся у которых сформированы регулятивные УУД</a:t>
            </a:r>
            <a:r>
              <a:rPr lang="ru-RU" sz="3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6" descr="мой класс 0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6616" y="3848669"/>
            <a:ext cx="3972184" cy="277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034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151</Words>
  <Application>Microsoft Office PowerPoint</Application>
  <PresentationFormat>Широкоэкранный</PresentationFormat>
  <Paragraphs>41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Calibri</vt:lpstr>
      <vt:lpstr>Franklin Gothic Book</vt:lpstr>
      <vt:lpstr>Franklin Gothic Medium</vt:lpstr>
      <vt:lpstr>Times New Roman</vt:lpstr>
      <vt:lpstr>Verdana</vt:lpstr>
      <vt:lpstr>Wingdings 2</vt:lpstr>
      <vt:lpstr>Wingdings 3</vt:lpstr>
      <vt:lpstr>Трек</vt:lpstr>
      <vt:lpstr>Презентация PowerPoint</vt:lpstr>
      <vt:lpstr>Презентация PowerPoint</vt:lpstr>
      <vt:lpstr>Критерии оценивания по предметам </vt:lpstr>
      <vt:lpstr>Презентация PowerPoint</vt:lpstr>
      <vt:lpstr>Результативность  </vt:lpstr>
    </vt:vector>
  </TitlesOfParts>
  <Company>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Критериальное оценивание в начальных классах как средство формирования регулятивных УУД .</dc:title>
  <dc:creator>school</dc:creator>
  <cp:lastModifiedBy>school</cp:lastModifiedBy>
  <cp:revision>56</cp:revision>
  <cp:lastPrinted>2019-10-25T19:52:58Z</cp:lastPrinted>
  <dcterms:created xsi:type="dcterms:W3CDTF">2019-10-25T15:01:20Z</dcterms:created>
  <dcterms:modified xsi:type="dcterms:W3CDTF">2023-04-19T22:43:31Z</dcterms:modified>
</cp:coreProperties>
</file>