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20" r:id="rId3"/>
    <p:sldMasterId id="2147483732" r:id="rId4"/>
    <p:sldMasterId id="2147483744" r:id="rId5"/>
  </p:sldMasterIdLst>
  <p:notesMasterIdLst>
    <p:notesMasterId r:id="rId45"/>
  </p:notesMasterIdLst>
  <p:handoutMasterIdLst>
    <p:handoutMasterId r:id="rId46"/>
  </p:handoutMasterIdLst>
  <p:sldIdLst>
    <p:sldId id="256" r:id="rId6"/>
    <p:sldId id="311" r:id="rId7"/>
    <p:sldId id="312" r:id="rId8"/>
    <p:sldId id="316" r:id="rId9"/>
    <p:sldId id="314" r:id="rId10"/>
    <p:sldId id="313" r:id="rId11"/>
    <p:sldId id="315" r:id="rId12"/>
    <p:sldId id="317" r:id="rId13"/>
    <p:sldId id="325" r:id="rId14"/>
    <p:sldId id="276" r:id="rId15"/>
    <p:sldId id="265" r:id="rId16"/>
    <p:sldId id="323" r:id="rId17"/>
    <p:sldId id="320" r:id="rId18"/>
    <p:sldId id="321" r:id="rId19"/>
    <p:sldId id="293" r:id="rId20"/>
    <p:sldId id="307" r:id="rId21"/>
    <p:sldId id="324" r:id="rId22"/>
    <p:sldId id="294" r:id="rId23"/>
    <p:sldId id="322" r:id="rId24"/>
    <p:sldId id="318" r:id="rId25"/>
    <p:sldId id="303" r:id="rId26"/>
    <p:sldId id="295" r:id="rId27"/>
    <p:sldId id="319" r:id="rId28"/>
    <p:sldId id="301" r:id="rId29"/>
    <p:sldId id="304" r:id="rId30"/>
    <p:sldId id="298" r:id="rId31"/>
    <p:sldId id="272" r:id="rId32"/>
    <p:sldId id="308" r:id="rId33"/>
    <p:sldId id="309" r:id="rId34"/>
    <p:sldId id="274" r:id="rId35"/>
    <p:sldId id="259" r:id="rId36"/>
    <p:sldId id="299" r:id="rId37"/>
    <p:sldId id="278" r:id="rId38"/>
    <p:sldId id="279" r:id="rId39"/>
    <p:sldId id="281" r:id="rId40"/>
    <p:sldId id="282" r:id="rId41"/>
    <p:sldId id="286" r:id="rId42"/>
    <p:sldId id="284" r:id="rId43"/>
    <p:sldId id="270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321" autoAdjust="0"/>
    <p:restoredTop sz="94643" autoAdjust="0"/>
  </p:normalViewPr>
  <p:slideViewPr>
    <p:cSldViewPr>
      <p:cViewPr varScale="1">
        <p:scale>
          <a:sx n="107" d="100"/>
          <a:sy n="107" d="100"/>
        </p:scale>
        <p:origin x="-1212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85" d="100"/>
          <a:sy n="85" d="100"/>
        </p:scale>
        <p:origin x="-3150" y="-78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viewProps" Target="viewProps.xml"/><Relationship Id="rId8" Type="http://schemas.openxmlformats.org/officeDocument/2006/relationships/slide" Target="slides/slide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4" Type="http://schemas.openxmlformats.org/officeDocument/2006/relationships/image" Target="../media/image3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C716F3-9F41-4C22-9EC5-839C6E974D97}" type="datetimeFigureOut">
              <a:rPr lang="ru-RU" smtClean="0"/>
              <a:t>01.04.2022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587999-B2BB-4D28-8C69-04E64E59F7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50697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174314-AB9F-47CC-AEC0-2B730FC653AF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1571FC-779F-47EE-84A8-16B6507E6BB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8551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1571FC-779F-47EE-84A8-16B6507E6BB2}" type="slidenum">
              <a:rPr lang="ru-RU" smtClean="0"/>
              <a:pPr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2269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email">
                <a:alphaModFix amt="5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655AF07D-8970-491F-B148-BBD2010C18A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50772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584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5844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grpSp>
            <p:nvGrpSpPr>
              <p:cNvPr id="35845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35846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7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8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9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0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1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2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3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4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5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6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7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8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9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0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1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2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3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4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5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6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7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8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9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0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1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2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3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4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5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6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7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8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9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0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1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2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3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4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5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6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7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8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9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0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1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2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3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4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5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6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sp>
            <p:nvSpPr>
              <p:cNvPr id="3589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  <p:grpSp>
          <p:nvGrpSpPr>
            <p:cNvPr id="35898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35899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0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1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2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  <p:grpSp>
          <p:nvGrpSpPr>
            <p:cNvPr id="35903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35904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5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6" name="Arc 66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</p:grpSp>
      <p:sp>
        <p:nvSpPr>
          <p:cNvPr id="35907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5908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6DF3DB98-351D-4D02-A8D5-4E188320F5AB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591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F5CBC6F-BB73-4558-AD39-739F223E3360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04399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5F7473-3553-4C30-8A09-D97270206F34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C28A-087A-4DE5-8E95-31E006454B0C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769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4679E-F8B9-4216-8B76-D6FE944757AA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88C0B-0306-431C-8223-ABAD9FBB3B19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805482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C45369-709E-49E6-9859-D7D66E4E9CD6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7DB94-33AD-4965-B8E7-731347E4F54C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08818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30AE70-7BE0-4CF6-AFD6-4EBB052186D4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E2D3E-8DF3-4ABD-B4E2-C8F9CA53E4ED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33044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6B7DD0-A265-47FF-BED4-6CD4A0072016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76205-6E45-41CA-9D99-6F769730DB44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41667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716734-17B6-46A1-ABA6-4B88B3EE7DF5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09106-F0AD-4199-8BA5-C2F07B7B8BA2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653976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975927-678B-4BF7-B80A-E1D99D2CCA9D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AE1C6-48F4-4711-B100-921A57EFE739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5424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ADE7-6E15-4384-A8DF-E491CF0FC3EC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5E0BF-816E-40EC-AC97-D06860FF61DD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416734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EE42-5F7E-4A36-9E32-C8A437879C3E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22CF4-6B26-46B7-9A99-1664D0C0FB2E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2629632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596062-1467-458C-83D2-82F1297B71A8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42127-A9B5-47EF-9177-3AC2CE4BE0F5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559055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584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5844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grpSp>
            <p:nvGrpSpPr>
              <p:cNvPr id="35845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35846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7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8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9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0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1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2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3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4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5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6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7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8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9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0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1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2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3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4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5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6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7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8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9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0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1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2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3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4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5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6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7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8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9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0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1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2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3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4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5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6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7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8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9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0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1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2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3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4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5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6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sp>
            <p:nvSpPr>
              <p:cNvPr id="3589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  <p:grpSp>
          <p:nvGrpSpPr>
            <p:cNvPr id="35898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35899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0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1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2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  <p:grpSp>
          <p:nvGrpSpPr>
            <p:cNvPr id="35903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35904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5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6" name="Arc 66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</p:grpSp>
      <p:sp>
        <p:nvSpPr>
          <p:cNvPr id="35907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5908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6DF3DB98-351D-4D02-A8D5-4E188320F5AB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591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F5CBC6F-BB73-4558-AD39-739F223E3360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197183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5F7473-3553-4C30-8A09-D97270206F34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C28A-087A-4DE5-8E95-31E006454B0C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8464145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4679E-F8B9-4216-8B76-D6FE944757AA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88C0B-0306-431C-8223-ABAD9FBB3B19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120777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C45369-709E-49E6-9859-D7D66E4E9CD6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7DB94-33AD-4965-B8E7-731347E4F54C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194900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30AE70-7BE0-4CF6-AFD6-4EBB052186D4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E2D3E-8DF3-4ABD-B4E2-C8F9CA53E4ED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35244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6B7DD0-A265-47FF-BED4-6CD4A0072016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76205-6E45-41CA-9D99-6F769730DB44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6791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716734-17B6-46A1-ABA6-4B88B3EE7DF5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09106-F0AD-4199-8BA5-C2F07B7B8BA2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871460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975927-678B-4BF7-B80A-E1D99D2CCA9D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AE1C6-48F4-4711-B100-921A57EFE739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1651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ADE7-6E15-4384-A8DF-E491CF0FC3EC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5E0BF-816E-40EC-AC97-D06860FF61DD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609433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EE42-5F7E-4A36-9E32-C8A437879C3E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22CF4-6B26-46B7-9A99-1664D0C0FB2E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1449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596062-1467-458C-83D2-82F1297B71A8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42127-A9B5-47EF-9177-3AC2CE4BE0F5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38250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5843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35844" name="Rectangle 4"/>
              <p:cNvSpPr>
                <a:spLocks noChangeArrowheads="1"/>
              </p:cNvSpPr>
              <p:nvPr/>
            </p:nvSpPr>
            <p:spPr bwMode="ltGray">
              <a:xfrm>
                <a:off x="2112" y="0"/>
                <a:ext cx="3648" cy="96"/>
              </a:xfrm>
              <a:prstGeom prst="rect">
                <a:avLst/>
              </a:prstGeom>
              <a:solidFill>
                <a:schemeClr val="folHlink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grpSp>
            <p:nvGrpSpPr>
              <p:cNvPr id="35845" name="Group 5"/>
              <p:cNvGrpSpPr>
                <a:grpSpLocks/>
              </p:cNvGrpSpPr>
              <p:nvPr userDrawn="1"/>
            </p:nvGrpSpPr>
            <p:grpSpPr bwMode="auto">
              <a:xfrm>
                <a:off x="0" y="0"/>
                <a:ext cx="5760" cy="4320"/>
                <a:chOff x="0" y="0"/>
                <a:chExt cx="5760" cy="4320"/>
              </a:xfrm>
            </p:grpSpPr>
            <p:sp>
              <p:nvSpPr>
                <p:cNvPr id="35846" name="Line 6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7" name="Line 7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8" name="Line 8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49" name="Line 9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0" name="Line 10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1" name="Line 11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2" name="Line 12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3" name="Line 13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4" name="Line 14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5" name="Line 15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6" name="Line 16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7" name="Line 17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8" name="Line 18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59" name="Line 19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0" name="Line 20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1" name="Line 21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2" name="Line 22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3" name="Line 23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4" name="Line 24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5" name="Line 25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6" name="Line 26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7" name="Line 27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8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69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0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1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2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3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4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5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6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7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8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79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0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1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2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3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4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5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6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7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8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89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0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1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2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3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4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5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5896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sp>
            <p:nvSpPr>
              <p:cNvPr id="35897" name="Line 57"/>
              <p:cNvSpPr>
                <a:spLocks noChangeShapeType="1"/>
              </p:cNvSpPr>
              <p:nvPr/>
            </p:nvSpPr>
            <p:spPr bwMode="ltGray">
              <a:xfrm>
                <a:off x="5568" y="0"/>
                <a:ext cx="0" cy="1488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  <p:grpSp>
          <p:nvGrpSpPr>
            <p:cNvPr id="35898" name="Group 58"/>
            <p:cNvGrpSpPr>
              <a:grpSpLocks/>
            </p:cNvGrpSpPr>
            <p:nvPr userDrawn="1"/>
          </p:nvGrpSpPr>
          <p:grpSpPr bwMode="auto">
            <a:xfrm>
              <a:off x="3" y="559"/>
              <a:ext cx="4192" cy="1796"/>
              <a:chOff x="3" y="559"/>
              <a:chExt cx="4192" cy="1796"/>
            </a:xfrm>
          </p:grpSpPr>
          <p:sp>
            <p:nvSpPr>
              <p:cNvPr id="35899" name="Line 59"/>
              <p:cNvSpPr>
                <a:spLocks noChangeShapeType="1"/>
              </p:cNvSpPr>
              <p:nvPr/>
            </p:nvSpPr>
            <p:spPr bwMode="ltGray">
              <a:xfrm>
                <a:off x="506" y="559"/>
                <a:ext cx="0" cy="1796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0" name="Line 60"/>
              <p:cNvSpPr>
                <a:spLocks noChangeShapeType="1"/>
              </p:cNvSpPr>
              <p:nvPr/>
            </p:nvSpPr>
            <p:spPr bwMode="ltGray">
              <a:xfrm flipH="1" flipV="1">
                <a:off x="3" y="1924"/>
                <a:ext cx="32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1" name="Line 61"/>
              <p:cNvSpPr>
                <a:spLocks noChangeShapeType="1"/>
              </p:cNvSpPr>
              <p:nvPr/>
            </p:nvSpPr>
            <p:spPr bwMode="ltGray">
              <a:xfrm flipH="1" flipV="1">
                <a:off x="384" y="938"/>
                <a:ext cx="3811" cy="1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2" name="Arc 62"/>
              <p:cNvSpPr>
                <a:spLocks/>
              </p:cNvSpPr>
              <p:nvPr/>
            </p:nvSpPr>
            <p:spPr bwMode="ltGray">
              <a:xfrm rot="16200000" flipH="1">
                <a:off x="426" y="860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  <p:grpSp>
          <p:nvGrpSpPr>
            <p:cNvPr id="35903" name="Group 63"/>
            <p:cNvGrpSpPr>
              <a:grpSpLocks/>
            </p:cNvGrpSpPr>
            <p:nvPr userDrawn="1"/>
          </p:nvGrpSpPr>
          <p:grpSpPr bwMode="auto">
            <a:xfrm>
              <a:off x="1480" y="1952"/>
              <a:ext cx="3808" cy="1812"/>
              <a:chOff x="1480" y="1952"/>
              <a:chExt cx="3808" cy="1812"/>
            </a:xfrm>
          </p:grpSpPr>
          <p:sp>
            <p:nvSpPr>
              <p:cNvPr id="35904" name="Line 64"/>
              <p:cNvSpPr>
                <a:spLocks noChangeShapeType="1"/>
              </p:cNvSpPr>
              <p:nvPr/>
            </p:nvSpPr>
            <p:spPr bwMode="ltGray">
              <a:xfrm flipV="1">
                <a:off x="1480" y="3442"/>
                <a:ext cx="38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5" name="Line 65"/>
              <p:cNvSpPr>
                <a:spLocks noChangeShapeType="1"/>
              </p:cNvSpPr>
              <p:nvPr/>
            </p:nvSpPr>
            <p:spPr bwMode="ltGray">
              <a:xfrm flipH="1">
                <a:off x="5172" y="1952"/>
                <a:ext cx="0" cy="181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5906" name="Arc 66"/>
              <p:cNvSpPr>
                <a:spLocks/>
              </p:cNvSpPr>
              <p:nvPr/>
            </p:nvSpPr>
            <p:spPr bwMode="ltGray">
              <a:xfrm rot="5400000">
                <a:off x="5097" y="3346"/>
                <a:ext cx="156" cy="157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</p:grpSp>
      <p:sp>
        <p:nvSpPr>
          <p:cNvPr id="35907" name="Rectangle 67"/>
          <p:cNvSpPr>
            <a:spLocks noGrp="1" noChangeArrowheads="1"/>
          </p:cNvSpPr>
          <p:nvPr>
            <p:ph type="ctrTitle"/>
          </p:nvPr>
        </p:nvSpPr>
        <p:spPr>
          <a:xfrm>
            <a:off x="990600" y="1752600"/>
            <a:ext cx="7772400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altLang="ru-RU" noProof="0" smtClean="0"/>
              <a:t>Образец заголовка</a:t>
            </a:r>
          </a:p>
        </p:txBody>
      </p:sp>
      <p:sp>
        <p:nvSpPr>
          <p:cNvPr id="35908" name="Rectangle 68" descr="Rectangle: Click to edit Master text styles&#10;Second level&#10;Third level&#10;Fourth level&#10;Fifth level"/>
          <p:cNvSpPr>
            <a:spLocks noGrp="1" noChangeArrowheads="1"/>
          </p:cNvSpPr>
          <p:nvPr>
            <p:ph type="subTitle" idx="1"/>
          </p:nvPr>
        </p:nvSpPr>
        <p:spPr>
          <a:xfrm>
            <a:off x="990600" y="3309938"/>
            <a:ext cx="6400800" cy="1752600"/>
          </a:xfrm>
        </p:spPr>
        <p:txBody>
          <a:bodyPr/>
          <a:lstStyle>
            <a:lvl1pPr marL="0" indent="0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</a:p>
        </p:txBody>
      </p:sp>
      <p:sp>
        <p:nvSpPr>
          <p:cNvPr id="35909" name="Rectangle 69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fld id="{6DF3DB98-351D-4D02-A8D5-4E188320F5AB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5910" name="Rectangle 70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5911" name="Rectangle 71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9F5CBC6F-BB73-4558-AD39-739F223E3360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058633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5F7473-3553-4C30-8A09-D97270206F34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25C28A-087A-4DE5-8E95-31E006454B0C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7154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E04679E-F8B9-4216-8B76-D6FE944757AA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C88C0B-0306-431C-8223-ABAD9FBB3B19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6532483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800600" y="1905000"/>
            <a:ext cx="3810000" cy="4114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9C45369-709E-49E6-9859-D7D66E4E9CD6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47DB94-33AD-4965-B8E7-731347E4F54C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179037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530AE70-7BE0-4CF6-AFD6-4EBB052186D4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28E2D3E-8DF3-4ABD-B4E2-C8F9CA53E4ED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39253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D6B7DD0-A265-47FF-BED4-6CD4A0072016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6876205-6E45-41CA-9D99-6F769730DB44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69861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3716734-17B6-46A1-ABA6-4B88B3EE7DF5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7B09106-F0AD-4199-8BA5-C2F07B7B8BA2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253522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A975927-678B-4BF7-B80A-E1D99D2CCA9D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7AE1C6-48F4-4711-B100-921A57EFE739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540674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961AADE7-6E15-4384-A8DF-E491CF0FC3EC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D5E0BF-816E-40EC-AC97-D06860FF61DD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001034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643EE42-5F7E-4A36-9E32-C8A437879C3E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922CF4-6B26-46B7-9A99-1664D0C0FB2E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29116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10350" y="304800"/>
            <a:ext cx="2000250" cy="5715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304800"/>
            <a:ext cx="5848350" cy="5715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6596062-1467-458C-83D2-82F1297B71A8}" type="datetime1">
              <a:rPr lang="ru-RU" altLang="ru-RU">
                <a:solidFill>
                  <a:srgbClr val="40458C"/>
                </a:solidFill>
              </a:rPr>
              <a:pPr/>
              <a:t>01.04.2022</a:t>
            </a:fld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>
              <a:solidFill>
                <a:srgbClr val="40458C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A42127-A9B5-47EF-9177-3AC2CE4BE0F5}" type="slidenum">
              <a:rPr lang="ru-RU" altLang="ru-RU">
                <a:solidFill>
                  <a:srgbClr val="40458C"/>
                </a:solidFill>
              </a:rPr>
              <a:pPr/>
              <a:t>‹#›</a:t>
            </a:fld>
            <a:endParaRPr lang="ru-RU" altLang="ru-RU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4024665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4" cstate="email">
              <a:alphaModFix amt="5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56" r:id="rId12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0B675A-366A-4779-946D-B4529360601A}" type="datetimeFigureOut">
              <a:rPr lang="ru-RU" smtClean="0"/>
              <a:pPr/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EB2C0D-DFAC-4092-B6A3-496A825D479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4819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34820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4821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2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3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4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5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6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7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8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9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0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1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2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3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4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5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6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7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8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9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0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1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2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34843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4844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5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6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7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8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9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0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1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2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3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4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5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6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7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8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9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0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1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2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3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4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5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6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7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8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9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0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1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2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</p:grpSp>
        <p:sp>
          <p:nvSpPr>
            <p:cNvPr id="3487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3487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3487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4876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487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4878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</p:grpSp>
      <p:sp>
        <p:nvSpPr>
          <p:cNvPr id="34879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4880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4881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B93875-A44F-4809-B861-757B10ABC483}" type="datetime1">
              <a:rPr lang="ru-RU" altLang="ru-RU" smtClean="0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01.04.2022</a:t>
            </a:fld>
            <a:endParaRPr lang="ru-RU" altLang="ru-RU" smtClean="0">
              <a:solidFill>
                <a:srgbClr val="40458C"/>
              </a:solidFill>
            </a:endParaRPr>
          </a:p>
        </p:txBody>
      </p:sp>
      <p:sp>
        <p:nvSpPr>
          <p:cNvPr id="34882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40458C"/>
              </a:solidFill>
            </a:endParaRPr>
          </a:p>
        </p:txBody>
      </p:sp>
      <p:sp>
        <p:nvSpPr>
          <p:cNvPr id="34883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7BECE9-0BDF-4180-B3D8-0B9133FA3F87}" type="slidenum">
              <a:rPr lang="ru-RU" altLang="ru-RU" smtClean="0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65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anose="05000000000000000000" pitchFamily="2" charset="2"/>
        <a:buChar char="w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4819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34820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4821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2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3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4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5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6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7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8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9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0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1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2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3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4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5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6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7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8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9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0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1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2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34843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4844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5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6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7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8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9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0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1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2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3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4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5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6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7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8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9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0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1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2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3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4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5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6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7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8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9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0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1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2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</p:grpSp>
        <p:sp>
          <p:nvSpPr>
            <p:cNvPr id="3487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3487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3487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4876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487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4878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</p:grpSp>
      <p:sp>
        <p:nvSpPr>
          <p:cNvPr id="34879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4880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4881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B93875-A44F-4809-B861-757B10ABC483}" type="datetime1">
              <a:rPr lang="ru-RU" altLang="ru-RU" smtClean="0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01.04.2022</a:t>
            </a:fld>
            <a:endParaRPr lang="ru-RU" altLang="ru-RU" smtClean="0">
              <a:solidFill>
                <a:srgbClr val="40458C"/>
              </a:solidFill>
            </a:endParaRPr>
          </a:p>
        </p:txBody>
      </p:sp>
      <p:sp>
        <p:nvSpPr>
          <p:cNvPr id="34882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40458C"/>
              </a:solidFill>
            </a:endParaRPr>
          </a:p>
        </p:txBody>
      </p:sp>
      <p:sp>
        <p:nvSpPr>
          <p:cNvPr id="34883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7BECE9-0BDF-4180-B3D8-0B9133FA3F87}" type="slidenum">
              <a:rPr lang="ru-RU" altLang="ru-RU" smtClean="0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77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anose="05000000000000000000" pitchFamily="2" charset="2"/>
        <a:buChar char="w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818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4819" name="Group 3"/>
            <p:cNvGrpSpPr>
              <a:grpSpLocks/>
            </p:cNvGrpSpPr>
            <p:nvPr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grpSp>
            <p:nvGrpSpPr>
              <p:cNvPr id="34820" name="Group 4"/>
              <p:cNvGrpSpPr>
                <a:grpSpLocks/>
              </p:cNvGrpSpPr>
              <p:nvPr/>
            </p:nvGrpSpPr>
            <p:grpSpPr bwMode="auto">
              <a:xfrm>
                <a:off x="0" y="192"/>
                <a:ext cx="5760" cy="4032"/>
                <a:chOff x="0" y="192"/>
                <a:chExt cx="5760" cy="4032"/>
              </a:xfrm>
            </p:grpSpPr>
            <p:sp>
              <p:nvSpPr>
                <p:cNvPr id="34821" name="Line 5"/>
                <p:cNvSpPr>
                  <a:spLocks noChangeShapeType="1"/>
                </p:cNvSpPr>
                <p:nvPr/>
              </p:nvSpPr>
              <p:spPr bwMode="white">
                <a:xfrm>
                  <a:off x="0" y="19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2" name="Line 6"/>
                <p:cNvSpPr>
                  <a:spLocks noChangeShapeType="1"/>
                </p:cNvSpPr>
                <p:nvPr/>
              </p:nvSpPr>
              <p:spPr bwMode="white">
                <a:xfrm>
                  <a:off x="0" y="38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3" name="Line 7"/>
                <p:cNvSpPr>
                  <a:spLocks noChangeShapeType="1"/>
                </p:cNvSpPr>
                <p:nvPr/>
              </p:nvSpPr>
              <p:spPr bwMode="white">
                <a:xfrm>
                  <a:off x="0" y="57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4" name="Line 8"/>
                <p:cNvSpPr>
                  <a:spLocks noChangeShapeType="1"/>
                </p:cNvSpPr>
                <p:nvPr/>
              </p:nvSpPr>
              <p:spPr bwMode="white">
                <a:xfrm>
                  <a:off x="0" y="76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5" name="Line 9"/>
                <p:cNvSpPr>
                  <a:spLocks noChangeShapeType="1"/>
                </p:cNvSpPr>
                <p:nvPr/>
              </p:nvSpPr>
              <p:spPr bwMode="white">
                <a:xfrm>
                  <a:off x="0" y="96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6" name="Line 10"/>
                <p:cNvSpPr>
                  <a:spLocks noChangeShapeType="1"/>
                </p:cNvSpPr>
                <p:nvPr/>
              </p:nvSpPr>
              <p:spPr bwMode="white">
                <a:xfrm>
                  <a:off x="0" y="115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7" name="Line 11"/>
                <p:cNvSpPr>
                  <a:spLocks noChangeShapeType="1"/>
                </p:cNvSpPr>
                <p:nvPr/>
              </p:nvSpPr>
              <p:spPr bwMode="white">
                <a:xfrm>
                  <a:off x="0" y="134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8" name="Line 12"/>
                <p:cNvSpPr>
                  <a:spLocks noChangeShapeType="1"/>
                </p:cNvSpPr>
                <p:nvPr/>
              </p:nvSpPr>
              <p:spPr bwMode="white">
                <a:xfrm>
                  <a:off x="0" y="153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29" name="Line 13"/>
                <p:cNvSpPr>
                  <a:spLocks noChangeShapeType="1"/>
                </p:cNvSpPr>
                <p:nvPr/>
              </p:nvSpPr>
              <p:spPr bwMode="white">
                <a:xfrm>
                  <a:off x="0" y="172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0" name="Line 14"/>
                <p:cNvSpPr>
                  <a:spLocks noChangeShapeType="1"/>
                </p:cNvSpPr>
                <p:nvPr/>
              </p:nvSpPr>
              <p:spPr bwMode="white">
                <a:xfrm>
                  <a:off x="0" y="192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1" name="Line 15"/>
                <p:cNvSpPr>
                  <a:spLocks noChangeShapeType="1"/>
                </p:cNvSpPr>
                <p:nvPr/>
              </p:nvSpPr>
              <p:spPr bwMode="white">
                <a:xfrm>
                  <a:off x="0" y="211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2" name="Line 16"/>
                <p:cNvSpPr>
                  <a:spLocks noChangeShapeType="1"/>
                </p:cNvSpPr>
                <p:nvPr/>
              </p:nvSpPr>
              <p:spPr bwMode="white">
                <a:xfrm>
                  <a:off x="0" y="230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3" name="Line 17"/>
                <p:cNvSpPr>
                  <a:spLocks noChangeShapeType="1"/>
                </p:cNvSpPr>
                <p:nvPr/>
              </p:nvSpPr>
              <p:spPr bwMode="white">
                <a:xfrm>
                  <a:off x="0" y="249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4" name="Line 18"/>
                <p:cNvSpPr>
                  <a:spLocks noChangeShapeType="1"/>
                </p:cNvSpPr>
                <p:nvPr/>
              </p:nvSpPr>
              <p:spPr bwMode="white">
                <a:xfrm>
                  <a:off x="0" y="268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5" name="Line 19"/>
                <p:cNvSpPr>
                  <a:spLocks noChangeShapeType="1"/>
                </p:cNvSpPr>
                <p:nvPr/>
              </p:nvSpPr>
              <p:spPr bwMode="white">
                <a:xfrm>
                  <a:off x="0" y="288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6" name="Line 20"/>
                <p:cNvSpPr>
                  <a:spLocks noChangeShapeType="1"/>
                </p:cNvSpPr>
                <p:nvPr/>
              </p:nvSpPr>
              <p:spPr bwMode="white">
                <a:xfrm>
                  <a:off x="0" y="307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7" name="Line 21"/>
                <p:cNvSpPr>
                  <a:spLocks noChangeShapeType="1"/>
                </p:cNvSpPr>
                <p:nvPr/>
              </p:nvSpPr>
              <p:spPr bwMode="white">
                <a:xfrm>
                  <a:off x="0" y="326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8" name="Line 22"/>
                <p:cNvSpPr>
                  <a:spLocks noChangeShapeType="1"/>
                </p:cNvSpPr>
                <p:nvPr/>
              </p:nvSpPr>
              <p:spPr bwMode="white">
                <a:xfrm>
                  <a:off x="0" y="3456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39" name="Line 23"/>
                <p:cNvSpPr>
                  <a:spLocks noChangeShapeType="1"/>
                </p:cNvSpPr>
                <p:nvPr/>
              </p:nvSpPr>
              <p:spPr bwMode="white">
                <a:xfrm>
                  <a:off x="0" y="3648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0" name="Line 24"/>
                <p:cNvSpPr>
                  <a:spLocks noChangeShapeType="1"/>
                </p:cNvSpPr>
                <p:nvPr/>
              </p:nvSpPr>
              <p:spPr bwMode="white">
                <a:xfrm>
                  <a:off x="0" y="3840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1" name="Line 25"/>
                <p:cNvSpPr>
                  <a:spLocks noChangeShapeType="1"/>
                </p:cNvSpPr>
                <p:nvPr/>
              </p:nvSpPr>
              <p:spPr bwMode="white">
                <a:xfrm>
                  <a:off x="0" y="4032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2" name="Line 26"/>
                <p:cNvSpPr>
                  <a:spLocks noChangeShapeType="1"/>
                </p:cNvSpPr>
                <p:nvPr/>
              </p:nvSpPr>
              <p:spPr bwMode="white">
                <a:xfrm>
                  <a:off x="0" y="4224"/>
                  <a:ext cx="5760" cy="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34843" name="Group 27"/>
              <p:cNvGrpSpPr>
                <a:grpSpLocks/>
              </p:cNvGrpSpPr>
              <p:nvPr/>
            </p:nvGrpSpPr>
            <p:grpSpPr bwMode="auto">
              <a:xfrm>
                <a:off x="192" y="0"/>
                <a:ext cx="5376" cy="4320"/>
                <a:chOff x="192" y="0"/>
                <a:chExt cx="5376" cy="4320"/>
              </a:xfrm>
            </p:grpSpPr>
            <p:sp>
              <p:nvSpPr>
                <p:cNvPr id="34844" name="Line 28"/>
                <p:cNvSpPr>
                  <a:spLocks noChangeShapeType="1"/>
                </p:cNvSpPr>
                <p:nvPr/>
              </p:nvSpPr>
              <p:spPr bwMode="white">
                <a:xfrm>
                  <a:off x="1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5" name="Line 29"/>
                <p:cNvSpPr>
                  <a:spLocks noChangeShapeType="1"/>
                </p:cNvSpPr>
                <p:nvPr/>
              </p:nvSpPr>
              <p:spPr bwMode="white">
                <a:xfrm>
                  <a:off x="3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6" name="Line 30"/>
                <p:cNvSpPr>
                  <a:spLocks noChangeShapeType="1"/>
                </p:cNvSpPr>
                <p:nvPr/>
              </p:nvSpPr>
              <p:spPr bwMode="white">
                <a:xfrm>
                  <a:off x="5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7" name="Line 31"/>
                <p:cNvSpPr>
                  <a:spLocks noChangeShapeType="1"/>
                </p:cNvSpPr>
                <p:nvPr/>
              </p:nvSpPr>
              <p:spPr bwMode="white">
                <a:xfrm>
                  <a:off x="7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8" name="Line 32"/>
                <p:cNvSpPr>
                  <a:spLocks noChangeShapeType="1"/>
                </p:cNvSpPr>
                <p:nvPr/>
              </p:nvSpPr>
              <p:spPr bwMode="white">
                <a:xfrm>
                  <a:off x="96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49" name="Line 33"/>
                <p:cNvSpPr>
                  <a:spLocks noChangeShapeType="1"/>
                </p:cNvSpPr>
                <p:nvPr/>
              </p:nvSpPr>
              <p:spPr bwMode="white">
                <a:xfrm>
                  <a:off x="115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0" name="Line 34"/>
                <p:cNvSpPr>
                  <a:spLocks noChangeShapeType="1"/>
                </p:cNvSpPr>
                <p:nvPr/>
              </p:nvSpPr>
              <p:spPr bwMode="white">
                <a:xfrm>
                  <a:off x="134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1" name="Line 35"/>
                <p:cNvSpPr>
                  <a:spLocks noChangeShapeType="1"/>
                </p:cNvSpPr>
                <p:nvPr/>
              </p:nvSpPr>
              <p:spPr bwMode="white">
                <a:xfrm>
                  <a:off x="153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2" name="Line 36"/>
                <p:cNvSpPr>
                  <a:spLocks noChangeShapeType="1"/>
                </p:cNvSpPr>
                <p:nvPr/>
              </p:nvSpPr>
              <p:spPr bwMode="white">
                <a:xfrm>
                  <a:off x="172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3" name="Line 37"/>
                <p:cNvSpPr>
                  <a:spLocks noChangeShapeType="1"/>
                </p:cNvSpPr>
                <p:nvPr/>
              </p:nvSpPr>
              <p:spPr bwMode="white">
                <a:xfrm>
                  <a:off x="192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4" name="Line 38"/>
                <p:cNvSpPr>
                  <a:spLocks noChangeShapeType="1"/>
                </p:cNvSpPr>
                <p:nvPr/>
              </p:nvSpPr>
              <p:spPr bwMode="white">
                <a:xfrm>
                  <a:off x="211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5" name="Line 39"/>
                <p:cNvSpPr>
                  <a:spLocks noChangeShapeType="1"/>
                </p:cNvSpPr>
                <p:nvPr/>
              </p:nvSpPr>
              <p:spPr bwMode="white">
                <a:xfrm>
                  <a:off x="230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6" name="Line 40"/>
                <p:cNvSpPr>
                  <a:spLocks noChangeShapeType="1"/>
                </p:cNvSpPr>
                <p:nvPr/>
              </p:nvSpPr>
              <p:spPr bwMode="white">
                <a:xfrm>
                  <a:off x="249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7" name="Line 41"/>
                <p:cNvSpPr>
                  <a:spLocks noChangeShapeType="1"/>
                </p:cNvSpPr>
                <p:nvPr/>
              </p:nvSpPr>
              <p:spPr bwMode="white">
                <a:xfrm>
                  <a:off x="268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8" name="Line 42"/>
                <p:cNvSpPr>
                  <a:spLocks noChangeShapeType="1"/>
                </p:cNvSpPr>
                <p:nvPr/>
              </p:nvSpPr>
              <p:spPr bwMode="white">
                <a:xfrm>
                  <a:off x="288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59" name="Line 43"/>
                <p:cNvSpPr>
                  <a:spLocks noChangeShapeType="1"/>
                </p:cNvSpPr>
                <p:nvPr/>
              </p:nvSpPr>
              <p:spPr bwMode="white">
                <a:xfrm>
                  <a:off x="307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0" name="Line 44"/>
                <p:cNvSpPr>
                  <a:spLocks noChangeShapeType="1"/>
                </p:cNvSpPr>
                <p:nvPr/>
              </p:nvSpPr>
              <p:spPr bwMode="white">
                <a:xfrm>
                  <a:off x="326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1" name="Line 45"/>
                <p:cNvSpPr>
                  <a:spLocks noChangeShapeType="1"/>
                </p:cNvSpPr>
                <p:nvPr/>
              </p:nvSpPr>
              <p:spPr bwMode="white">
                <a:xfrm>
                  <a:off x="345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2" name="Line 46"/>
                <p:cNvSpPr>
                  <a:spLocks noChangeShapeType="1"/>
                </p:cNvSpPr>
                <p:nvPr/>
              </p:nvSpPr>
              <p:spPr bwMode="white">
                <a:xfrm>
                  <a:off x="364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3" name="Line 47"/>
                <p:cNvSpPr>
                  <a:spLocks noChangeShapeType="1"/>
                </p:cNvSpPr>
                <p:nvPr/>
              </p:nvSpPr>
              <p:spPr bwMode="white">
                <a:xfrm>
                  <a:off x="384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4" name="Line 48"/>
                <p:cNvSpPr>
                  <a:spLocks noChangeShapeType="1"/>
                </p:cNvSpPr>
                <p:nvPr/>
              </p:nvSpPr>
              <p:spPr bwMode="white">
                <a:xfrm>
                  <a:off x="403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5" name="Line 49"/>
                <p:cNvSpPr>
                  <a:spLocks noChangeShapeType="1"/>
                </p:cNvSpPr>
                <p:nvPr/>
              </p:nvSpPr>
              <p:spPr bwMode="white">
                <a:xfrm>
                  <a:off x="422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6" name="Line 50"/>
                <p:cNvSpPr>
                  <a:spLocks noChangeShapeType="1"/>
                </p:cNvSpPr>
                <p:nvPr/>
              </p:nvSpPr>
              <p:spPr bwMode="white">
                <a:xfrm>
                  <a:off x="441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7" name="Line 51"/>
                <p:cNvSpPr>
                  <a:spLocks noChangeShapeType="1"/>
                </p:cNvSpPr>
                <p:nvPr/>
              </p:nvSpPr>
              <p:spPr bwMode="white">
                <a:xfrm>
                  <a:off x="460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8" name="Line 52"/>
                <p:cNvSpPr>
                  <a:spLocks noChangeShapeType="1"/>
                </p:cNvSpPr>
                <p:nvPr/>
              </p:nvSpPr>
              <p:spPr bwMode="white">
                <a:xfrm>
                  <a:off x="4800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69" name="Line 53"/>
                <p:cNvSpPr>
                  <a:spLocks noChangeShapeType="1"/>
                </p:cNvSpPr>
                <p:nvPr/>
              </p:nvSpPr>
              <p:spPr bwMode="white">
                <a:xfrm>
                  <a:off x="4992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0" name="Line 54"/>
                <p:cNvSpPr>
                  <a:spLocks noChangeShapeType="1"/>
                </p:cNvSpPr>
                <p:nvPr/>
              </p:nvSpPr>
              <p:spPr bwMode="white">
                <a:xfrm>
                  <a:off x="5184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1" name="Line 55"/>
                <p:cNvSpPr>
                  <a:spLocks noChangeShapeType="1"/>
                </p:cNvSpPr>
                <p:nvPr/>
              </p:nvSpPr>
              <p:spPr bwMode="white">
                <a:xfrm>
                  <a:off x="5376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34872" name="Line 56"/>
                <p:cNvSpPr>
                  <a:spLocks noChangeShapeType="1"/>
                </p:cNvSpPr>
                <p:nvPr/>
              </p:nvSpPr>
              <p:spPr bwMode="white">
                <a:xfrm>
                  <a:off x="5568" y="0"/>
                  <a:ext cx="0" cy="4320"/>
                </a:xfrm>
                <a:prstGeom prst="line">
                  <a:avLst/>
                </a:prstGeom>
                <a:noFill/>
                <a:ln w="9525">
                  <a:pattFill prst="pct30">
                    <a:fgClr>
                      <a:schemeClr val="folHlink"/>
                    </a:fgClr>
                    <a:bgClr>
                      <a:schemeClr val="bg1"/>
                    </a:bgClr>
                  </a:patt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</p:grpSp>
        <p:sp>
          <p:nvSpPr>
            <p:cNvPr id="34873" name="Rectangle 57" descr="60%"/>
            <p:cNvSpPr>
              <a:spLocks noChangeArrowheads="1"/>
            </p:cNvSpPr>
            <p:nvPr/>
          </p:nvSpPr>
          <p:spPr bwMode="ltGray">
            <a:xfrm>
              <a:off x="2112" y="0"/>
              <a:ext cx="3648" cy="96"/>
            </a:xfrm>
            <a:prstGeom prst="rect">
              <a:avLst/>
            </a:prstGeom>
            <a:pattFill prst="pct60">
              <a:fgClr>
                <a:schemeClr val="folHlink"/>
              </a:fgClr>
              <a:bgClr>
                <a:schemeClr val="bg1"/>
              </a:bgClr>
            </a:patt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34874" name="Line 58"/>
            <p:cNvSpPr>
              <a:spLocks noChangeShapeType="1"/>
            </p:cNvSpPr>
            <p:nvPr/>
          </p:nvSpPr>
          <p:spPr bwMode="ltGray">
            <a:xfrm>
              <a:off x="5568" y="0"/>
              <a:ext cx="0" cy="1488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34875" name="Group 59"/>
            <p:cNvGrpSpPr>
              <a:grpSpLocks/>
            </p:cNvGrpSpPr>
            <p:nvPr/>
          </p:nvGrpSpPr>
          <p:grpSpPr bwMode="auto">
            <a:xfrm>
              <a:off x="261" y="892"/>
              <a:ext cx="1124" cy="1464"/>
              <a:chOff x="96" y="916"/>
              <a:chExt cx="2208" cy="2876"/>
            </a:xfrm>
          </p:grpSpPr>
          <p:sp>
            <p:nvSpPr>
              <p:cNvPr id="34876" name="Line 60"/>
              <p:cNvSpPr>
                <a:spLocks noChangeShapeType="1"/>
              </p:cNvSpPr>
              <p:nvPr/>
            </p:nvSpPr>
            <p:spPr bwMode="ltGray">
              <a:xfrm flipH="1">
                <a:off x="96" y="1037"/>
                <a:ext cx="2208" cy="0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4877" name="Line 61"/>
              <p:cNvSpPr>
                <a:spLocks noChangeShapeType="1"/>
              </p:cNvSpPr>
              <p:nvPr/>
            </p:nvSpPr>
            <p:spPr bwMode="ltGray">
              <a:xfrm>
                <a:off x="336" y="920"/>
                <a:ext cx="0" cy="2872"/>
              </a:xfrm>
              <a:prstGeom prst="line">
                <a:avLst/>
              </a:pr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sp>
            <p:nvSpPr>
              <p:cNvPr id="34878" name="Arc 62"/>
              <p:cNvSpPr>
                <a:spLocks/>
              </p:cNvSpPr>
              <p:nvPr/>
            </p:nvSpPr>
            <p:spPr bwMode="ltGray">
              <a:xfrm flipH="1">
                <a:off x="217" y="916"/>
                <a:ext cx="239" cy="239"/>
              </a:xfrm>
              <a:custGeom>
                <a:avLst/>
                <a:gdLst>
                  <a:gd name="G0" fmla="+- 21595 0 0"/>
                  <a:gd name="G1" fmla="+- 21600 0 0"/>
                  <a:gd name="G2" fmla="+- 21600 0 0"/>
                  <a:gd name="T0" fmla="*/ 21114 w 43195"/>
                  <a:gd name="T1" fmla="*/ 5 h 43200"/>
                  <a:gd name="T2" fmla="*/ 0 w 43195"/>
                  <a:gd name="T3" fmla="*/ 22056 h 43200"/>
                  <a:gd name="T4" fmla="*/ 21595 w 43195"/>
                  <a:gd name="T5" fmla="*/ 21600 h 43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3195" h="43200" fill="none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</a:path>
                  <a:path w="43195" h="43200" stroke="0" extrusionOk="0">
                    <a:moveTo>
                      <a:pt x="21114" y="5"/>
                    </a:moveTo>
                    <a:cubicBezTo>
                      <a:pt x="21274" y="1"/>
                      <a:pt x="21434" y="0"/>
                      <a:pt x="21595" y="0"/>
                    </a:cubicBezTo>
                    <a:cubicBezTo>
                      <a:pt x="33524" y="0"/>
                      <a:pt x="43195" y="9670"/>
                      <a:pt x="43195" y="21600"/>
                    </a:cubicBezTo>
                    <a:cubicBezTo>
                      <a:pt x="43195" y="33529"/>
                      <a:pt x="33524" y="43200"/>
                      <a:pt x="21595" y="43200"/>
                    </a:cubicBezTo>
                    <a:cubicBezTo>
                      <a:pt x="9843" y="43200"/>
                      <a:pt x="247" y="33805"/>
                      <a:pt x="-1" y="22056"/>
                    </a:cubicBezTo>
                    <a:lnTo>
                      <a:pt x="21595" y="21600"/>
                    </a:lnTo>
                    <a:close/>
                  </a:path>
                </a:pathLst>
              </a:custGeom>
              <a:noFill/>
              <a:ln w="9525">
                <a:solidFill>
                  <a:schemeClr val="hlink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</p:grpSp>
      </p:grpSp>
      <p:sp>
        <p:nvSpPr>
          <p:cNvPr id="34879" name="Rectangle 63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048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4880" name="Rectangle 64" descr="Rectangle: Click to edit Master text styles&#10;Second level&#10;Third level&#10;Fourth level&#10;Fifth level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9050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34881" name="Rectangle 6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CB93875-A44F-4809-B861-757B10ABC483}" type="datetime1">
              <a:rPr lang="ru-RU" altLang="ru-RU" smtClean="0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01.04.2022</a:t>
            </a:fld>
            <a:endParaRPr lang="ru-RU" altLang="ru-RU" smtClean="0">
              <a:solidFill>
                <a:srgbClr val="40458C"/>
              </a:solidFill>
            </a:endParaRPr>
          </a:p>
        </p:txBody>
      </p:sp>
      <p:sp>
        <p:nvSpPr>
          <p:cNvPr id="34882" name="Rectangle 6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altLang="ru-RU" smtClean="0">
              <a:solidFill>
                <a:srgbClr val="40458C"/>
              </a:solidFill>
            </a:endParaRPr>
          </a:p>
        </p:txBody>
      </p:sp>
      <p:sp>
        <p:nvSpPr>
          <p:cNvPr id="34883" name="Rectangle 6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C7BECE9-0BDF-4180-B3D8-0B9133FA3F87}" type="slidenum">
              <a:rPr lang="ru-RU" altLang="ru-RU" smtClean="0">
                <a:solidFill>
                  <a:srgbClr val="40458C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solidFill>
                <a:srgbClr val="40458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515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ransition spd="med"/>
  <p:timing>
    <p:tnLst>
      <p:par>
        <p:cTn id="1" dur="indefinite" restart="never" nodeType="tmRoot"/>
      </p:par>
    </p:tnLst>
  </p:timing>
  <p:txStyles>
    <p:titleStyle>
      <a:lvl1pPr algn="l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ahoma" panose="020B060403050404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hlink"/>
        </a:buClr>
        <a:buSzPct val="110000"/>
        <a:buFont typeface="Wingdings" panose="05000000000000000000" pitchFamily="2" charset="2"/>
        <a:buBlip>
          <a:blip r:embed="rId13"/>
        </a:buBlip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n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95000"/>
        <a:buFont typeface="Wingdings" panose="05000000000000000000" pitchFamily="2" charset="2"/>
        <a:buChar char="w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anose="05000000000000000000" pitchFamily="2" charset="2"/>
        <a:buChar char="n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5.pn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12" Type="http://schemas.openxmlformats.org/officeDocument/2006/relationships/image" Target="../media/image14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11" Type="http://schemas.openxmlformats.org/officeDocument/2006/relationships/image" Target="../media/image13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jpeg"/><Relationship Id="rId9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1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4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1.wmf"/><Relationship Id="rId5" Type="http://schemas.openxmlformats.org/officeDocument/2006/relationships/oleObject" Target="../embeddings/oleObject2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4.bin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wmf"/><Relationship Id="rId3" Type="http://schemas.openxmlformats.org/officeDocument/2006/relationships/oleObject" Target="../embeddings/oleObject5.bin"/><Relationship Id="rId7" Type="http://schemas.openxmlformats.org/officeDocument/2006/relationships/oleObject" Target="../embeddings/oleObject7.bin"/><Relationship Id="rId2" Type="http://schemas.openxmlformats.org/officeDocument/2006/relationships/slideLayout" Target="../slideLayouts/slideLayout5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1.wmf"/><Relationship Id="rId11" Type="http://schemas.openxmlformats.org/officeDocument/2006/relationships/image" Target="../media/image34.jpeg"/><Relationship Id="rId5" Type="http://schemas.openxmlformats.org/officeDocument/2006/relationships/oleObject" Target="../embeddings/oleObject6.bin"/><Relationship Id="rId10" Type="http://schemas.openxmlformats.org/officeDocument/2006/relationships/image" Target="../media/image33.wmf"/><Relationship Id="rId4" Type="http://schemas.openxmlformats.org/officeDocument/2006/relationships/image" Target="../media/image30.wmf"/><Relationship Id="rId9" Type="http://schemas.openxmlformats.org/officeDocument/2006/relationships/oleObject" Target="../embeddings/oleObject8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default2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19312944">
            <a:off x="5532352" y="203596"/>
            <a:ext cx="1868896" cy="1582332"/>
          </a:xfrm>
          <a:prstGeom prst="rect">
            <a:avLst/>
          </a:prstGeom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9" name="Рисунок 8" descr="images2.jpe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0" y="3655067"/>
            <a:ext cx="4283600" cy="3202934"/>
          </a:xfrm>
          <a:prstGeom prst="rtTriangle">
            <a:avLst/>
          </a:prstGeom>
        </p:spPr>
      </p:pic>
      <p:cxnSp>
        <p:nvCxnSpPr>
          <p:cNvPr id="12" name="Прямая соединительная линия 11"/>
          <p:cNvCxnSpPr/>
          <p:nvPr/>
        </p:nvCxnSpPr>
        <p:spPr>
          <a:xfrm rot="10800000" flipV="1">
            <a:off x="-43172" y="-1"/>
            <a:ext cx="9189348" cy="69043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 descr="images4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5824867" y="2"/>
            <a:ext cx="3319129" cy="2516174"/>
          </a:xfrm>
          <a:prstGeom prst="rtTriangle">
            <a:avLst/>
          </a:prstGeom>
        </p:spPr>
      </p:pic>
      <p:pic>
        <p:nvPicPr>
          <p:cNvPr id="15" name="Рисунок 14" descr="images5.jpe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V="1">
            <a:off x="-1" y="3694277"/>
            <a:ext cx="4243383" cy="3169525"/>
          </a:xfrm>
          <a:prstGeom prst="rtTriangle">
            <a:avLst/>
          </a:prstGeom>
        </p:spPr>
      </p:pic>
      <p:pic>
        <p:nvPicPr>
          <p:cNvPr id="16" name="Рисунок 15" descr="images6.jpe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16200000">
            <a:off x="5125244" y="2839243"/>
            <a:ext cx="3209924" cy="4827589"/>
          </a:xfrm>
          <a:prstGeom prst="corner">
            <a:avLst>
              <a:gd name="adj1" fmla="val 86585"/>
              <a:gd name="adj2" fmla="val 39218"/>
            </a:avLst>
          </a:prstGeom>
        </p:spPr>
      </p:pic>
      <p:pic>
        <p:nvPicPr>
          <p:cNvPr id="11" name="Рисунок 10" descr="default.jpe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595916" y="-60085"/>
            <a:ext cx="2409858" cy="2459717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36492" y="2333610"/>
            <a:ext cx="372432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Геометрия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881651" y="2008887"/>
            <a:ext cx="155319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96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7</a:t>
            </a:r>
            <a:endParaRPr lang="ru-RU" sz="96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3" name="Рисунок 22" descr="523I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558660" cy="237012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7123" y="5005137"/>
            <a:ext cx="2777985" cy="1851990"/>
          </a:xfrm>
          <a:prstGeom prst="rect">
            <a:avLst/>
          </a:prstGeom>
        </p:spPr>
      </p:pic>
      <p:pic>
        <p:nvPicPr>
          <p:cNvPr id="14" name="Рисунок 13" descr="default1.jpe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281608" y="3655067"/>
            <a:ext cx="2154267" cy="169590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398" y="3600257"/>
            <a:ext cx="2747004" cy="206025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6177" y="5638800"/>
            <a:ext cx="2825800" cy="21193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23528" y="0"/>
            <a:ext cx="3069330" cy="23003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243258" y="2788635"/>
            <a:ext cx="38953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Учителя математики </a:t>
            </a:r>
            <a:r>
              <a:rPr lang="en-US" dirty="0" smtClean="0"/>
              <a:t>I </a:t>
            </a:r>
            <a:r>
              <a:rPr lang="ru-RU" dirty="0" smtClean="0"/>
              <a:t>кв. категории</a:t>
            </a:r>
          </a:p>
          <a:p>
            <a:r>
              <a:rPr lang="ru-RU" dirty="0" smtClean="0"/>
              <a:t>Булычевой Надежды Георгиевны</a:t>
            </a:r>
            <a:endParaRPr lang="ru-RU" dirty="0"/>
          </a:p>
        </p:txBody>
      </p:sp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731" y="910866"/>
            <a:ext cx="7900050" cy="591229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199" y="10902"/>
            <a:ext cx="8229600" cy="1143000"/>
          </a:xfrm>
        </p:spPr>
        <p:txBody>
          <a:bodyPr/>
          <a:lstStyle/>
          <a:p>
            <a:pPr algn="ctr"/>
            <a:r>
              <a:rPr lang="ru-RU" dirty="0" smtClean="0"/>
              <a:t>Первые циркули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51819" y="1376772"/>
            <a:ext cx="1620180" cy="360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15643"/>
            <a:ext cx="8568952" cy="6426715"/>
          </a:xfrm>
        </p:spPr>
      </p:pic>
    </p:spTree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899592" y="1448780"/>
            <a:ext cx="795688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 </a:t>
            </a:r>
            <a:r>
              <a:rPr lang="ru-RU" sz="2400" dirty="0" smtClean="0"/>
              <a:t>  С </a:t>
            </a:r>
            <a:r>
              <a:rPr lang="ru-RU" sz="2400" dirty="0"/>
              <a:t>помощью линейки можно провести  произвольную прямую   и прямую, проходящую через данные две точки.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    </a:t>
            </a:r>
            <a:r>
              <a:rPr lang="ru-RU" sz="2400" dirty="0" smtClean="0"/>
              <a:t>С </a:t>
            </a:r>
            <a:r>
              <a:rPr lang="ru-RU" sz="2400" dirty="0"/>
              <a:t>помощью циркуля можно провести  окружность  с центром в данной точке и  радиусом,  равным данному отрезку.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     Решением задачи на построение называется фигура, удовлетворяющая условиям задачи.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/>
              <a:t>     Найти решение задачи на построение – значит свести ее к конечному числу основных построений,  после выполнения  которых,  искомая фигура будет уже считаться </a:t>
            </a:r>
            <a:r>
              <a:rPr lang="ru-RU" sz="2400" dirty="0" smtClean="0"/>
              <a:t>построенной.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61803886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33473" y="447797"/>
            <a:ext cx="5877053" cy="5962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30799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11660" y="1330062"/>
            <a:ext cx="6345681" cy="55279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9343" y="183915"/>
            <a:ext cx="8230313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3787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ChangeArrowheads="1"/>
          </p:cNvSpPr>
          <p:nvPr/>
        </p:nvSpPr>
        <p:spPr bwMode="auto">
          <a:xfrm>
            <a:off x="2143125" y="6237288"/>
            <a:ext cx="58134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000066"/>
                </a:solidFill>
              </a:rPr>
              <a:t>Докажем, что О – середина отрезка АВ.</a:t>
            </a:r>
          </a:p>
        </p:txBody>
      </p:sp>
      <p:grpSp>
        <p:nvGrpSpPr>
          <p:cNvPr id="177155" name="Group 3"/>
          <p:cNvGrpSpPr>
            <a:grpSpLocks/>
          </p:cNvGrpSpPr>
          <p:nvPr/>
        </p:nvGrpSpPr>
        <p:grpSpPr bwMode="auto">
          <a:xfrm>
            <a:off x="3635375" y="744538"/>
            <a:ext cx="2305050" cy="2986087"/>
            <a:chOff x="703" y="1605"/>
            <a:chExt cx="1390" cy="1881"/>
          </a:xfrm>
        </p:grpSpPr>
        <p:sp>
          <p:nvSpPr>
            <p:cNvPr id="177156" name="Freeform 4"/>
            <p:cNvSpPr>
              <a:spLocks/>
            </p:cNvSpPr>
            <p:nvPr/>
          </p:nvSpPr>
          <p:spPr bwMode="auto">
            <a:xfrm rot="-598683">
              <a:off x="1158" y="1605"/>
              <a:ext cx="766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7157" name="Group 5"/>
            <p:cNvGrpSpPr>
              <a:grpSpLocks/>
            </p:cNvGrpSpPr>
            <p:nvPr/>
          </p:nvGrpSpPr>
          <p:grpSpPr bwMode="auto">
            <a:xfrm>
              <a:off x="703" y="1616"/>
              <a:ext cx="1390" cy="1870"/>
              <a:chOff x="703" y="1616"/>
              <a:chExt cx="1390" cy="1870"/>
            </a:xfrm>
          </p:grpSpPr>
          <p:grpSp>
            <p:nvGrpSpPr>
              <p:cNvPr id="177158" name="Group 6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7159" name="Freeform 7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7160" name="Freeform 8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7161" name="Group 9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7162" name="Freeform 10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7163" name="Group 11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7164" name="Freeform 12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7165" name="Oval 13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77167" name="Group 15"/>
          <p:cNvGrpSpPr>
            <a:grpSpLocks/>
          </p:cNvGrpSpPr>
          <p:nvPr/>
        </p:nvGrpSpPr>
        <p:grpSpPr bwMode="auto">
          <a:xfrm>
            <a:off x="4427538" y="404813"/>
            <a:ext cx="420687" cy="5568950"/>
            <a:chOff x="2789" y="346"/>
            <a:chExt cx="265" cy="3508"/>
          </a:xfrm>
        </p:grpSpPr>
        <p:sp>
          <p:nvSpPr>
            <p:cNvPr id="177168" name="Text Box 16"/>
            <p:cNvSpPr txBox="1">
              <a:spLocks noChangeArrowheads="1"/>
            </p:cNvSpPr>
            <p:nvPr/>
          </p:nvSpPr>
          <p:spPr bwMode="auto">
            <a:xfrm>
              <a:off x="2789" y="3566"/>
              <a:ext cx="26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400" b="1" smtClean="0">
                  <a:solidFill>
                    <a:srgbClr val="000066"/>
                  </a:solidFill>
                  <a:latin typeface="Times New Roman" panose="02020603050405020304" pitchFamily="18" charset="0"/>
                </a:rPr>
                <a:t>Q</a:t>
              </a:r>
              <a:endParaRPr lang="ru-RU" altLang="ru-RU" sz="2400" b="1" smtClean="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69" name="Text Box 17"/>
            <p:cNvSpPr txBox="1">
              <a:spLocks noChangeArrowheads="1"/>
            </p:cNvSpPr>
            <p:nvPr/>
          </p:nvSpPr>
          <p:spPr bwMode="auto">
            <a:xfrm>
              <a:off x="2817" y="346"/>
              <a:ext cx="233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400" b="1" smtClean="0">
                  <a:solidFill>
                    <a:srgbClr val="000066"/>
                  </a:solidFill>
                  <a:latin typeface="Times New Roman" panose="02020603050405020304" pitchFamily="18" charset="0"/>
                </a:rPr>
                <a:t>P</a:t>
              </a:r>
              <a:endParaRPr lang="ru-RU" altLang="ru-RU" sz="2400" b="1" smtClean="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7171" name="Arc 19"/>
          <p:cNvSpPr>
            <a:spLocks/>
          </p:cNvSpPr>
          <p:nvPr/>
        </p:nvSpPr>
        <p:spPr bwMode="auto">
          <a:xfrm rot="-859367">
            <a:off x="3171825" y="557213"/>
            <a:ext cx="2746375" cy="5418137"/>
          </a:xfrm>
          <a:custGeom>
            <a:avLst/>
            <a:gdLst>
              <a:gd name="G0" fmla="+- 469 0 0"/>
              <a:gd name="G1" fmla="+- 19579 0 0"/>
              <a:gd name="G2" fmla="+- 21600 0 0"/>
              <a:gd name="T0" fmla="*/ 9591 w 22069"/>
              <a:gd name="T1" fmla="*/ 0 h 41179"/>
              <a:gd name="T2" fmla="*/ 0 w 22069"/>
              <a:gd name="T3" fmla="*/ 41174 h 41179"/>
              <a:gd name="T4" fmla="*/ 469 w 22069"/>
              <a:gd name="T5" fmla="*/ 19579 h 41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069" h="41179" fill="none" extrusionOk="0">
                <a:moveTo>
                  <a:pt x="9591" y="-1"/>
                </a:moveTo>
                <a:cubicBezTo>
                  <a:pt x="17202" y="3545"/>
                  <a:pt x="22069" y="11181"/>
                  <a:pt x="22069" y="19579"/>
                </a:cubicBezTo>
                <a:cubicBezTo>
                  <a:pt x="22069" y="31508"/>
                  <a:pt x="12398" y="41179"/>
                  <a:pt x="469" y="41179"/>
                </a:cubicBezTo>
                <a:cubicBezTo>
                  <a:pt x="312" y="41179"/>
                  <a:pt x="156" y="41177"/>
                  <a:pt x="0" y="41173"/>
                </a:cubicBezTo>
              </a:path>
              <a:path w="22069" h="41179" stroke="0" extrusionOk="0">
                <a:moveTo>
                  <a:pt x="9591" y="-1"/>
                </a:moveTo>
                <a:cubicBezTo>
                  <a:pt x="17202" y="3545"/>
                  <a:pt x="22069" y="11181"/>
                  <a:pt x="22069" y="19579"/>
                </a:cubicBezTo>
                <a:cubicBezTo>
                  <a:pt x="22069" y="31508"/>
                  <a:pt x="12398" y="41179"/>
                  <a:pt x="469" y="41179"/>
                </a:cubicBezTo>
                <a:cubicBezTo>
                  <a:pt x="312" y="41179"/>
                  <a:pt x="156" y="41177"/>
                  <a:pt x="0" y="41173"/>
                </a:cubicBezTo>
                <a:lnTo>
                  <a:pt x="469" y="19579"/>
                </a:lnTo>
                <a:close/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7172" name="Arc 20"/>
          <p:cNvSpPr>
            <a:spLocks/>
          </p:cNvSpPr>
          <p:nvPr/>
        </p:nvSpPr>
        <p:spPr bwMode="auto">
          <a:xfrm rot="859367" flipH="1">
            <a:off x="3154363" y="500063"/>
            <a:ext cx="2808287" cy="5513387"/>
          </a:xfrm>
          <a:custGeom>
            <a:avLst/>
            <a:gdLst>
              <a:gd name="G0" fmla="+- 0 0 0"/>
              <a:gd name="G1" fmla="+- 19364 0 0"/>
              <a:gd name="G2" fmla="+- 21600 0 0"/>
              <a:gd name="T0" fmla="*/ 9571 w 21600"/>
              <a:gd name="T1" fmla="*/ 0 h 40873"/>
              <a:gd name="T2" fmla="*/ 1981 w 21600"/>
              <a:gd name="T3" fmla="*/ 40873 h 40873"/>
              <a:gd name="T4" fmla="*/ 0 w 21600"/>
              <a:gd name="T5" fmla="*/ 19364 h 408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0873" fill="none" extrusionOk="0">
                <a:moveTo>
                  <a:pt x="9570" y="0"/>
                </a:moveTo>
                <a:cubicBezTo>
                  <a:pt x="16937" y="3641"/>
                  <a:pt x="21600" y="11146"/>
                  <a:pt x="21600" y="19364"/>
                </a:cubicBezTo>
                <a:cubicBezTo>
                  <a:pt x="21600" y="30525"/>
                  <a:pt x="13095" y="39849"/>
                  <a:pt x="1980" y="40872"/>
                </a:cubicBezTo>
              </a:path>
              <a:path w="21600" h="40873" stroke="0" extrusionOk="0">
                <a:moveTo>
                  <a:pt x="9570" y="0"/>
                </a:moveTo>
                <a:cubicBezTo>
                  <a:pt x="16937" y="3641"/>
                  <a:pt x="21600" y="11146"/>
                  <a:pt x="21600" y="19364"/>
                </a:cubicBezTo>
                <a:cubicBezTo>
                  <a:pt x="21600" y="30525"/>
                  <a:pt x="13095" y="39849"/>
                  <a:pt x="1980" y="40872"/>
                </a:cubicBezTo>
                <a:lnTo>
                  <a:pt x="0" y="19364"/>
                </a:lnTo>
                <a:close/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7173" name="Oval 21"/>
          <p:cNvSpPr>
            <a:spLocks noChangeArrowheads="1"/>
          </p:cNvSpPr>
          <p:nvPr/>
        </p:nvSpPr>
        <p:spPr bwMode="auto">
          <a:xfrm>
            <a:off x="4500563" y="5949950"/>
            <a:ext cx="71437" cy="714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7174" name="Oval 22"/>
          <p:cNvSpPr>
            <a:spLocks noChangeArrowheads="1"/>
          </p:cNvSpPr>
          <p:nvPr/>
        </p:nvSpPr>
        <p:spPr bwMode="auto">
          <a:xfrm>
            <a:off x="4487863" y="960438"/>
            <a:ext cx="71437" cy="73025"/>
          </a:xfrm>
          <a:prstGeom prst="ellipse">
            <a:avLst/>
          </a:prstGeom>
          <a:solidFill>
            <a:srgbClr val="FF0000"/>
          </a:solidFill>
          <a:ln w="9525">
            <a:solidFill>
              <a:srgbClr val="0000CC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7175" name="Group 23"/>
          <p:cNvGrpSpPr>
            <a:grpSpLocks/>
          </p:cNvGrpSpPr>
          <p:nvPr/>
        </p:nvGrpSpPr>
        <p:grpSpPr bwMode="auto">
          <a:xfrm>
            <a:off x="2555875" y="3213100"/>
            <a:ext cx="4089400" cy="795338"/>
            <a:chOff x="1655" y="2024"/>
            <a:chExt cx="2502" cy="501"/>
          </a:xfrm>
        </p:grpSpPr>
        <p:sp>
          <p:nvSpPr>
            <p:cNvPr id="177176" name="Text Box 24"/>
            <p:cNvSpPr txBox="1">
              <a:spLocks noChangeArrowheads="1"/>
            </p:cNvSpPr>
            <p:nvPr/>
          </p:nvSpPr>
          <p:spPr bwMode="auto">
            <a:xfrm>
              <a:off x="3878" y="2024"/>
              <a:ext cx="27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i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В</a:t>
              </a:r>
              <a:endParaRPr lang="ru-RU" altLang="ru-RU" sz="3200" b="1" smtClean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77" name="Text Box 25"/>
            <p:cNvSpPr txBox="1">
              <a:spLocks noChangeArrowheads="1"/>
            </p:cNvSpPr>
            <p:nvPr/>
          </p:nvSpPr>
          <p:spPr bwMode="auto">
            <a:xfrm>
              <a:off x="1655" y="2160"/>
              <a:ext cx="279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i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А</a:t>
              </a:r>
              <a:endParaRPr lang="ru-RU" altLang="ru-RU" sz="3200" b="1" smtClean="0">
                <a:solidFill>
                  <a:srgbClr val="FF0000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7178" name="Freeform 26"/>
            <p:cNvSpPr>
              <a:spLocks/>
            </p:cNvSpPr>
            <p:nvPr/>
          </p:nvSpPr>
          <p:spPr bwMode="auto">
            <a:xfrm>
              <a:off x="2000" y="2232"/>
              <a:ext cx="1720" cy="1"/>
            </a:xfrm>
            <a:custGeom>
              <a:avLst/>
              <a:gdLst>
                <a:gd name="T0" fmla="*/ 0 w 1720"/>
                <a:gd name="T1" fmla="*/ 0 h 1"/>
                <a:gd name="T2" fmla="*/ 1720 w 1720"/>
                <a:gd name="T3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</a:cxnLst>
              <a:rect l="0" t="0" r="r" b="b"/>
              <a:pathLst>
                <a:path w="1720" h="1">
                  <a:moveTo>
                    <a:pt x="0" y="0"/>
                  </a:moveTo>
                  <a:lnTo>
                    <a:pt x="1720" y="0"/>
                  </a:lnTo>
                </a:path>
              </a:pathLst>
            </a:custGeom>
            <a:noFill/>
            <a:ln w="38100" cmpd="sng">
              <a:solidFill>
                <a:srgbClr val="CC0066"/>
              </a:solidFill>
              <a:round/>
              <a:headEnd type="oval" w="med" len="med"/>
              <a:tailEnd type="oval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grpSp>
        <p:nvGrpSpPr>
          <p:cNvPr id="177179" name="Group 27"/>
          <p:cNvGrpSpPr>
            <a:grpSpLocks/>
          </p:cNvGrpSpPr>
          <p:nvPr/>
        </p:nvGrpSpPr>
        <p:grpSpPr bwMode="auto">
          <a:xfrm>
            <a:off x="4068763" y="3429000"/>
            <a:ext cx="503237" cy="579438"/>
            <a:chOff x="2562" y="2160"/>
            <a:chExt cx="317" cy="365"/>
          </a:xfrm>
        </p:grpSpPr>
        <p:sp>
          <p:nvSpPr>
            <p:cNvPr id="177180" name="Text Box 28"/>
            <p:cNvSpPr txBox="1">
              <a:spLocks noChangeArrowheads="1"/>
            </p:cNvSpPr>
            <p:nvPr/>
          </p:nvSpPr>
          <p:spPr bwMode="auto">
            <a:xfrm>
              <a:off x="2562" y="2160"/>
              <a:ext cx="31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177181" name="Oval 29"/>
            <p:cNvSpPr>
              <a:spLocks noChangeArrowheads="1"/>
            </p:cNvSpPr>
            <p:nvPr/>
          </p:nvSpPr>
          <p:spPr bwMode="auto">
            <a:xfrm>
              <a:off x="2835" y="2205"/>
              <a:ext cx="44" cy="45"/>
            </a:xfrm>
            <a:prstGeom prst="ellipse">
              <a:avLst/>
            </a:prstGeom>
            <a:solidFill>
              <a:srgbClr val="0000CC"/>
            </a:solidFill>
            <a:ln w="76200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grpSp>
        <p:nvGrpSpPr>
          <p:cNvPr id="177182" name="Group 30"/>
          <p:cNvGrpSpPr>
            <a:grpSpLocks/>
          </p:cNvGrpSpPr>
          <p:nvPr/>
        </p:nvGrpSpPr>
        <p:grpSpPr bwMode="auto">
          <a:xfrm flipH="1">
            <a:off x="0" y="868363"/>
            <a:ext cx="6192838" cy="5256212"/>
            <a:chOff x="839" y="436"/>
            <a:chExt cx="3901" cy="3311"/>
          </a:xfrm>
        </p:grpSpPr>
        <p:sp>
          <p:nvSpPr>
            <p:cNvPr id="177183" name="Freeform 31"/>
            <p:cNvSpPr>
              <a:spLocks/>
            </p:cNvSpPr>
            <p:nvPr/>
          </p:nvSpPr>
          <p:spPr bwMode="auto">
            <a:xfrm rot="17393687" flipV="1">
              <a:off x="3429" y="110"/>
              <a:ext cx="800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7184" name="Group 32"/>
            <p:cNvGrpSpPr>
              <a:grpSpLocks/>
            </p:cNvGrpSpPr>
            <p:nvPr/>
          </p:nvGrpSpPr>
          <p:grpSpPr bwMode="auto">
            <a:xfrm rot="16795005" flipV="1">
              <a:off x="3043" y="227"/>
              <a:ext cx="1451" cy="1870"/>
              <a:chOff x="703" y="1616"/>
              <a:chExt cx="1390" cy="1870"/>
            </a:xfrm>
          </p:grpSpPr>
          <p:grpSp>
            <p:nvGrpSpPr>
              <p:cNvPr id="177185" name="Group 33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7186" name="Freeform 34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7187" name="Freeform 35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7188" name="Group 36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7189" name="Freeform 37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7190" name="Group 38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7191" name="Freeform 39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0066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7192" name="Oval 40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0066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77193" name="Group 41"/>
            <p:cNvGrpSpPr>
              <a:grpSpLocks/>
            </p:cNvGrpSpPr>
            <p:nvPr/>
          </p:nvGrpSpPr>
          <p:grpSpPr bwMode="auto">
            <a:xfrm rot="16795005" flipH="1">
              <a:off x="1054" y="2081"/>
              <a:ext cx="1451" cy="1881"/>
              <a:chOff x="703" y="1605"/>
              <a:chExt cx="1390" cy="1881"/>
            </a:xfrm>
          </p:grpSpPr>
          <p:sp>
            <p:nvSpPr>
              <p:cNvPr id="177194" name="Freeform 42"/>
              <p:cNvSpPr>
                <a:spLocks/>
              </p:cNvSpPr>
              <p:nvPr/>
            </p:nvSpPr>
            <p:spPr bwMode="auto">
              <a:xfrm rot="-598683">
                <a:off x="1158" y="1605"/>
                <a:ext cx="766" cy="1823"/>
              </a:xfrm>
              <a:custGeom>
                <a:avLst/>
                <a:gdLst>
                  <a:gd name="T0" fmla="*/ 0 w 1252"/>
                  <a:gd name="T1" fmla="*/ 90 h 3125"/>
                  <a:gd name="T2" fmla="*/ 227 w 1252"/>
                  <a:gd name="T3" fmla="*/ 0 h 3125"/>
                  <a:gd name="T4" fmla="*/ 1179 w 1252"/>
                  <a:gd name="T5" fmla="*/ 2540 h 3125"/>
                  <a:gd name="T6" fmla="*/ 1252 w 1252"/>
                  <a:gd name="T7" fmla="*/ 3125 h 3125"/>
                  <a:gd name="T8" fmla="*/ 952 w 1252"/>
                  <a:gd name="T9" fmla="*/ 2630 h 3125"/>
                  <a:gd name="T10" fmla="*/ 0 w 1252"/>
                  <a:gd name="T11" fmla="*/ 90 h 3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2" h="3125">
                    <a:moveTo>
                      <a:pt x="0" y="90"/>
                    </a:moveTo>
                    <a:lnTo>
                      <a:pt x="227" y="0"/>
                    </a:lnTo>
                    <a:lnTo>
                      <a:pt x="1179" y="2540"/>
                    </a:lnTo>
                    <a:lnTo>
                      <a:pt x="1252" y="3125"/>
                    </a:lnTo>
                    <a:lnTo>
                      <a:pt x="952" y="263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grpSp>
            <p:nvGrpSpPr>
              <p:cNvPr id="177195" name="Group 43"/>
              <p:cNvGrpSpPr>
                <a:grpSpLocks/>
              </p:cNvGrpSpPr>
              <p:nvPr/>
            </p:nvGrpSpPr>
            <p:grpSpPr bwMode="auto">
              <a:xfrm>
                <a:off x="703" y="1616"/>
                <a:ext cx="1390" cy="1870"/>
                <a:chOff x="703" y="1616"/>
                <a:chExt cx="1390" cy="1870"/>
              </a:xfrm>
            </p:grpSpPr>
            <p:grpSp>
              <p:nvGrpSpPr>
                <p:cNvPr id="177196" name="Group 44"/>
                <p:cNvGrpSpPr>
                  <a:grpSpLocks/>
                </p:cNvGrpSpPr>
                <p:nvPr/>
              </p:nvGrpSpPr>
              <p:grpSpPr bwMode="auto">
                <a:xfrm>
                  <a:off x="1848" y="3017"/>
                  <a:ext cx="245" cy="343"/>
                  <a:chOff x="1848" y="3017"/>
                  <a:chExt cx="245" cy="343"/>
                </a:xfrm>
              </p:grpSpPr>
              <p:sp>
                <p:nvSpPr>
                  <p:cNvPr id="177197" name="Freeform 45"/>
                  <p:cNvSpPr>
                    <a:spLocks/>
                  </p:cNvSpPr>
                  <p:nvPr/>
                </p:nvSpPr>
                <p:spPr bwMode="auto">
                  <a:xfrm>
                    <a:off x="1848" y="3017"/>
                    <a:ext cx="245" cy="339"/>
                  </a:xfrm>
                  <a:custGeom>
                    <a:avLst/>
                    <a:gdLst>
                      <a:gd name="T0" fmla="*/ 245 w 245"/>
                      <a:gd name="T1" fmla="*/ 339 h 339"/>
                      <a:gd name="T2" fmla="*/ 129 w 245"/>
                      <a:gd name="T3" fmla="*/ 0 h 339"/>
                      <a:gd name="T4" fmla="*/ 0 w 245"/>
                      <a:gd name="T5" fmla="*/ 83 h 339"/>
                      <a:gd name="T6" fmla="*/ 245 w 245"/>
                      <a:gd name="T7" fmla="*/ 339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45" h="339">
                        <a:moveTo>
                          <a:pt x="245" y="339"/>
                        </a:moveTo>
                        <a:lnTo>
                          <a:pt x="129" y="0"/>
                        </a:lnTo>
                        <a:lnTo>
                          <a:pt x="0" y="83"/>
                        </a:lnTo>
                        <a:lnTo>
                          <a:pt x="245" y="33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50000">
                        <a:srgbClr val="FF9900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7198" name="Freeform 46"/>
                  <p:cNvSpPr>
                    <a:spLocks/>
                  </p:cNvSpPr>
                  <p:nvPr/>
                </p:nvSpPr>
                <p:spPr bwMode="auto">
                  <a:xfrm>
                    <a:off x="1980" y="3204"/>
                    <a:ext cx="112" cy="156"/>
                  </a:xfrm>
                  <a:custGeom>
                    <a:avLst/>
                    <a:gdLst>
                      <a:gd name="T0" fmla="*/ 56 w 112"/>
                      <a:gd name="T1" fmla="*/ 0 h 156"/>
                      <a:gd name="T2" fmla="*/ 0 w 112"/>
                      <a:gd name="T3" fmla="*/ 36 h 156"/>
                      <a:gd name="T4" fmla="*/ 112 w 112"/>
                      <a:gd name="T5" fmla="*/ 156 h 156"/>
                      <a:gd name="T6" fmla="*/ 56 w 112"/>
                      <a:gd name="T7" fmla="*/ 0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2" h="156">
                        <a:moveTo>
                          <a:pt x="56" y="0"/>
                        </a:moveTo>
                        <a:lnTo>
                          <a:pt x="0" y="36"/>
                        </a:lnTo>
                        <a:lnTo>
                          <a:pt x="112" y="156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  <p:grpSp>
              <p:nvGrpSpPr>
                <p:cNvPr id="177199" name="Group 47"/>
                <p:cNvGrpSpPr>
                  <a:grpSpLocks/>
                </p:cNvGrpSpPr>
                <p:nvPr/>
              </p:nvGrpSpPr>
              <p:grpSpPr bwMode="auto">
                <a:xfrm>
                  <a:off x="703" y="1616"/>
                  <a:ext cx="1158" cy="1870"/>
                  <a:chOff x="2332" y="357"/>
                  <a:chExt cx="1158" cy="1870"/>
                </a:xfrm>
              </p:grpSpPr>
              <p:sp>
                <p:nvSpPr>
                  <p:cNvPr id="177200" name="Freeform 48"/>
                  <p:cNvSpPr>
                    <a:spLocks/>
                  </p:cNvSpPr>
                  <p:nvPr/>
                </p:nvSpPr>
                <p:spPr bwMode="auto">
                  <a:xfrm rot="-598683">
                    <a:off x="2820" y="357"/>
                    <a:ext cx="670" cy="1523"/>
                  </a:xfrm>
                  <a:custGeom>
                    <a:avLst/>
                    <a:gdLst>
                      <a:gd name="T0" fmla="*/ 867 w 1094"/>
                      <a:gd name="T1" fmla="*/ 2612 h 2612"/>
                      <a:gd name="T2" fmla="*/ 1094 w 1094"/>
                      <a:gd name="T3" fmla="*/ 2522 h 2612"/>
                      <a:gd name="T4" fmla="*/ 1016 w 1094"/>
                      <a:gd name="T5" fmla="*/ 2554 h 2612"/>
                      <a:gd name="T6" fmla="*/ 84 w 1094"/>
                      <a:gd name="T7" fmla="*/ 0 h 2612"/>
                      <a:gd name="T8" fmla="*/ 0 w 1094"/>
                      <a:gd name="T9" fmla="*/ 30 h 2612"/>
                      <a:gd name="T10" fmla="*/ 940 w 1094"/>
                      <a:gd name="T11" fmla="*/ 2584 h 26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94" h="2612">
                        <a:moveTo>
                          <a:pt x="867" y="2612"/>
                        </a:moveTo>
                        <a:lnTo>
                          <a:pt x="1094" y="2522"/>
                        </a:lnTo>
                        <a:lnTo>
                          <a:pt x="1016" y="2554"/>
                        </a:lnTo>
                        <a:lnTo>
                          <a:pt x="84" y="0"/>
                        </a:lnTo>
                        <a:lnTo>
                          <a:pt x="0" y="30"/>
                        </a:lnTo>
                        <a:lnTo>
                          <a:pt x="940" y="2584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grpSp>
                <p:nvGrpSpPr>
                  <p:cNvPr id="177201" name="Group 49"/>
                  <p:cNvGrpSpPr>
                    <a:grpSpLocks/>
                  </p:cNvGrpSpPr>
                  <p:nvPr/>
                </p:nvGrpSpPr>
                <p:grpSpPr bwMode="auto">
                  <a:xfrm>
                    <a:off x="2332" y="496"/>
                    <a:ext cx="657" cy="1731"/>
                    <a:chOff x="2332" y="496"/>
                    <a:chExt cx="657" cy="1731"/>
                  </a:xfrm>
                </p:grpSpPr>
                <p:sp>
                  <p:nvSpPr>
                    <p:cNvPr id="177202" name="Freeform 50"/>
                    <p:cNvSpPr>
                      <a:spLocks/>
                    </p:cNvSpPr>
                    <p:nvPr/>
                  </p:nvSpPr>
                  <p:spPr bwMode="auto">
                    <a:xfrm rot="1453774">
                      <a:off x="2332" y="496"/>
                      <a:ext cx="216" cy="1731"/>
                    </a:xfrm>
                    <a:custGeom>
                      <a:avLst/>
                      <a:gdLst>
                        <a:gd name="T0" fmla="*/ 227 w 227"/>
                        <a:gd name="T1" fmla="*/ 136 h 1859"/>
                        <a:gd name="T2" fmla="*/ 0 w 227"/>
                        <a:gd name="T3" fmla="*/ 1859 h 1859"/>
                        <a:gd name="T4" fmla="*/ 0 w 227"/>
                        <a:gd name="T5" fmla="*/ 1633 h 1859"/>
                        <a:gd name="T6" fmla="*/ 137 w 227"/>
                        <a:gd name="T7" fmla="*/ 0 h 18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27" h="1859">
                          <a:moveTo>
                            <a:pt x="227" y="136"/>
                          </a:moveTo>
                          <a:lnTo>
                            <a:pt x="0" y="1859"/>
                          </a:lnTo>
                          <a:lnTo>
                            <a:pt x="0" y="1633"/>
                          </a:lnTo>
                          <a:lnTo>
                            <a:pt x="137" y="0"/>
                          </a:lnTo>
                        </a:path>
                      </a:pathLst>
                    </a:cu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40458C"/>
                        </a:solidFill>
                      </a:endParaRPr>
                    </a:p>
                  </p:txBody>
                </p:sp>
                <p:sp>
                  <p:nvSpPr>
                    <p:cNvPr id="177203" name="Oval 51"/>
                    <p:cNvSpPr>
                      <a:spLocks noChangeArrowheads="1"/>
                    </p:cNvSpPr>
                    <p:nvPr/>
                  </p:nvSpPr>
                  <p:spPr bwMode="auto">
                    <a:xfrm rot="1453774">
                      <a:off x="2730" y="566"/>
                      <a:ext cx="259" cy="253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40458C"/>
                        </a:solidFill>
                      </a:endParaRPr>
                    </a:p>
                  </p:txBody>
                </p:sp>
              </p:grpSp>
            </p:grpSp>
          </p:grpSp>
        </p:grpSp>
      </p:grpSp>
      <p:grpSp>
        <p:nvGrpSpPr>
          <p:cNvPr id="177204" name="Group 52"/>
          <p:cNvGrpSpPr>
            <a:grpSpLocks/>
          </p:cNvGrpSpPr>
          <p:nvPr/>
        </p:nvGrpSpPr>
        <p:grpSpPr bwMode="auto">
          <a:xfrm>
            <a:off x="2843213" y="909638"/>
            <a:ext cx="6192837" cy="5256212"/>
            <a:chOff x="839" y="436"/>
            <a:chExt cx="3901" cy="3311"/>
          </a:xfrm>
        </p:grpSpPr>
        <p:sp>
          <p:nvSpPr>
            <p:cNvPr id="177205" name="Freeform 53"/>
            <p:cNvSpPr>
              <a:spLocks/>
            </p:cNvSpPr>
            <p:nvPr/>
          </p:nvSpPr>
          <p:spPr bwMode="auto">
            <a:xfrm rot="17393687" flipV="1">
              <a:off x="3429" y="110"/>
              <a:ext cx="800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CC0066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7206" name="Group 54"/>
            <p:cNvGrpSpPr>
              <a:grpSpLocks/>
            </p:cNvGrpSpPr>
            <p:nvPr/>
          </p:nvGrpSpPr>
          <p:grpSpPr bwMode="auto">
            <a:xfrm rot="16795005" flipV="1">
              <a:off x="3043" y="227"/>
              <a:ext cx="1451" cy="1870"/>
              <a:chOff x="703" y="1616"/>
              <a:chExt cx="1390" cy="1870"/>
            </a:xfrm>
          </p:grpSpPr>
          <p:grpSp>
            <p:nvGrpSpPr>
              <p:cNvPr id="177207" name="Group 55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7208" name="Freeform 56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7209" name="Freeform 57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7210" name="Group 58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7211" name="Freeform 59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bg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CC0066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7212" name="Group 60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7213" name="Freeform 61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0066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7214" name="Oval 62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noFill/>
                  <a:ln w="9525">
                    <a:solidFill>
                      <a:schemeClr val="bg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CC0066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  <p:grpSp>
          <p:nvGrpSpPr>
            <p:cNvPr id="177215" name="Group 63"/>
            <p:cNvGrpSpPr>
              <a:grpSpLocks/>
            </p:cNvGrpSpPr>
            <p:nvPr/>
          </p:nvGrpSpPr>
          <p:grpSpPr bwMode="auto">
            <a:xfrm rot="16795005" flipH="1">
              <a:off x="1054" y="2081"/>
              <a:ext cx="1451" cy="1881"/>
              <a:chOff x="703" y="1605"/>
              <a:chExt cx="1390" cy="1881"/>
            </a:xfrm>
          </p:grpSpPr>
          <p:sp>
            <p:nvSpPr>
              <p:cNvPr id="177216" name="Freeform 64"/>
              <p:cNvSpPr>
                <a:spLocks/>
              </p:cNvSpPr>
              <p:nvPr/>
            </p:nvSpPr>
            <p:spPr bwMode="auto">
              <a:xfrm rot="-598683">
                <a:off x="1158" y="1605"/>
                <a:ext cx="766" cy="1823"/>
              </a:xfrm>
              <a:custGeom>
                <a:avLst/>
                <a:gdLst>
                  <a:gd name="T0" fmla="*/ 0 w 1252"/>
                  <a:gd name="T1" fmla="*/ 90 h 3125"/>
                  <a:gd name="T2" fmla="*/ 227 w 1252"/>
                  <a:gd name="T3" fmla="*/ 0 h 3125"/>
                  <a:gd name="T4" fmla="*/ 1179 w 1252"/>
                  <a:gd name="T5" fmla="*/ 2540 h 3125"/>
                  <a:gd name="T6" fmla="*/ 1252 w 1252"/>
                  <a:gd name="T7" fmla="*/ 3125 h 3125"/>
                  <a:gd name="T8" fmla="*/ 952 w 1252"/>
                  <a:gd name="T9" fmla="*/ 2630 h 3125"/>
                  <a:gd name="T10" fmla="*/ 0 w 1252"/>
                  <a:gd name="T11" fmla="*/ 90 h 31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252" h="3125">
                    <a:moveTo>
                      <a:pt x="0" y="90"/>
                    </a:moveTo>
                    <a:lnTo>
                      <a:pt x="227" y="0"/>
                    </a:lnTo>
                    <a:lnTo>
                      <a:pt x="1179" y="2540"/>
                    </a:lnTo>
                    <a:lnTo>
                      <a:pt x="1252" y="3125"/>
                    </a:lnTo>
                    <a:lnTo>
                      <a:pt x="952" y="2630"/>
                    </a:lnTo>
                    <a:lnTo>
                      <a:pt x="0" y="9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ru-RU" sz="2400" smtClean="0">
                  <a:solidFill>
                    <a:srgbClr val="40458C"/>
                  </a:solidFill>
                </a:endParaRPr>
              </a:p>
            </p:txBody>
          </p:sp>
          <p:grpSp>
            <p:nvGrpSpPr>
              <p:cNvPr id="177217" name="Group 65"/>
              <p:cNvGrpSpPr>
                <a:grpSpLocks/>
              </p:cNvGrpSpPr>
              <p:nvPr/>
            </p:nvGrpSpPr>
            <p:grpSpPr bwMode="auto">
              <a:xfrm>
                <a:off x="703" y="1616"/>
                <a:ext cx="1390" cy="1870"/>
                <a:chOff x="703" y="1616"/>
                <a:chExt cx="1390" cy="1870"/>
              </a:xfrm>
            </p:grpSpPr>
            <p:grpSp>
              <p:nvGrpSpPr>
                <p:cNvPr id="177218" name="Group 66"/>
                <p:cNvGrpSpPr>
                  <a:grpSpLocks/>
                </p:cNvGrpSpPr>
                <p:nvPr/>
              </p:nvGrpSpPr>
              <p:grpSpPr bwMode="auto">
                <a:xfrm>
                  <a:off x="1848" y="3017"/>
                  <a:ext cx="245" cy="343"/>
                  <a:chOff x="1848" y="3017"/>
                  <a:chExt cx="245" cy="343"/>
                </a:xfrm>
              </p:grpSpPr>
              <p:sp>
                <p:nvSpPr>
                  <p:cNvPr id="177219" name="Freeform 67"/>
                  <p:cNvSpPr>
                    <a:spLocks/>
                  </p:cNvSpPr>
                  <p:nvPr/>
                </p:nvSpPr>
                <p:spPr bwMode="auto">
                  <a:xfrm>
                    <a:off x="1848" y="3017"/>
                    <a:ext cx="245" cy="339"/>
                  </a:xfrm>
                  <a:custGeom>
                    <a:avLst/>
                    <a:gdLst>
                      <a:gd name="T0" fmla="*/ 245 w 245"/>
                      <a:gd name="T1" fmla="*/ 339 h 339"/>
                      <a:gd name="T2" fmla="*/ 129 w 245"/>
                      <a:gd name="T3" fmla="*/ 0 h 339"/>
                      <a:gd name="T4" fmla="*/ 0 w 245"/>
                      <a:gd name="T5" fmla="*/ 83 h 339"/>
                      <a:gd name="T6" fmla="*/ 245 w 245"/>
                      <a:gd name="T7" fmla="*/ 339 h 33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45" h="339">
                        <a:moveTo>
                          <a:pt x="245" y="339"/>
                        </a:moveTo>
                        <a:lnTo>
                          <a:pt x="129" y="0"/>
                        </a:lnTo>
                        <a:lnTo>
                          <a:pt x="0" y="83"/>
                        </a:lnTo>
                        <a:lnTo>
                          <a:pt x="245" y="339"/>
                        </a:lnTo>
                        <a:close/>
                      </a:path>
                    </a:pathLst>
                  </a:custGeom>
                  <a:gradFill rotWithShape="1">
                    <a:gsLst>
                      <a:gs pos="0">
                        <a:schemeClr val="bg1"/>
                      </a:gs>
                      <a:gs pos="50000">
                        <a:srgbClr val="FF9900"/>
                      </a:gs>
                      <a:gs pos="100000">
                        <a:schemeClr val="bg1"/>
                      </a:gs>
                    </a:gsLst>
                    <a:lin ang="2700000" scaled="1"/>
                  </a:gradFill>
                  <a:ln w="9525">
                    <a:solidFill>
                      <a:srgbClr val="0000FF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7220" name="Freeform 68"/>
                  <p:cNvSpPr>
                    <a:spLocks/>
                  </p:cNvSpPr>
                  <p:nvPr/>
                </p:nvSpPr>
                <p:spPr bwMode="auto">
                  <a:xfrm>
                    <a:off x="1980" y="3204"/>
                    <a:ext cx="112" cy="156"/>
                  </a:xfrm>
                  <a:custGeom>
                    <a:avLst/>
                    <a:gdLst>
                      <a:gd name="T0" fmla="*/ 56 w 112"/>
                      <a:gd name="T1" fmla="*/ 0 h 156"/>
                      <a:gd name="T2" fmla="*/ 0 w 112"/>
                      <a:gd name="T3" fmla="*/ 36 h 156"/>
                      <a:gd name="T4" fmla="*/ 112 w 112"/>
                      <a:gd name="T5" fmla="*/ 156 h 156"/>
                      <a:gd name="T6" fmla="*/ 56 w 112"/>
                      <a:gd name="T7" fmla="*/ 0 h 15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112" h="156">
                        <a:moveTo>
                          <a:pt x="56" y="0"/>
                        </a:moveTo>
                        <a:lnTo>
                          <a:pt x="0" y="36"/>
                        </a:lnTo>
                        <a:lnTo>
                          <a:pt x="112" y="156"/>
                        </a:lnTo>
                        <a:lnTo>
                          <a:pt x="56" y="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  <p:grpSp>
              <p:nvGrpSpPr>
                <p:cNvPr id="177221" name="Group 69"/>
                <p:cNvGrpSpPr>
                  <a:grpSpLocks/>
                </p:cNvGrpSpPr>
                <p:nvPr/>
              </p:nvGrpSpPr>
              <p:grpSpPr bwMode="auto">
                <a:xfrm>
                  <a:off x="703" y="1616"/>
                  <a:ext cx="1158" cy="1870"/>
                  <a:chOff x="2332" y="357"/>
                  <a:chExt cx="1158" cy="1870"/>
                </a:xfrm>
              </p:grpSpPr>
              <p:sp>
                <p:nvSpPr>
                  <p:cNvPr id="177222" name="Freeform 70"/>
                  <p:cNvSpPr>
                    <a:spLocks/>
                  </p:cNvSpPr>
                  <p:nvPr/>
                </p:nvSpPr>
                <p:spPr bwMode="auto">
                  <a:xfrm rot="-598683">
                    <a:off x="2820" y="357"/>
                    <a:ext cx="670" cy="1523"/>
                  </a:xfrm>
                  <a:custGeom>
                    <a:avLst/>
                    <a:gdLst>
                      <a:gd name="T0" fmla="*/ 867 w 1094"/>
                      <a:gd name="T1" fmla="*/ 2612 h 2612"/>
                      <a:gd name="T2" fmla="*/ 1094 w 1094"/>
                      <a:gd name="T3" fmla="*/ 2522 h 2612"/>
                      <a:gd name="T4" fmla="*/ 1016 w 1094"/>
                      <a:gd name="T5" fmla="*/ 2554 h 2612"/>
                      <a:gd name="T6" fmla="*/ 84 w 1094"/>
                      <a:gd name="T7" fmla="*/ 0 h 2612"/>
                      <a:gd name="T8" fmla="*/ 0 w 1094"/>
                      <a:gd name="T9" fmla="*/ 30 h 2612"/>
                      <a:gd name="T10" fmla="*/ 940 w 1094"/>
                      <a:gd name="T11" fmla="*/ 2584 h 2612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1094" h="2612">
                        <a:moveTo>
                          <a:pt x="867" y="2612"/>
                        </a:moveTo>
                        <a:lnTo>
                          <a:pt x="1094" y="2522"/>
                        </a:lnTo>
                        <a:lnTo>
                          <a:pt x="1016" y="2554"/>
                        </a:lnTo>
                        <a:lnTo>
                          <a:pt x="84" y="0"/>
                        </a:lnTo>
                        <a:lnTo>
                          <a:pt x="0" y="30"/>
                        </a:lnTo>
                        <a:lnTo>
                          <a:pt x="940" y="2584"/>
                        </a:lnTo>
                      </a:path>
                    </a:pathLst>
                  </a:custGeom>
                  <a:noFill/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grpSp>
                <p:nvGrpSpPr>
                  <p:cNvPr id="177223" name="Group 71"/>
                  <p:cNvGrpSpPr>
                    <a:grpSpLocks/>
                  </p:cNvGrpSpPr>
                  <p:nvPr/>
                </p:nvGrpSpPr>
                <p:grpSpPr bwMode="auto">
                  <a:xfrm>
                    <a:off x="2332" y="496"/>
                    <a:ext cx="657" cy="1731"/>
                    <a:chOff x="2332" y="496"/>
                    <a:chExt cx="657" cy="1731"/>
                  </a:xfrm>
                </p:grpSpPr>
                <p:sp>
                  <p:nvSpPr>
                    <p:cNvPr id="177224" name="Freeform 72"/>
                    <p:cNvSpPr>
                      <a:spLocks/>
                    </p:cNvSpPr>
                    <p:nvPr/>
                  </p:nvSpPr>
                  <p:spPr bwMode="auto">
                    <a:xfrm rot="1453774">
                      <a:off x="2332" y="496"/>
                      <a:ext cx="216" cy="1731"/>
                    </a:xfrm>
                    <a:custGeom>
                      <a:avLst/>
                      <a:gdLst>
                        <a:gd name="T0" fmla="*/ 227 w 227"/>
                        <a:gd name="T1" fmla="*/ 136 h 1859"/>
                        <a:gd name="T2" fmla="*/ 0 w 227"/>
                        <a:gd name="T3" fmla="*/ 1859 h 1859"/>
                        <a:gd name="T4" fmla="*/ 0 w 227"/>
                        <a:gd name="T5" fmla="*/ 1633 h 1859"/>
                        <a:gd name="T6" fmla="*/ 137 w 227"/>
                        <a:gd name="T7" fmla="*/ 0 h 185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</a:cxnLst>
                      <a:rect l="0" t="0" r="r" b="b"/>
                      <a:pathLst>
                        <a:path w="227" h="1859">
                          <a:moveTo>
                            <a:pt x="227" y="136"/>
                          </a:moveTo>
                          <a:lnTo>
                            <a:pt x="0" y="1859"/>
                          </a:lnTo>
                          <a:lnTo>
                            <a:pt x="0" y="1633"/>
                          </a:lnTo>
                          <a:lnTo>
                            <a:pt x="137" y="0"/>
                          </a:lnTo>
                        </a:path>
                      </a:pathLst>
                    </a:cu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40458C"/>
                        </a:solidFill>
                      </a:endParaRPr>
                    </a:p>
                  </p:txBody>
                </p:sp>
                <p:sp>
                  <p:nvSpPr>
                    <p:cNvPr id="177225" name="Oval 73"/>
                    <p:cNvSpPr>
                      <a:spLocks noChangeArrowheads="1"/>
                    </p:cNvSpPr>
                    <p:nvPr/>
                  </p:nvSpPr>
                  <p:spPr bwMode="auto">
                    <a:xfrm rot="1453774">
                      <a:off x="2730" y="566"/>
                      <a:ext cx="259" cy="253"/>
                    </a:xfrm>
                    <a:prstGeom prst="ellipse">
                      <a:avLst/>
                    </a:prstGeom>
                    <a:solidFill>
                      <a:schemeClr val="bg2"/>
                    </a:solidFill>
                    <a:ln w="9525">
                      <a:solidFill>
                        <a:schemeClr val="tx1"/>
                      </a:solidFill>
                      <a:round/>
                      <a:headEnd/>
                      <a:tailEnd/>
                    </a:ln>
                    <a:effectLst/>
                    <a:extLst>
                      <a:ext uri="{AF507438-7753-43E0-B8FC-AC1667EBCBE1}">
                        <a14:hiddenEffects xmlns:a14="http://schemas.microsoft.com/office/drawing/2010/main">
                          <a:effectLst>
                            <a:outerShdw dist="35921" dir="2700000" algn="ctr" rotWithShape="0">
                              <a:schemeClr val="bg2"/>
                            </a:outerShdw>
                          </a:effectLst>
                        </a14:hiddenEffects>
                      </a:ext>
                    </a:extLst>
                  </p:spPr>
                  <p:txBody>
                    <a:bodyPr wrap="none" anchor="ctr"/>
                    <a:lstStyle/>
                    <a:p>
                      <a:pPr fontAlgn="base">
                        <a:spcBef>
                          <a:spcPct val="0"/>
                        </a:spcBef>
                        <a:spcAft>
                          <a:spcPct val="0"/>
                        </a:spcAft>
                      </a:pPr>
                      <a:endParaRPr lang="ru-RU" sz="2400" smtClean="0">
                        <a:solidFill>
                          <a:srgbClr val="40458C"/>
                        </a:solidFill>
                      </a:endParaRPr>
                    </a:p>
                  </p:txBody>
                </p:sp>
              </p:grpSp>
            </p:grpSp>
          </p:grpSp>
        </p:grpSp>
      </p:grpSp>
      <p:sp>
        <p:nvSpPr>
          <p:cNvPr id="177226" name="Freeform 74"/>
          <p:cNvSpPr>
            <a:spLocks/>
          </p:cNvSpPr>
          <p:nvPr/>
        </p:nvSpPr>
        <p:spPr bwMode="auto">
          <a:xfrm>
            <a:off x="4533900" y="660400"/>
            <a:ext cx="12700" cy="5473700"/>
          </a:xfrm>
          <a:custGeom>
            <a:avLst/>
            <a:gdLst>
              <a:gd name="T0" fmla="*/ 0 w 8"/>
              <a:gd name="T1" fmla="*/ 0 h 3448"/>
              <a:gd name="T2" fmla="*/ 8 w 8"/>
              <a:gd name="T3" fmla="*/ 3448 h 3448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8" h="3448">
                <a:moveTo>
                  <a:pt x="0" y="0"/>
                </a:moveTo>
                <a:lnTo>
                  <a:pt x="8" y="344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7166" name="Text Box 14"/>
          <p:cNvSpPr txBox="1">
            <a:spLocks noChangeArrowheads="1"/>
          </p:cNvSpPr>
          <p:nvPr/>
        </p:nvSpPr>
        <p:spPr bwMode="auto">
          <a:xfrm>
            <a:off x="250825" y="322263"/>
            <a:ext cx="360045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srgbClr val="FF0000"/>
                </a:solidFill>
                <a:latin typeface="Arial" panose="020B0604020202020204" pitchFamily="34" charset="0"/>
              </a:rPr>
              <a:t>Построение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smtClean="0">
                <a:solidFill>
                  <a:srgbClr val="FF0000"/>
                </a:solidFill>
                <a:latin typeface="Arial" panose="020B0604020202020204" pitchFamily="34" charset="0"/>
              </a:rPr>
              <a:t>середины отрезка</a:t>
            </a:r>
          </a:p>
        </p:txBody>
      </p:sp>
    </p:spTree>
    <p:extLst>
      <p:ext uri="{BB962C8B-B14F-4D97-AF65-F5344CB8AC3E}">
        <p14:creationId xmlns:p14="http://schemas.microsoft.com/office/powerpoint/2010/main" val="13606652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9000000">
                                      <p:cBhvr>
                                        <p:cTn id="14" dur="2000" fill="hold"/>
                                        <p:tgtEl>
                                          <p:spTgt spid="17718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2000"/>
                                        <p:tgtEl>
                                          <p:spTgt spid="17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77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7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77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9000000">
                                      <p:cBhvr>
                                        <p:cTn id="28" dur="2000" fill="hold"/>
                                        <p:tgtEl>
                                          <p:spTgt spid="1772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17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3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1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17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177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717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7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77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154" grpId="0"/>
      <p:bldP spid="177171" grpId="0" animBg="1"/>
      <p:bldP spid="177172" grpId="0" animBg="1"/>
      <p:bldP spid="177173" grpId="0" animBg="1"/>
      <p:bldP spid="177174" grpId="0" animBg="1"/>
      <p:bldP spid="1772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095836" y="1736812"/>
            <a:ext cx="640871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Построение:</a:t>
            </a:r>
          </a:p>
          <a:p>
            <a:pPr algn="ctr"/>
            <a:endParaRPr lang="ru-RU" sz="2800" dirty="0" smtClean="0"/>
          </a:p>
          <a:p>
            <a:r>
              <a:rPr lang="ru-RU" sz="2800" dirty="0" smtClean="0"/>
              <a:t>1</a:t>
            </a:r>
            <a:r>
              <a:rPr lang="ru-RU" sz="2800" dirty="0"/>
              <a:t>. </a:t>
            </a:r>
            <a:r>
              <a:rPr lang="ru-RU" sz="2800" dirty="0" err="1"/>
              <a:t>Окр</a:t>
            </a:r>
            <a:r>
              <a:rPr lang="ru-RU" sz="2800" dirty="0"/>
              <a:t>.(</a:t>
            </a:r>
            <a:r>
              <a:rPr lang="en-US" sz="2800" dirty="0"/>
              <a:t>A;AB).</a:t>
            </a:r>
          </a:p>
          <a:p>
            <a:r>
              <a:rPr lang="en-US" sz="2800" dirty="0"/>
              <a:t>2. </a:t>
            </a:r>
            <a:r>
              <a:rPr lang="ru-RU" sz="2800" dirty="0" err="1"/>
              <a:t>Окр</a:t>
            </a:r>
            <a:r>
              <a:rPr lang="ru-RU" sz="2800" dirty="0"/>
              <a:t>.(</a:t>
            </a:r>
            <a:r>
              <a:rPr lang="en-US" sz="2800" dirty="0"/>
              <a:t>B;BA).</a:t>
            </a:r>
          </a:p>
          <a:p>
            <a:r>
              <a:rPr lang="en-US" sz="2800" dirty="0"/>
              <a:t>3. </a:t>
            </a:r>
            <a:r>
              <a:rPr lang="ru-RU" sz="2800" dirty="0" err="1"/>
              <a:t>Окр</a:t>
            </a:r>
            <a:r>
              <a:rPr lang="ru-RU" sz="2800" dirty="0"/>
              <a:t>.(</a:t>
            </a:r>
            <a:r>
              <a:rPr lang="en-US" sz="2800" dirty="0"/>
              <a:t>A;AB) ∩ </a:t>
            </a:r>
            <a:r>
              <a:rPr lang="ru-RU" sz="2800" dirty="0" err="1"/>
              <a:t>Окр</a:t>
            </a:r>
            <a:r>
              <a:rPr lang="ru-RU" sz="2800" dirty="0"/>
              <a:t>.(</a:t>
            </a:r>
            <a:r>
              <a:rPr lang="en-US" sz="2800" dirty="0"/>
              <a:t>B;BA) = </a:t>
            </a:r>
            <a:r>
              <a:rPr lang="en-US" sz="2800" dirty="0" smtClean="0"/>
              <a:t>{P</a:t>
            </a:r>
            <a:r>
              <a:rPr lang="en-US" sz="2800" dirty="0"/>
              <a:t>, </a:t>
            </a:r>
            <a:r>
              <a:rPr lang="en-US" sz="2800" dirty="0" smtClean="0"/>
              <a:t>Q}.</a:t>
            </a:r>
            <a:endParaRPr lang="en-US" sz="2800" dirty="0"/>
          </a:p>
          <a:p>
            <a:r>
              <a:rPr lang="en-US" sz="2800" dirty="0"/>
              <a:t>4. PQ – </a:t>
            </a:r>
            <a:r>
              <a:rPr lang="ru-RU" sz="2800" dirty="0"/>
              <a:t>прямая.</a:t>
            </a:r>
          </a:p>
          <a:p>
            <a:r>
              <a:rPr lang="ru-RU" sz="2800" dirty="0"/>
              <a:t>5. </a:t>
            </a:r>
            <a:r>
              <a:rPr lang="en-US" sz="2800" dirty="0"/>
              <a:t>PQ ∩ AB = O.</a:t>
            </a:r>
          </a:p>
          <a:p>
            <a:r>
              <a:rPr lang="en-US" sz="2800" dirty="0"/>
              <a:t>6. AO = BO, O – </a:t>
            </a:r>
            <a:r>
              <a:rPr lang="ru-RU" sz="2800" dirty="0"/>
              <a:t>искомая точка.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19" t="27425" r="68900" b="45800"/>
          <a:stretch/>
        </p:blipFill>
        <p:spPr>
          <a:xfrm>
            <a:off x="683568" y="1880828"/>
            <a:ext cx="2160240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9544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4064000" y="1028700"/>
            <a:ext cx="2794000" cy="4848225"/>
            <a:chOff x="2560" y="648"/>
            <a:chExt cx="1760" cy="3054"/>
          </a:xfrm>
        </p:grpSpPr>
        <p:sp>
          <p:nvSpPr>
            <p:cNvPr id="178179" name="Freeform 3"/>
            <p:cNvSpPr>
              <a:spLocks/>
            </p:cNvSpPr>
            <p:nvPr/>
          </p:nvSpPr>
          <p:spPr bwMode="auto">
            <a:xfrm>
              <a:off x="2560" y="673"/>
              <a:ext cx="875" cy="3013"/>
            </a:xfrm>
            <a:custGeom>
              <a:avLst/>
              <a:gdLst>
                <a:gd name="T0" fmla="*/ 875 w 875"/>
                <a:gd name="T1" fmla="*/ 3013 h 3013"/>
                <a:gd name="T2" fmla="*/ 0 w 875"/>
                <a:gd name="T3" fmla="*/ 1575 h 3013"/>
                <a:gd name="T4" fmla="*/ 875 w 875"/>
                <a:gd name="T5" fmla="*/ 0 h 3013"/>
                <a:gd name="T6" fmla="*/ 875 w 875"/>
                <a:gd name="T7" fmla="*/ 3013 h 3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5" h="3013">
                  <a:moveTo>
                    <a:pt x="875" y="3013"/>
                  </a:moveTo>
                  <a:lnTo>
                    <a:pt x="0" y="1575"/>
                  </a:lnTo>
                  <a:lnTo>
                    <a:pt x="875" y="0"/>
                  </a:lnTo>
                  <a:lnTo>
                    <a:pt x="875" y="3013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180" name="Freeform 4"/>
            <p:cNvSpPr>
              <a:spLocks/>
            </p:cNvSpPr>
            <p:nvPr/>
          </p:nvSpPr>
          <p:spPr bwMode="auto">
            <a:xfrm>
              <a:off x="3443" y="648"/>
              <a:ext cx="877" cy="3054"/>
            </a:xfrm>
            <a:custGeom>
              <a:avLst/>
              <a:gdLst>
                <a:gd name="T0" fmla="*/ 8 w 877"/>
                <a:gd name="T1" fmla="*/ 3054 h 3054"/>
                <a:gd name="T2" fmla="*/ 877 w 877"/>
                <a:gd name="T3" fmla="*/ 1600 h 3054"/>
                <a:gd name="T4" fmla="*/ 0 w 877"/>
                <a:gd name="T5" fmla="*/ 0 h 3054"/>
                <a:gd name="T6" fmla="*/ 8 w 877"/>
                <a:gd name="T7" fmla="*/ 3054 h 3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3054">
                  <a:moveTo>
                    <a:pt x="8" y="3054"/>
                  </a:moveTo>
                  <a:lnTo>
                    <a:pt x="877" y="1600"/>
                  </a:lnTo>
                  <a:lnTo>
                    <a:pt x="0" y="0"/>
                  </a:lnTo>
                  <a:lnTo>
                    <a:pt x="8" y="305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sp>
        <p:nvSpPr>
          <p:cNvPr id="178181" name="Freeform 5"/>
          <p:cNvSpPr>
            <a:spLocks/>
          </p:cNvSpPr>
          <p:nvPr/>
        </p:nvSpPr>
        <p:spPr bwMode="auto">
          <a:xfrm>
            <a:off x="4064000" y="1041400"/>
            <a:ext cx="2794000" cy="2540000"/>
          </a:xfrm>
          <a:custGeom>
            <a:avLst/>
            <a:gdLst>
              <a:gd name="T0" fmla="*/ 0 w 1760"/>
              <a:gd name="T1" fmla="*/ 1595 h 1600"/>
              <a:gd name="T2" fmla="*/ 1760 w 1760"/>
              <a:gd name="T3" fmla="*/ 1600 h 1600"/>
              <a:gd name="T4" fmla="*/ 872 w 1760"/>
              <a:gd name="T5" fmla="*/ 0 h 1600"/>
              <a:gd name="T6" fmla="*/ 0 w 1760"/>
              <a:gd name="T7" fmla="*/ 1595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0" h="1600">
                <a:moveTo>
                  <a:pt x="0" y="1595"/>
                </a:moveTo>
                <a:lnTo>
                  <a:pt x="1760" y="1600"/>
                </a:lnTo>
                <a:lnTo>
                  <a:pt x="872" y="0"/>
                </a:lnTo>
                <a:lnTo>
                  <a:pt x="0" y="1595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182" name="Arc 6"/>
          <p:cNvSpPr>
            <a:spLocks/>
          </p:cNvSpPr>
          <p:nvPr/>
        </p:nvSpPr>
        <p:spPr bwMode="auto">
          <a:xfrm rot="859367" flipH="1">
            <a:off x="4116388" y="414338"/>
            <a:ext cx="2808287" cy="5459412"/>
          </a:xfrm>
          <a:custGeom>
            <a:avLst/>
            <a:gdLst>
              <a:gd name="G0" fmla="+- 0 0 0"/>
              <a:gd name="G1" fmla="+- 20914 0 0"/>
              <a:gd name="G2" fmla="+- 21600 0 0"/>
              <a:gd name="T0" fmla="*/ 5402 w 21600"/>
              <a:gd name="T1" fmla="*/ 0 h 42365"/>
              <a:gd name="T2" fmla="*/ 2532 w 21600"/>
              <a:gd name="T3" fmla="*/ 42365 h 42365"/>
              <a:gd name="T4" fmla="*/ 0 w 21600"/>
              <a:gd name="T5" fmla="*/ 20914 h 42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365" fill="none" extrusionOk="0">
                <a:moveTo>
                  <a:pt x="5401" y="0"/>
                </a:moveTo>
                <a:cubicBezTo>
                  <a:pt x="14937" y="2463"/>
                  <a:pt x="21600" y="11065"/>
                  <a:pt x="21600" y="20914"/>
                </a:cubicBezTo>
                <a:cubicBezTo>
                  <a:pt x="21600" y="31863"/>
                  <a:pt x="13406" y="41081"/>
                  <a:pt x="2532" y="42365"/>
                </a:cubicBezTo>
              </a:path>
              <a:path w="21600" h="42365" stroke="0" extrusionOk="0">
                <a:moveTo>
                  <a:pt x="5401" y="0"/>
                </a:moveTo>
                <a:cubicBezTo>
                  <a:pt x="14937" y="2463"/>
                  <a:pt x="21600" y="11065"/>
                  <a:pt x="21600" y="20914"/>
                </a:cubicBezTo>
                <a:cubicBezTo>
                  <a:pt x="21600" y="31863"/>
                  <a:pt x="13406" y="41081"/>
                  <a:pt x="2532" y="42365"/>
                </a:cubicBezTo>
                <a:lnTo>
                  <a:pt x="0" y="20914"/>
                </a:lnTo>
                <a:close/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183" name="Arc 7"/>
          <p:cNvSpPr>
            <a:spLocks/>
          </p:cNvSpPr>
          <p:nvPr/>
        </p:nvSpPr>
        <p:spPr bwMode="auto">
          <a:xfrm rot="-859367">
            <a:off x="4156075" y="612775"/>
            <a:ext cx="2687638" cy="5262563"/>
          </a:xfrm>
          <a:custGeom>
            <a:avLst/>
            <a:gdLst>
              <a:gd name="G0" fmla="+- 0 0 0"/>
              <a:gd name="G1" fmla="+- 19579 0 0"/>
              <a:gd name="G2" fmla="+- 21600 0 0"/>
              <a:gd name="T0" fmla="*/ 9122 w 21600"/>
              <a:gd name="T1" fmla="*/ 0 h 41151"/>
              <a:gd name="T2" fmla="*/ 1106 w 21600"/>
              <a:gd name="T3" fmla="*/ 41151 h 41151"/>
              <a:gd name="T4" fmla="*/ 0 w 21600"/>
              <a:gd name="T5" fmla="*/ 19579 h 4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151" fill="none" extrusionOk="0">
                <a:moveTo>
                  <a:pt x="9122" y="-1"/>
                </a:moveTo>
                <a:cubicBezTo>
                  <a:pt x="16733" y="3545"/>
                  <a:pt x="21600" y="11181"/>
                  <a:pt x="21600" y="19579"/>
                </a:cubicBezTo>
                <a:cubicBezTo>
                  <a:pt x="21600" y="31078"/>
                  <a:pt x="12590" y="40561"/>
                  <a:pt x="1105" y="41150"/>
                </a:cubicBezTo>
              </a:path>
              <a:path w="21600" h="41151" stroke="0" extrusionOk="0">
                <a:moveTo>
                  <a:pt x="9122" y="-1"/>
                </a:moveTo>
                <a:cubicBezTo>
                  <a:pt x="16733" y="3545"/>
                  <a:pt x="21600" y="11181"/>
                  <a:pt x="21600" y="19579"/>
                </a:cubicBezTo>
                <a:cubicBezTo>
                  <a:pt x="21600" y="31078"/>
                  <a:pt x="12590" y="40561"/>
                  <a:pt x="1105" y="41150"/>
                </a:cubicBezTo>
                <a:lnTo>
                  <a:pt x="0" y="19579"/>
                </a:lnTo>
                <a:close/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184" name="Freeform 8"/>
          <p:cNvSpPr>
            <a:spLocks/>
          </p:cNvSpPr>
          <p:nvPr/>
        </p:nvSpPr>
        <p:spPr bwMode="auto">
          <a:xfrm>
            <a:off x="4064000" y="3556000"/>
            <a:ext cx="2794000" cy="1588"/>
          </a:xfrm>
          <a:custGeom>
            <a:avLst/>
            <a:gdLst>
              <a:gd name="T0" fmla="*/ 0 w 1760"/>
              <a:gd name="T1" fmla="*/ 0 h 1"/>
              <a:gd name="T2" fmla="*/ 1760 w 176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0" h="1">
                <a:moveTo>
                  <a:pt x="0" y="0"/>
                </a:moveTo>
                <a:lnTo>
                  <a:pt x="1760" y="0"/>
                </a:lnTo>
              </a:path>
            </a:pathLst>
          </a:custGeom>
          <a:noFill/>
          <a:ln w="38100" cmpd="sng">
            <a:solidFill>
              <a:srgbClr val="CC0066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185" name="Group 9"/>
          <p:cNvGrpSpPr>
            <a:grpSpLocks/>
          </p:cNvGrpSpPr>
          <p:nvPr/>
        </p:nvGrpSpPr>
        <p:grpSpPr bwMode="auto">
          <a:xfrm rot="-25919542">
            <a:off x="2225675" y="17463"/>
            <a:ext cx="2303463" cy="2986087"/>
            <a:chOff x="703" y="1605"/>
            <a:chExt cx="1390" cy="1881"/>
          </a:xfrm>
        </p:grpSpPr>
        <p:sp>
          <p:nvSpPr>
            <p:cNvPr id="178186" name="Freeform 10"/>
            <p:cNvSpPr>
              <a:spLocks/>
            </p:cNvSpPr>
            <p:nvPr/>
          </p:nvSpPr>
          <p:spPr bwMode="auto">
            <a:xfrm rot="-598683">
              <a:off x="1158" y="1605"/>
              <a:ext cx="766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8187" name="Group 11"/>
            <p:cNvGrpSpPr>
              <a:grpSpLocks/>
            </p:cNvGrpSpPr>
            <p:nvPr/>
          </p:nvGrpSpPr>
          <p:grpSpPr bwMode="auto">
            <a:xfrm>
              <a:off x="703" y="1616"/>
              <a:ext cx="1390" cy="1870"/>
              <a:chOff x="703" y="1616"/>
              <a:chExt cx="1390" cy="1870"/>
            </a:xfrm>
          </p:grpSpPr>
          <p:grpSp>
            <p:nvGrpSpPr>
              <p:cNvPr id="178188" name="Group 12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8189" name="Freeform 13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8190" name="Freeform 14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8191" name="Group 15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8192" name="Freeform 16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8193" name="Group 17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8194" name="Freeform 18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8195" name="Oval 19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78196" name="Group 20"/>
          <p:cNvGrpSpPr>
            <a:grpSpLocks/>
          </p:cNvGrpSpPr>
          <p:nvPr/>
        </p:nvGrpSpPr>
        <p:grpSpPr bwMode="auto">
          <a:xfrm rot="4213407" flipH="1">
            <a:off x="6353969" y="-794"/>
            <a:ext cx="2324100" cy="2986088"/>
            <a:chOff x="703" y="1605"/>
            <a:chExt cx="1390" cy="1881"/>
          </a:xfrm>
        </p:grpSpPr>
        <p:sp>
          <p:nvSpPr>
            <p:cNvPr id="178197" name="Freeform 21"/>
            <p:cNvSpPr>
              <a:spLocks/>
            </p:cNvSpPr>
            <p:nvPr/>
          </p:nvSpPr>
          <p:spPr bwMode="auto">
            <a:xfrm rot="-598683">
              <a:off x="1158" y="1605"/>
              <a:ext cx="766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8198" name="Group 22"/>
            <p:cNvGrpSpPr>
              <a:grpSpLocks/>
            </p:cNvGrpSpPr>
            <p:nvPr/>
          </p:nvGrpSpPr>
          <p:grpSpPr bwMode="auto">
            <a:xfrm>
              <a:off x="703" y="1616"/>
              <a:ext cx="1390" cy="1870"/>
              <a:chOff x="703" y="1616"/>
              <a:chExt cx="1390" cy="1870"/>
            </a:xfrm>
          </p:grpSpPr>
          <p:grpSp>
            <p:nvGrpSpPr>
              <p:cNvPr id="178199" name="Group 23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8200" name="Freeform 24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8201" name="Freeform 25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8202" name="Group 26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8203" name="Freeform 27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8204" name="Group 28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8205" name="Freeform 29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8206" name="Oval 30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78207" name="Oval 31"/>
          <p:cNvSpPr>
            <a:spLocks noChangeArrowheads="1"/>
          </p:cNvSpPr>
          <p:nvPr/>
        </p:nvSpPr>
        <p:spPr bwMode="auto">
          <a:xfrm>
            <a:off x="5426075" y="1020763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208" name="Oval 32"/>
          <p:cNvSpPr>
            <a:spLocks noChangeArrowheads="1"/>
          </p:cNvSpPr>
          <p:nvPr/>
        </p:nvSpPr>
        <p:spPr bwMode="auto">
          <a:xfrm>
            <a:off x="5432425" y="5824538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210" name="Group 34"/>
          <p:cNvGrpSpPr>
            <a:grpSpLocks/>
          </p:cNvGrpSpPr>
          <p:nvPr/>
        </p:nvGrpSpPr>
        <p:grpSpPr bwMode="auto">
          <a:xfrm>
            <a:off x="5375275" y="606425"/>
            <a:ext cx="420688" cy="5702300"/>
            <a:chOff x="2789" y="346"/>
            <a:chExt cx="265" cy="3501"/>
          </a:xfrm>
        </p:grpSpPr>
        <p:sp>
          <p:nvSpPr>
            <p:cNvPr id="178211" name="Text Box 35"/>
            <p:cNvSpPr txBox="1">
              <a:spLocks noChangeArrowheads="1"/>
            </p:cNvSpPr>
            <p:nvPr/>
          </p:nvSpPr>
          <p:spPr bwMode="auto">
            <a:xfrm>
              <a:off x="2789" y="3566"/>
              <a:ext cx="265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400" b="1" smtClean="0">
                  <a:solidFill>
                    <a:srgbClr val="000066"/>
                  </a:solidFill>
                  <a:latin typeface="Times New Roman" panose="02020603050405020304" pitchFamily="18" charset="0"/>
                </a:rPr>
                <a:t>Q</a:t>
              </a:r>
              <a:endParaRPr lang="ru-RU" altLang="ru-RU" sz="2400" b="1" smtClean="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12" name="Text Box 36"/>
            <p:cNvSpPr txBox="1">
              <a:spLocks noChangeArrowheads="1"/>
            </p:cNvSpPr>
            <p:nvPr/>
          </p:nvSpPr>
          <p:spPr bwMode="auto">
            <a:xfrm>
              <a:off x="2817" y="346"/>
              <a:ext cx="233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400" b="1" smtClean="0">
                  <a:solidFill>
                    <a:srgbClr val="000066"/>
                  </a:solidFill>
                  <a:latin typeface="Times New Roman" panose="02020603050405020304" pitchFamily="18" charset="0"/>
                </a:rPr>
                <a:t>P</a:t>
              </a:r>
              <a:endParaRPr lang="ru-RU" altLang="ru-RU" sz="2400" b="1" smtClean="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8214" name="Text Box 38"/>
          <p:cNvSpPr txBox="1">
            <a:spLocks noChangeArrowheads="1"/>
          </p:cNvSpPr>
          <p:nvPr/>
        </p:nvSpPr>
        <p:spPr bwMode="auto">
          <a:xfrm>
            <a:off x="6943725" y="3429000"/>
            <a:ext cx="455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В</a:t>
            </a:r>
            <a:endParaRPr lang="ru-RU" altLang="ru-RU" sz="32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8215" name="Text Box 39"/>
          <p:cNvSpPr txBox="1">
            <a:spLocks noChangeArrowheads="1"/>
          </p:cNvSpPr>
          <p:nvPr/>
        </p:nvSpPr>
        <p:spPr bwMode="auto">
          <a:xfrm>
            <a:off x="3559175" y="3429000"/>
            <a:ext cx="455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А</a:t>
            </a:r>
            <a:endParaRPr lang="ru-RU" altLang="ru-RU" sz="32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8253" name="Group 77"/>
          <p:cNvGrpSpPr>
            <a:grpSpLocks/>
          </p:cNvGrpSpPr>
          <p:nvPr/>
        </p:nvGrpSpPr>
        <p:grpSpPr bwMode="auto">
          <a:xfrm>
            <a:off x="630238" y="2060575"/>
            <a:ext cx="2874962" cy="1917700"/>
            <a:chOff x="295" y="391"/>
            <a:chExt cx="1811" cy="1208"/>
          </a:xfrm>
        </p:grpSpPr>
        <p:sp>
          <p:nvSpPr>
            <p:cNvPr id="178209" name="Text Box 33"/>
            <p:cNvSpPr txBox="1">
              <a:spLocks noChangeArrowheads="1"/>
            </p:cNvSpPr>
            <p:nvPr/>
          </p:nvSpPr>
          <p:spPr bwMode="auto">
            <a:xfrm>
              <a:off x="295" y="391"/>
              <a:ext cx="1811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3716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8288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ru-RU" altLang="ru-RU" smtClean="0">
                <a:solidFill>
                  <a:srgbClr val="000066"/>
                </a:solidFill>
                <a:latin typeface="Tahoma" panose="020B060403050404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ru-RU" altLang="ru-RU" smtClean="0">
                <a:solidFill>
                  <a:srgbClr val="000066"/>
                </a:solidFill>
                <a:latin typeface="Tahoma" panose="020B060403050404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ru-RU" altLang="ru-RU" smtClean="0">
                <a:solidFill>
                  <a:srgbClr val="000066"/>
                </a:solidFill>
                <a:latin typeface="Tahoma" panose="020B060403050404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    АР</a:t>
              </a:r>
              <a:r>
                <a:rPr kumimoji="0" lang="en-US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Q</a:t>
              </a:r>
              <a:r>
                <a:rPr kumimoji="0" lang="ru-RU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kumimoji="0" lang="en-US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=</a:t>
              </a:r>
              <a:r>
                <a:rPr kumimoji="0" lang="ru-RU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kumimoji="0" lang="en-US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 BPQ</a:t>
              </a:r>
              <a:r>
                <a:rPr kumimoji="0" lang="ru-RU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altLang="ru-RU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по трем сторонам.</a:t>
              </a:r>
            </a:p>
          </p:txBody>
        </p:sp>
        <p:grpSp>
          <p:nvGrpSpPr>
            <p:cNvPr id="178216" name="Group 40"/>
            <p:cNvGrpSpPr>
              <a:grpSpLocks/>
            </p:cNvGrpSpPr>
            <p:nvPr/>
          </p:nvGrpSpPr>
          <p:grpSpPr bwMode="auto">
            <a:xfrm>
              <a:off x="476" y="1117"/>
              <a:ext cx="997" cy="215"/>
              <a:chOff x="385" y="3152"/>
              <a:chExt cx="726" cy="239"/>
            </a:xfrm>
          </p:grpSpPr>
          <p:graphicFrame>
            <p:nvGraphicFramePr>
              <p:cNvPr id="178217" name="Object 41"/>
              <p:cNvGraphicFramePr>
                <a:graphicFrameLocks noChangeAspect="1"/>
              </p:cNvGraphicFramePr>
              <p:nvPr/>
            </p:nvGraphicFramePr>
            <p:xfrm>
              <a:off x="385" y="3152"/>
              <a:ext cx="197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4" name="Формула" r:id="rId3" imgW="139579" imgH="164957" progId="Equation.3">
                      <p:embed/>
                    </p:oleObj>
                  </mc:Choice>
                  <mc:Fallback>
                    <p:oleObj name="Формула" r:id="rId3" imgW="139579" imgH="164957" progId="Equation.3">
                      <p:embed/>
                      <p:pic>
                        <p:nvPicPr>
                          <p:cNvPr id="0" name="Picture 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5" y="3152"/>
                            <a:ext cx="197" cy="2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218" name="Object 42"/>
              <p:cNvGraphicFramePr>
                <a:graphicFrameLocks noChangeAspect="1"/>
              </p:cNvGraphicFramePr>
              <p:nvPr/>
            </p:nvGraphicFramePr>
            <p:xfrm>
              <a:off x="914" y="3158"/>
              <a:ext cx="197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135" name="Формула" r:id="rId5" imgW="139579" imgH="164957" progId="Equation.3">
                      <p:embed/>
                    </p:oleObj>
                  </mc:Choice>
                  <mc:Fallback>
                    <p:oleObj name="Формула" r:id="rId5" imgW="139579" imgH="164957" progId="Equation.3">
                      <p:embed/>
                      <p:pic>
                        <p:nvPicPr>
                          <p:cNvPr id="0" name="Picture 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4" y="3158"/>
                            <a:ext cx="197" cy="2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78219" name="Group 43"/>
          <p:cNvGrpSpPr>
            <a:grpSpLocks/>
          </p:cNvGrpSpPr>
          <p:nvPr/>
        </p:nvGrpSpPr>
        <p:grpSpPr bwMode="auto">
          <a:xfrm>
            <a:off x="4640263" y="765175"/>
            <a:ext cx="2236787" cy="2986088"/>
            <a:chOff x="703" y="1605"/>
            <a:chExt cx="1390" cy="1881"/>
          </a:xfrm>
        </p:grpSpPr>
        <p:sp>
          <p:nvSpPr>
            <p:cNvPr id="178220" name="Freeform 44"/>
            <p:cNvSpPr>
              <a:spLocks/>
            </p:cNvSpPr>
            <p:nvPr/>
          </p:nvSpPr>
          <p:spPr bwMode="auto">
            <a:xfrm rot="-598683">
              <a:off x="1158" y="1605"/>
              <a:ext cx="766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8221" name="Group 45"/>
            <p:cNvGrpSpPr>
              <a:grpSpLocks/>
            </p:cNvGrpSpPr>
            <p:nvPr/>
          </p:nvGrpSpPr>
          <p:grpSpPr bwMode="auto">
            <a:xfrm>
              <a:off x="703" y="1616"/>
              <a:ext cx="1390" cy="1870"/>
              <a:chOff x="703" y="1616"/>
              <a:chExt cx="1390" cy="1870"/>
            </a:xfrm>
          </p:grpSpPr>
          <p:grpSp>
            <p:nvGrpSpPr>
              <p:cNvPr id="178222" name="Group 46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8223" name="Freeform 47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8224" name="Freeform 48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8225" name="Group 49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8226" name="Freeform 50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8227" name="Group 51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8228" name="Freeform 52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8229" name="Oval 53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78230" name="Group 54"/>
          <p:cNvGrpSpPr>
            <a:grpSpLocks/>
          </p:cNvGrpSpPr>
          <p:nvPr/>
        </p:nvGrpSpPr>
        <p:grpSpPr bwMode="auto">
          <a:xfrm>
            <a:off x="4567238" y="2133600"/>
            <a:ext cx="1801812" cy="2519363"/>
            <a:chOff x="2290" y="1344"/>
            <a:chExt cx="1135" cy="1587"/>
          </a:xfrm>
        </p:grpSpPr>
        <p:sp>
          <p:nvSpPr>
            <p:cNvPr id="178231" name="Line 55"/>
            <p:cNvSpPr>
              <a:spLocks noChangeShapeType="1"/>
            </p:cNvSpPr>
            <p:nvPr/>
          </p:nvSpPr>
          <p:spPr bwMode="auto">
            <a:xfrm>
              <a:off x="2381" y="1344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2" name="Line 56"/>
            <p:cNvSpPr>
              <a:spLocks noChangeShapeType="1"/>
            </p:cNvSpPr>
            <p:nvPr/>
          </p:nvSpPr>
          <p:spPr bwMode="auto">
            <a:xfrm flipH="1">
              <a:off x="3197" y="1344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3" name="Line 57"/>
            <p:cNvSpPr>
              <a:spLocks noChangeShapeType="1"/>
            </p:cNvSpPr>
            <p:nvPr/>
          </p:nvSpPr>
          <p:spPr bwMode="auto">
            <a:xfrm>
              <a:off x="3288" y="2840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4" name="Line 58"/>
            <p:cNvSpPr>
              <a:spLocks noChangeShapeType="1"/>
            </p:cNvSpPr>
            <p:nvPr/>
          </p:nvSpPr>
          <p:spPr bwMode="auto">
            <a:xfrm flipH="1">
              <a:off x="2290" y="2795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grpSp>
        <p:nvGrpSpPr>
          <p:cNvPr id="178235" name="Group 59"/>
          <p:cNvGrpSpPr>
            <a:grpSpLocks/>
          </p:cNvGrpSpPr>
          <p:nvPr/>
        </p:nvGrpSpPr>
        <p:grpSpPr bwMode="auto">
          <a:xfrm>
            <a:off x="4999038" y="1625600"/>
            <a:ext cx="839787" cy="604838"/>
            <a:chOff x="3149" y="1024"/>
            <a:chExt cx="529" cy="381"/>
          </a:xfrm>
        </p:grpSpPr>
        <p:sp>
          <p:nvSpPr>
            <p:cNvPr id="178236" name="Text Box 60"/>
            <p:cNvSpPr txBox="1">
              <a:spLocks noChangeArrowheads="1"/>
            </p:cNvSpPr>
            <p:nvPr/>
          </p:nvSpPr>
          <p:spPr bwMode="auto">
            <a:xfrm>
              <a:off x="3149" y="1117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237" name="Text Box 61"/>
            <p:cNvSpPr txBox="1">
              <a:spLocks noChangeArrowheads="1"/>
            </p:cNvSpPr>
            <p:nvPr/>
          </p:nvSpPr>
          <p:spPr bwMode="auto">
            <a:xfrm>
              <a:off x="3466" y="1117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78238" name="Freeform 62"/>
            <p:cNvSpPr>
              <a:spLocks/>
            </p:cNvSpPr>
            <p:nvPr/>
          </p:nvSpPr>
          <p:spPr bwMode="auto">
            <a:xfrm>
              <a:off x="3240" y="1026"/>
              <a:ext cx="181" cy="104"/>
            </a:xfrm>
            <a:custGeom>
              <a:avLst/>
              <a:gdLst>
                <a:gd name="T0" fmla="*/ 0 w 181"/>
                <a:gd name="T1" fmla="*/ 0 h 104"/>
                <a:gd name="T2" fmla="*/ 69 w 181"/>
                <a:gd name="T3" fmla="*/ 89 h 104"/>
                <a:gd name="T4" fmla="*/ 181 w 181"/>
                <a:gd name="T5" fmla="*/ 9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04">
                  <a:moveTo>
                    <a:pt x="0" y="0"/>
                  </a:moveTo>
                  <a:cubicBezTo>
                    <a:pt x="11" y="15"/>
                    <a:pt x="39" y="74"/>
                    <a:pt x="69" y="89"/>
                  </a:cubicBezTo>
                  <a:cubicBezTo>
                    <a:pt x="99" y="104"/>
                    <a:pt x="158" y="91"/>
                    <a:pt x="181" y="91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9" name="Freeform 63"/>
            <p:cNvSpPr>
              <a:spLocks/>
            </p:cNvSpPr>
            <p:nvPr/>
          </p:nvSpPr>
          <p:spPr bwMode="auto">
            <a:xfrm>
              <a:off x="3422" y="1024"/>
              <a:ext cx="218" cy="107"/>
            </a:xfrm>
            <a:custGeom>
              <a:avLst/>
              <a:gdLst>
                <a:gd name="T0" fmla="*/ 218 w 218"/>
                <a:gd name="T1" fmla="*/ 0 h 107"/>
                <a:gd name="T2" fmla="*/ 112 w 218"/>
                <a:gd name="T3" fmla="*/ 91 h 107"/>
                <a:gd name="T4" fmla="*/ 0 w 218"/>
                <a:gd name="T5" fmla="*/ 9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" h="107">
                  <a:moveTo>
                    <a:pt x="218" y="0"/>
                  </a:moveTo>
                  <a:cubicBezTo>
                    <a:pt x="199" y="15"/>
                    <a:pt x="148" y="75"/>
                    <a:pt x="112" y="91"/>
                  </a:cubicBezTo>
                  <a:cubicBezTo>
                    <a:pt x="76" y="107"/>
                    <a:pt x="23" y="93"/>
                    <a:pt x="0" y="93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sp>
        <p:nvSpPr>
          <p:cNvPr id="178240" name="Freeform 64"/>
          <p:cNvSpPr>
            <a:spLocks/>
          </p:cNvSpPr>
          <p:nvPr/>
        </p:nvSpPr>
        <p:spPr bwMode="auto">
          <a:xfrm>
            <a:off x="5461000" y="266700"/>
            <a:ext cx="12700" cy="6108700"/>
          </a:xfrm>
          <a:custGeom>
            <a:avLst/>
            <a:gdLst>
              <a:gd name="T0" fmla="*/ 0 w 8"/>
              <a:gd name="T1" fmla="*/ 0 h 3848"/>
              <a:gd name="T2" fmla="*/ 0 w 8"/>
              <a:gd name="T3" fmla="*/ 120 h 3848"/>
              <a:gd name="T4" fmla="*/ 8 w 8"/>
              <a:gd name="T5" fmla="*/ 3848 h 3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3848">
                <a:moveTo>
                  <a:pt x="0" y="0"/>
                </a:moveTo>
                <a:lnTo>
                  <a:pt x="0" y="120"/>
                </a:lnTo>
                <a:lnTo>
                  <a:pt x="8" y="384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242" name="Group 66"/>
          <p:cNvGrpSpPr>
            <a:grpSpLocks/>
          </p:cNvGrpSpPr>
          <p:nvPr/>
        </p:nvGrpSpPr>
        <p:grpSpPr bwMode="auto">
          <a:xfrm>
            <a:off x="971550" y="4076700"/>
            <a:ext cx="1728788" cy="519113"/>
            <a:chOff x="249" y="3139"/>
            <a:chExt cx="687" cy="327"/>
          </a:xfrm>
        </p:grpSpPr>
        <p:sp>
          <p:nvSpPr>
            <p:cNvPr id="178243" name="Text Box 67"/>
            <p:cNvSpPr txBox="1">
              <a:spLocks noChangeArrowheads="1"/>
            </p:cNvSpPr>
            <p:nvPr/>
          </p:nvSpPr>
          <p:spPr bwMode="auto">
            <a:xfrm>
              <a:off x="385" y="3139"/>
              <a:ext cx="55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smtClean="0">
                  <a:solidFill>
                    <a:srgbClr val="000066"/>
                  </a:solidFill>
                </a:rPr>
                <a:t>1 =    2</a:t>
              </a:r>
            </a:p>
          </p:txBody>
        </p:sp>
        <p:graphicFrame>
          <p:nvGraphicFramePr>
            <p:cNvPr id="178244" name="Object 68"/>
            <p:cNvGraphicFramePr>
              <a:graphicFrameLocks noChangeAspect="1"/>
            </p:cNvGraphicFramePr>
            <p:nvPr/>
          </p:nvGraphicFramePr>
          <p:xfrm>
            <a:off x="249" y="3203"/>
            <a:ext cx="233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6" name="Формула" r:id="rId7" imgW="164957" imgH="152268" progId="Equation.3">
                    <p:embed/>
                  </p:oleObj>
                </mc:Choice>
                <mc:Fallback>
                  <p:oleObj name="Формула" r:id="rId7" imgW="164957" imgH="152268" progId="Equation.3">
                    <p:embed/>
                    <p:pic>
                      <p:nvPicPr>
                        <p:cNvPr id="0" name="Picture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" y="3203"/>
                          <a:ext cx="233" cy="2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245" name="Object 69"/>
            <p:cNvGraphicFramePr>
              <a:graphicFrameLocks noChangeAspect="1"/>
            </p:cNvGraphicFramePr>
            <p:nvPr/>
          </p:nvGraphicFramePr>
          <p:xfrm>
            <a:off x="657" y="3203"/>
            <a:ext cx="233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37" name="Формула" r:id="rId9" imgW="164957" imgH="152268" progId="Equation.3">
                    <p:embed/>
                  </p:oleObj>
                </mc:Choice>
                <mc:Fallback>
                  <p:oleObj name="Формула" r:id="rId9" imgW="164957" imgH="152268" progId="Equation.3">
                    <p:embed/>
                    <p:pic>
                      <p:nvPicPr>
                        <p:cNvPr id="0" name="Picture 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3203"/>
                          <a:ext cx="233" cy="2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8246" name="Text Box 70"/>
          <p:cNvSpPr txBox="1">
            <a:spLocks noChangeArrowheads="1"/>
          </p:cNvSpPr>
          <p:nvPr/>
        </p:nvSpPr>
        <p:spPr bwMode="auto">
          <a:xfrm>
            <a:off x="149225" y="4972050"/>
            <a:ext cx="5337175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000066"/>
                </a:solidFill>
              </a:rPr>
              <a:t>Треугольник АРВ р/б.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000066"/>
                </a:solidFill>
              </a:rPr>
              <a:t>Отрезок РО является биссектрисой,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000066"/>
                </a:solidFill>
              </a:rPr>
              <a:t>а значит, и медианой.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smtClean="0">
                <a:solidFill>
                  <a:srgbClr val="000066"/>
                </a:solidFill>
              </a:rPr>
              <a:t>Тогда, точка  О – середина АВ.</a:t>
            </a:r>
          </a:p>
        </p:txBody>
      </p:sp>
      <p:sp>
        <p:nvSpPr>
          <p:cNvPr id="178247" name="Freeform 71"/>
          <p:cNvSpPr>
            <a:spLocks/>
          </p:cNvSpPr>
          <p:nvPr/>
        </p:nvSpPr>
        <p:spPr bwMode="auto">
          <a:xfrm>
            <a:off x="5275263" y="3213100"/>
            <a:ext cx="384175" cy="647700"/>
          </a:xfrm>
          <a:custGeom>
            <a:avLst/>
            <a:gdLst>
              <a:gd name="T0" fmla="*/ 53 w 242"/>
              <a:gd name="T1" fmla="*/ 0 h 408"/>
              <a:gd name="T2" fmla="*/ 235 w 242"/>
              <a:gd name="T3" fmla="*/ 91 h 408"/>
              <a:gd name="T4" fmla="*/ 8 w 242"/>
              <a:gd name="T5" fmla="*/ 317 h 408"/>
              <a:gd name="T6" fmla="*/ 189 w 242"/>
              <a:gd name="T7" fmla="*/ 408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2" h="408">
                <a:moveTo>
                  <a:pt x="53" y="0"/>
                </a:moveTo>
                <a:cubicBezTo>
                  <a:pt x="147" y="19"/>
                  <a:pt x="242" y="38"/>
                  <a:pt x="235" y="91"/>
                </a:cubicBezTo>
                <a:cubicBezTo>
                  <a:pt x="228" y="144"/>
                  <a:pt x="16" y="264"/>
                  <a:pt x="8" y="317"/>
                </a:cubicBezTo>
                <a:cubicBezTo>
                  <a:pt x="0" y="370"/>
                  <a:pt x="94" y="389"/>
                  <a:pt x="189" y="40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248" name="Group 72"/>
          <p:cNvGrpSpPr>
            <a:grpSpLocks/>
          </p:cNvGrpSpPr>
          <p:nvPr/>
        </p:nvGrpSpPr>
        <p:grpSpPr bwMode="auto">
          <a:xfrm>
            <a:off x="4999038" y="3429000"/>
            <a:ext cx="503237" cy="579438"/>
            <a:chOff x="2562" y="2160"/>
            <a:chExt cx="317" cy="365"/>
          </a:xfrm>
        </p:grpSpPr>
        <p:sp>
          <p:nvSpPr>
            <p:cNvPr id="178249" name="Text Box 73"/>
            <p:cNvSpPr txBox="1">
              <a:spLocks noChangeArrowheads="1"/>
            </p:cNvSpPr>
            <p:nvPr/>
          </p:nvSpPr>
          <p:spPr bwMode="auto">
            <a:xfrm>
              <a:off x="2562" y="2160"/>
              <a:ext cx="31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178250" name="Oval 74"/>
            <p:cNvSpPr>
              <a:spLocks noChangeArrowheads="1"/>
            </p:cNvSpPr>
            <p:nvPr/>
          </p:nvSpPr>
          <p:spPr bwMode="auto">
            <a:xfrm>
              <a:off x="2835" y="2205"/>
              <a:ext cx="44" cy="45"/>
            </a:xfrm>
            <a:prstGeom prst="ellipse">
              <a:avLst/>
            </a:prstGeom>
            <a:solidFill>
              <a:srgbClr val="0000CC"/>
            </a:solidFill>
            <a:ln w="76200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sp>
        <p:nvSpPr>
          <p:cNvPr id="178255" name="Text Box 79"/>
          <p:cNvSpPr txBox="1">
            <a:spLocks noChangeArrowheads="1"/>
          </p:cNvSpPr>
          <p:nvPr/>
        </p:nvSpPr>
        <p:spPr bwMode="auto">
          <a:xfrm>
            <a:off x="323850" y="404813"/>
            <a:ext cx="3316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mtClean="0">
                <a:solidFill>
                  <a:srgbClr val="000066"/>
                </a:solidFill>
                <a:latin typeface="Tahoma" panose="020B0604030504040204" pitchFamily="34" charset="0"/>
              </a:rPr>
              <a:t>Докажем, что О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mtClean="0">
                <a:solidFill>
                  <a:srgbClr val="000066"/>
                </a:solidFill>
                <a:latin typeface="Tahoma" panose="020B0604030504040204" pitchFamily="34" charset="0"/>
              </a:rPr>
              <a:t>середина отрезка АВ. </a:t>
            </a:r>
          </a:p>
        </p:txBody>
      </p:sp>
    </p:spTree>
    <p:extLst>
      <p:ext uri="{BB962C8B-B14F-4D97-AF65-F5344CB8AC3E}">
        <p14:creationId xmlns:p14="http://schemas.microsoft.com/office/powerpoint/2010/main" val="37114911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8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17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7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17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7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7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7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1" grpId="0" animBg="1"/>
      <p:bldP spid="178182" grpId="0" animBg="1"/>
      <p:bldP spid="178183" grpId="0" animBg="1"/>
      <p:bldP spid="178207" grpId="0" animBg="1"/>
      <p:bldP spid="178208" grpId="0" animBg="1"/>
      <p:bldP spid="178240" grpId="0" animBg="1"/>
      <p:bldP spid="178246" grpId="0"/>
      <p:bldP spid="17824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178" name="Group 2"/>
          <p:cNvGrpSpPr>
            <a:grpSpLocks/>
          </p:cNvGrpSpPr>
          <p:nvPr/>
        </p:nvGrpSpPr>
        <p:grpSpPr bwMode="auto">
          <a:xfrm>
            <a:off x="4064000" y="1028700"/>
            <a:ext cx="2794000" cy="4848225"/>
            <a:chOff x="2560" y="648"/>
            <a:chExt cx="1760" cy="3054"/>
          </a:xfrm>
        </p:grpSpPr>
        <p:sp>
          <p:nvSpPr>
            <p:cNvPr id="178179" name="Freeform 3"/>
            <p:cNvSpPr>
              <a:spLocks/>
            </p:cNvSpPr>
            <p:nvPr/>
          </p:nvSpPr>
          <p:spPr bwMode="auto">
            <a:xfrm>
              <a:off x="2560" y="673"/>
              <a:ext cx="875" cy="3013"/>
            </a:xfrm>
            <a:custGeom>
              <a:avLst/>
              <a:gdLst>
                <a:gd name="T0" fmla="*/ 875 w 875"/>
                <a:gd name="T1" fmla="*/ 3013 h 3013"/>
                <a:gd name="T2" fmla="*/ 0 w 875"/>
                <a:gd name="T3" fmla="*/ 1575 h 3013"/>
                <a:gd name="T4" fmla="*/ 875 w 875"/>
                <a:gd name="T5" fmla="*/ 0 h 3013"/>
                <a:gd name="T6" fmla="*/ 875 w 875"/>
                <a:gd name="T7" fmla="*/ 3013 h 3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5" h="3013">
                  <a:moveTo>
                    <a:pt x="875" y="3013"/>
                  </a:moveTo>
                  <a:lnTo>
                    <a:pt x="0" y="1575"/>
                  </a:lnTo>
                  <a:lnTo>
                    <a:pt x="875" y="0"/>
                  </a:lnTo>
                  <a:lnTo>
                    <a:pt x="875" y="3013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FF00"/>
                </a:gs>
              </a:gsLst>
              <a:path path="rect">
                <a:fillToRect l="50000" t="50000" r="50000" b="50000"/>
              </a:path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180" name="Freeform 4"/>
            <p:cNvSpPr>
              <a:spLocks/>
            </p:cNvSpPr>
            <p:nvPr/>
          </p:nvSpPr>
          <p:spPr bwMode="auto">
            <a:xfrm>
              <a:off x="3443" y="648"/>
              <a:ext cx="877" cy="3054"/>
            </a:xfrm>
            <a:custGeom>
              <a:avLst/>
              <a:gdLst>
                <a:gd name="T0" fmla="*/ 8 w 877"/>
                <a:gd name="T1" fmla="*/ 3054 h 3054"/>
                <a:gd name="T2" fmla="*/ 877 w 877"/>
                <a:gd name="T3" fmla="*/ 1600 h 3054"/>
                <a:gd name="T4" fmla="*/ 0 w 877"/>
                <a:gd name="T5" fmla="*/ 0 h 3054"/>
                <a:gd name="T6" fmla="*/ 8 w 877"/>
                <a:gd name="T7" fmla="*/ 3054 h 30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77" h="3054">
                  <a:moveTo>
                    <a:pt x="8" y="3054"/>
                  </a:moveTo>
                  <a:lnTo>
                    <a:pt x="877" y="1600"/>
                  </a:lnTo>
                  <a:lnTo>
                    <a:pt x="0" y="0"/>
                  </a:lnTo>
                  <a:lnTo>
                    <a:pt x="8" y="3054"/>
                  </a:lnTo>
                  <a:close/>
                </a:path>
              </a:pathLst>
            </a:custGeom>
            <a:gradFill rotWithShape="1">
              <a:gsLst>
                <a:gs pos="0">
                  <a:schemeClr val="bg1"/>
                </a:gs>
                <a:gs pos="100000">
                  <a:srgbClr val="FF9933"/>
                </a:gs>
              </a:gsLst>
              <a:path path="rect">
                <a:fillToRect l="50000" t="50000" r="50000" b="50000"/>
              </a:path>
            </a:gradFill>
            <a:ln w="12700" cap="flat" cmpd="sng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sp>
        <p:nvSpPr>
          <p:cNvPr id="178181" name="Freeform 5"/>
          <p:cNvSpPr>
            <a:spLocks/>
          </p:cNvSpPr>
          <p:nvPr/>
        </p:nvSpPr>
        <p:spPr bwMode="auto">
          <a:xfrm>
            <a:off x="4064000" y="1041400"/>
            <a:ext cx="2794000" cy="2540000"/>
          </a:xfrm>
          <a:custGeom>
            <a:avLst/>
            <a:gdLst>
              <a:gd name="T0" fmla="*/ 0 w 1760"/>
              <a:gd name="T1" fmla="*/ 1595 h 1600"/>
              <a:gd name="T2" fmla="*/ 1760 w 1760"/>
              <a:gd name="T3" fmla="*/ 1600 h 1600"/>
              <a:gd name="T4" fmla="*/ 872 w 1760"/>
              <a:gd name="T5" fmla="*/ 0 h 1600"/>
              <a:gd name="T6" fmla="*/ 0 w 1760"/>
              <a:gd name="T7" fmla="*/ 1595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760" h="1600">
                <a:moveTo>
                  <a:pt x="0" y="1595"/>
                </a:moveTo>
                <a:lnTo>
                  <a:pt x="1760" y="1600"/>
                </a:lnTo>
                <a:lnTo>
                  <a:pt x="872" y="0"/>
                </a:lnTo>
                <a:lnTo>
                  <a:pt x="0" y="1595"/>
                </a:lnTo>
                <a:close/>
              </a:path>
            </a:pathLst>
          </a:custGeom>
          <a:gradFill rotWithShape="1">
            <a:gsLst>
              <a:gs pos="0">
                <a:schemeClr val="bg1"/>
              </a:gs>
              <a:gs pos="100000">
                <a:srgbClr val="00FFFF"/>
              </a:gs>
            </a:gsLst>
            <a:path path="rect">
              <a:fillToRect l="50000" t="50000" r="50000" b="50000"/>
            </a:path>
          </a:gradFill>
          <a:ln w="12700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182" name="Arc 6"/>
          <p:cNvSpPr>
            <a:spLocks/>
          </p:cNvSpPr>
          <p:nvPr/>
        </p:nvSpPr>
        <p:spPr bwMode="auto">
          <a:xfrm rot="859367" flipH="1">
            <a:off x="4116388" y="414338"/>
            <a:ext cx="2808287" cy="5459412"/>
          </a:xfrm>
          <a:custGeom>
            <a:avLst/>
            <a:gdLst>
              <a:gd name="G0" fmla="+- 0 0 0"/>
              <a:gd name="G1" fmla="+- 20914 0 0"/>
              <a:gd name="G2" fmla="+- 21600 0 0"/>
              <a:gd name="T0" fmla="*/ 5402 w 21600"/>
              <a:gd name="T1" fmla="*/ 0 h 42365"/>
              <a:gd name="T2" fmla="*/ 2532 w 21600"/>
              <a:gd name="T3" fmla="*/ 42365 h 42365"/>
              <a:gd name="T4" fmla="*/ 0 w 21600"/>
              <a:gd name="T5" fmla="*/ 20914 h 423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2365" fill="none" extrusionOk="0">
                <a:moveTo>
                  <a:pt x="5401" y="0"/>
                </a:moveTo>
                <a:cubicBezTo>
                  <a:pt x="14937" y="2463"/>
                  <a:pt x="21600" y="11065"/>
                  <a:pt x="21600" y="20914"/>
                </a:cubicBezTo>
                <a:cubicBezTo>
                  <a:pt x="21600" y="31863"/>
                  <a:pt x="13406" y="41081"/>
                  <a:pt x="2532" y="42365"/>
                </a:cubicBezTo>
              </a:path>
              <a:path w="21600" h="42365" stroke="0" extrusionOk="0">
                <a:moveTo>
                  <a:pt x="5401" y="0"/>
                </a:moveTo>
                <a:cubicBezTo>
                  <a:pt x="14937" y="2463"/>
                  <a:pt x="21600" y="11065"/>
                  <a:pt x="21600" y="20914"/>
                </a:cubicBezTo>
                <a:cubicBezTo>
                  <a:pt x="21600" y="31863"/>
                  <a:pt x="13406" y="41081"/>
                  <a:pt x="2532" y="42365"/>
                </a:cubicBezTo>
                <a:lnTo>
                  <a:pt x="0" y="20914"/>
                </a:lnTo>
                <a:close/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183" name="Arc 7"/>
          <p:cNvSpPr>
            <a:spLocks/>
          </p:cNvSpPr>
          <p:nvPr/>
        </p:nvSpPr>
        <p:spPr bwMode="auto">
          <a:xfrm rot="-859367">
            <a:off x="4156075" y="612775"/>
            <a:ext cx="2687638" cy="5262563"/>
          </a:xfrm>
          <a:custGeom>
            <a:avLst/>
            <a:gdLst>
              <a:gd name="G0" fmla="+- 0 0 0"/>
              <a:gd name="G1" fmla="+- 19579 0 0"/>
              <a:gd name="G2" fmla="+- 21600 0 0"/>
              <a:gd name="T0" fmla="*/ 9122 w 21600"/>
              <a:gd name="T1" fmla="*/ 0 h 41151"/>
              <a:gd name="T2" fmla="*/ 1106 w 21600"/>
              <a:gd name="T3" fmla="*/ 41151 h 41151"/>
              <a:gd name="T4" fmla="*/ 0 w 21600"/>
              <a:gd name="T5" fmla="*/ 19579 h 411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41151" fill="none" extrusionOk="0">
                <a:moveTo>
                  <a:pt x="9122" y="-1"/>
                </a:moveTo>
                <a:cubicBezTo>
                  <a:pt x="16733" y="3545"/>
                  <a:pt x="21600" y="11181"/>
                  <a:pt x="21600" y="19579"/>
                </a:cubicBezTo>
                <a:cubicBezTo>
                  <a:pt x="21600" y="31078"/>
                  <a:pt x="12590" y="40561"/>
                  <a:pt x="1105" y="41150"/>
                </a:cubicBezTo>
              </a:path>
              <a:path w="21600" h="41151" stroke="0" extrusionOk="0">
                <a:moveTo>
                  <a:pt x="9122" y="-1"/>
                </a:moveTo>
                <a:cubicBezTo>
                  <a:pt x="16733" y="3545"/>
                  <a:pt x="21600" y="11181"/>
                  <a:pt x="21600" y="19579"/>
                </a:cubicBezTo>
                <a:cubicBezTo>
                  <a:pt x="21600" y="31078"/>
                  <a:pt x="12590" y="40561"/>
                  <a:pt x="1105" y="41150"/>
                </a:cubicBezTo>
                <a:lnTo>
                  <a:pt x="0" y="19579"/>
                </a:lnTo>
                <a:close/>
              </a:path>
            </a:pathLst>
          </a:custGeom>
          <a:noFill/>
          <a:ln w="38100">
            <a:solidFill>
              <a:srgbClr val="3333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184" name="Freeform 8"/>
          <p:cNvSpPr>
            <a:spLocks/>
          </p:cNvSpPr>
          <p:nvPr/>
        </p:nvSpPr>
        <p:spPr bwMode="auto">
          <a:xfrm>
            <a:off x="4064000" y="3556000"/>
            <a:ext cx="2794000" cy="1588"/>
          </a:xfrm>
          <a:custGeom>
            <a:avLst/>
            <a:gdLst>
              <a:gd name="T0" fmla="*/ 0 w 1760"/>
              <a:gd name="T1" fmla="*/ 0 h 1"/>
              <a:gd name="T2" fmla="*/ 1760 w 1760"/>
              <a:gd name="T3" fmla="*/ 0 h 1"/>
            </a:gdLst>
            <a:ahLst/>
            <a:cxnLst>
              <a:cxn ang="0">
                <a:pos x="T0" y="T1"/>
              </a:cxn>
              <a:cxn ang="0">
                <a:pos x="T2" y="T3"/>
              </a:cxn>
            </a:cxnLst>
            <a:rect l="0" t="0" r="r" b="b"/>
            <a:pathLst>
              <a:path w="1760" h="1">
                <a:moveTo>
                  <a:pt x="0" y="0"/>
                </a:moveTo>
                <a:lnTo>
                  <a:pt x="1760" y="0"/>
                </a:lnTo>
              </a:path>
            </a:pathLst>
          </a:custGeom>
          <a:noFill/>
          <a:ln w="38100" cmpd="sng">
            <a:solidFill>
              <a:srgbClr val="CC0066"/>
            </a:solidFill>
            <a:round/>
            <a:headEnd type="oval" w="med" len="med"/>
            <a:tailEnd type="oval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185" name="Group 9"/>
          <p:cNvGrpSpPr>
            <a:grpSpLocks/>
          </p:cNvGrpSpPr>
          <p:nvPr/>
        </p:nvGrpSpPr>
        <p:grpSpPr bwMode="auto">
          <a:xfrm rot="-25919542">
            <a:off x="2225675" y="17463"/>
            <a:ext cx="2303463" cy="2986087"/>
            <a:chOff x="703" y="1605"/>
            <a:chExt cx="1390" cy="1881"/>
          </a:xfrm>
        </p:grpSpPr>
        <p:sp>
          <p:nvSpPr>
            <p:cNvPr id="178186" name="Freeform 10"/>
            <p:cNvSpPr>
              <a:spLocks/>
            </p:cNvSpPr>
            <p:nvPr/>
          </p:nvSpPr>
          <p:spPr bwMode="auto">
            <a:xfrm rot="-598683">
              <a:off x="1158" y="1605"/>
              <a:ext cx="766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8187" name="Group 11"/>
            <p:cNvGrpSpPr>
              <a:grpSpLocks/>
            </p:cNvGrpSpPr>
            <p:nvPr/>
          </p:nvGrpSpPr>
          <p:grpSpPr bwMode="auto">
            <a:xfrm>
              <a:off x="703" y="1616"/>
              <a:ext cx="1390" cy="1870"/>
              <a:chOff x="703" y="1616"/>
              <a:chExt cx="1390" cy="1870"/>
            </a:xfrm>
          </p:grpSpPr>
          <p:grpSp>
            <p:nvGrpSpPr>
              <p:cNvPr id="178188" name="Group 12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8189" name="Freeform 13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8190" name="Freeform 14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8191" name="Group 15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8192" name="Freeform 16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8193" name="Group 17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8194" name="Freeform 18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8195" name="Oval 19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78196" name="Group 20"/>
          <p:cNvGrpSpPr>
            <a:grpSpLocks/>
          </p:cNvGrpSpPr>
          <p:nvPr/>
        </p:nvGrpSpPr>
        <p:grpSpPr bwMode="auto">
          <a:xfrm rot="4213407" flipH="1">
            <a:off x="6353969" y="-794"/>
            <a:ext cx="2324100" cy="2986088"/>
            <a:chOff x="703" y="1605"/>
            <a:chExt cx="1390" cy="1881"/>
          </a:xfrm>
        </p:grpSpPr>
        <p:sp>
          <p:nvSpPr>
            <p:cNvPr id="178197" name="Freeform 21"/>
            <p:cNvSpPr>
              <a:spLocks/>
            </p:cNvSpPr>
            <p:nvPr/>
          </p:nvSpPr>
          <p:spPr bwMode="auto">
            <a:xfrm rot="-598683">
              <a:off x="1158" y="1605"/>
              <a:ext cx="766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8198" name="Group 22"/>
            <p:cNvGrpSpPr>
              <a:grpSpLocks/>
            </p:cNvGrpSpPr>
            <p:nvPr/>
          </p:nvGrpSpPr>
          <p:grpSpPr bwMode="auto">
            <a:xfrm>
              <a:off x="703" y="1616"/>
              <a:ext cx="1390" cy="1870"/>
              <a:chOff x="703" y="1616"/>
              <a:chExt cx="1390" cy="1870"/>
            </a:xfrm>
          </p:grpSpPr>
          <p:grpSp>
            <p:nvGrpSpPr>
              <p:cNvPr id="178199" name="Group 23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8200" name="Freeform 24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8201" name="Freeform 25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8202" name="Group 26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8203" name="Freeform 27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8204" name="Group 28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8205" name="Freeform 29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8206" name="Oval 30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</p:grpSp>
      <p:sp>
        <p:nvSpPr>
          <p:cNvPr id="178207" name="Oval 31"/>
          <p:cNvSpPr>
            <a:spLocks noChangeArrowheads="1"/>
          </p:cNvSpPr>
          <p:nvPr/>
        </p:nvSpPr>
        <p:spPr bwMode="auto">
          <a:xfrm>
            <a:off x="5426075" y="1020763"/>
            <a:ext cx="76200" cy="73025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sp>
        <p:nvSpPr>
          <p:cNvPr id="178208" name="Oval 32"/>
          <p:cNvSpPr>
            <a:spLocks noChangeArrowheads="1"/>
          </p:cNvSpPr>
          <p:nvPr/>
        </p:nvSpPr>
        <p:spPr bwMode="auto">
          <a:xfrm>
            <a:off x="5432425" y="5824538"/>
            <a:ext cx="76200" cy="71437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210" name="Group 34"/>
          <p:cNvGrpSpPr>
            <a:grpSpLocks/>
          </p:cNvGrpSpPr>
          <p:nvPr/>
        </p:nvGrpSpPr>
        <p:grpSpPr bwMode="auto">
          <a:xfrm>
            <a:off x="5375275" y="606425"/>
            <a:ext cx="420688" cy="5702300"/>
            <a:chOff x="2789" y="346"/>
            <a:chExt cx="265" cy="3501"/>
          </a:xfrm>
        </p:grpSpPr>
        <p:sp>
          <p:nvSpPr>
            <p:cNvPr id="178211" name="Text Box 35"/>
            <p:cNvSpPr txBox="1">
              <a:spLocks noChangeArrowheads="1"/>
            </p:cNvSpPr>
            <p:nvPr/>
          </p:nvSpPr>
          <p:spPr bwMode="auto">
            <a:xfrm>
              <a:off x="2789" y="3566"/>
              <a:ext cx="265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400" b="1" smtClean="0">
                  <a:solidFill>
                    <a:srgbClr val="000066"/>
                  </a:solidFill>
                  <a:latin typeface="Times New Roman" panose="02020603050405020304" pitchFamily="18" charset="0"/>
                </a:rPr>
                <a:t>Q</a:t>
              </a:r>
              <a:endParaRPr lang="ru-RU" altLang="ru-RU" sz="2400" b="1" smtClean="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  <p:sp>
          <p:nvSpPr>
            <p:cNvPr id="178212" name="Text Box 36"/>
            <p:cNvSpPr txBox="1">
              <a:spLocks noChangeArrowheads="1"/>
            </p:cNvSpPr>
            <p:nvPr/>
          </p:nvSpPr>
          <p:spPr bwMode="auto">
            <a:xfrm>
              <a:off x="2817" y="346"/>
              <a:ext cx="233" cy="2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altLang="ru-RU" sz="2400" b="1" smtClean="0">
                  <a:solidFill>
                    <a:srgbClr val="000066"/>
                  </a:solidFill>
                  <a:latin typeface="Times New Roman" panose="02020603050405020304" pitchFamily="18" charset="0"/>
                </a:rPr>
                <a:t>P</a:t>
              </a:r>
              <a:endParaRPr lang="ru-RU" altLang="ru-RU" sz="2400" b="1" smtClean="0">
                <a:solidFill>
                  <a:srgbClr val="000066"/>
                </a:solidFill>
                <a:latin typeface="Times New Roman" panose="02020603050405020304" pitchFamily="18" charset="0"/>
              </a:endParaRPr>
            </a:p>
          </p:txBody>
        </p:sp>
      </p:grpSp>
      <p:sp>
        <p:nvSpPr>
          <p:cNvPr id="178214" name="Text Box 38"/>
          <p:cNvSpPr txBox="1">
            <a:spLocks noChangeArrowheads="1"/>
          </p:cNvSpPr>
          <p:nvPr/>
        </p:nvSpPr>
        <p:spPr bwMode="auto">
          <a:xfrm>
            <a:off x="6943725" y="3429000"/>
            <a:ext cx="455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В</a:t>
            </a:r>
            <a:endParaRPr lang="ru-RU" altLang="ru-RU" sz="32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8215" name="Text Box 39"/>
          <p:cNvSpPr txBox="1">
            <a:spLocks noChangeArrowheads="1"/>
          </p:cNvSpPr>
          <p:nvPr/>
        </p:nvSpPr>
        <p:spPr bwMode="auto">
          <a:xfrm>
            <a:off x="3559175" y="3429000"/>
            <a:ext cx="45561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3200" b="1" i="1" smtClean="0">
                <a:solidFill>
                  <a:srgbClr val="FF0000"/>
                </a:solidFill>
                <a:latin typeface="Times New Roman" panose="02020603050405020304" pitchFamily="18" charset="0"/>
              </a:rPr>
              <a:t>А</a:t>
            </a:r>
            <a:endParaRPr lang="ru-RU" altLang="ru-RU" sz="3200" b="1" smtClean="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178253" name="Group 77"/>
          <p:cNvGrpSpPr>
            <a:grpSpLocks/>
          </p:cNvGrpSpPr>
          <p:nvPr/>
        </p:nvGrpSpPr>
        <p:grpSpPr bwMode="auto">
          <a:xfrm>
            <a:off x="630238" y="2060575"/>
            <a:ext cx="2874962" cy="1917700"/>
            <a:chOff x="295" y="391"/>
            <a:chExt cx="1811" cy="1208"/>
          </a:xfrm>
        </p:grpSpPr>
        <p:sp>
          <p:nvSpPr>
            <p:cNvPr id="178209" name="Text Box 33"/>
            <p:cNvSpPr txBox="1">
              <a:spLocks noChangeArrowheads="1"/>
            </p:cNvSpPr>
            <p:nvPr/>
          </p:nvSpPr>
          <p:spPr bwMode="auto">
            <a:xfrm>
              <a:off x="295" y="391"/>
              <a:ext cx="1811" cy="12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marL="4572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9144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3716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8288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286000" indent="-457200"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7432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32004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6576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4114800" indent="-457200" fontAlgn="base">
                <a:spcBef>
                  <a:spcPct val="0"/>
                </a:spcBef>
                <a:spcAft>
                  <a:spcPct val="0"/>
                </a:spcAft>
                <a:defRPr kumimoji="1"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ru-RU" altLang="ru-RU" dirty="0" smtClean="0">
                <a:solidFill>
                  <a:srgbClr val="000066"/>
                </a:solidFill>
                <a:latin typeface="Tahoma" panose="020B060403050404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ru-RU" altLang="ru-RU" dirty="0" smtClean="0">
                <a:solidFill>
                  <a:srgbClr val="000066"/>
                </a:solidFill>
                <a:latin typeface="Tahoma" panose="020B060403050404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kumimoji="0" lang="ru-RU" altLang="ru-RU" dirty="0" smtClean="0">
                <a:solidFill>
                  <a:srgbClr val="000066"/>
                </a:solidFill>
                <a:latin typeface="Tahoma" panose="020B0604030504040204" pitchFamily="34" charset="0"/>
              </a:endParaRP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    АР</a:t>
              </a:r>
              <a:r>
                <a:rPr kumimoji="0" lang="en-US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Q</a:t>
              </a:r>
              <a:r>
                <a:rPr kumimoji="0" lang="ru-RU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kumimoji="0" lang="en-US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=</a:t>
              </a:r>
              <a:r>
                <a:rPr kumimoji="0" lang="ru-RU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</a:t>
              </a:r>
              <a:r>
                <a:rPr kumimoji="0" lang="en-US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 BPQ</a:t>
              </a:r>
              <a:r>
                <a:rPr kumimoji="0" lang="ru-RU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, </a:t>
              </a:r>
            </a:p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kumimoji="0" lang="ru-RU" altLang="ru-RU" dirty="0" smtClean="0">
                  <a:solidFill>
                    <a:srgbClr val="000066"/>
                  </a:solidFill>
                  <a:latin typeface="Tahoma" panose="020B0604030504040204" pitchFamily="34" charset="0"/>
                </a:rPr>
                <a:t> по трем сторонам.</a:t>
              </a:r>
            </a:p>
          </p:txBody>
        </p:sp>
        <p:grpSp>
          <p:nvGrpSpPr>
            <p:cNvPr id="178216" name="Group 40"/>
            <p:cNvGrpSpPr>
              <a:grpSpLocks/>
            </p:cNvGrpSpPr>
            <p:nvPr/>
          </p:nvGrpSpPr>
          <p:grpSpPr bwMode="auto">
            <a:xfrm>
              <a:off x="476" y="1117"/>
              <a:ext cx="997" cy="215"/>
              <a:chOff x="385" y="3152"/>
              <a:chExt cx="726" cy="239"/>
            </a:xfrm>
          </p:grpSpPr>
          <p:graphicFrame>
            <p:nvGraphicFramePr>
              <p:cNvPr id="178217" name="Object 41"/>
              <p:cNvGraphicFramePr>
                <a:graphicFrameLocks noChangeAspect="1"/>
              </p:cNvGraphicFramePr>
              <p:nvPr/>
            </p:nvGraphicFramePr>
            <p:xfrm>
              <a:off x="385" y="3152"/>
              <a:ext cx="197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0" name="Формула" r:id="rId3" imgW="139579" imgH="164957" progId="Equation.3">
                      <p:embed/>
                    </p:oleObj>
                  </mc:Choice>
                  <mc:Fallback>
                    <p:oleObj name="Формула" r:id="rId3" imgW="139579" imgH="164957" progId="Equation.3">
                      <p:embed/>
                      <p:pic>
                        <p:nvPicPr>
                          <p:cNvPr id="0" name="Picture 62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5" y="3152"/>
                            <a:ext cx="197" cy="2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  <p:graphicFrame>
            <p:nvGraphicFramePr>
              <p:cNvPr id="178218" name="Object 42"/>
              <p:cNvGraphicFramePr>
                <a:graphicFrameLocks noChangeAspect="1"/>
              </p:cNvGraphicFramePr>
              <p:nvPr/>
            </p:nvGraphicFramePr>
            <p:xfrm>
              <a:off x="914" y="3158"/>
              <a:ext cx="197" cy="233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4171" name="Формула" r:id="rId5" imgW="139579" imgH="164957" progId="Equation.3">
                      <p:embed/>
                    </p:oleObj>
                  </mc:Choice>
                  <mc:Fallback>
                    <p:oleObj name="Формула" r:id="rId5" imgW="139579" imgH="164957" progId="Equation.3">
                      <p:embed/>
                      <p:pic>
                        <p:nvPicPr>
                          <p:cNvPr id="0" name="Picture 63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914" y="3158"/>
                            <a:ext cx="197" cy="233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78219" name="Group 43"/>
          <p:cNvGrpSpPr>
            <a:grpSpLocks/>
          </p:cNvGrpSpPr>
          <p:nvPr/>
        </p:nvGrpSpPr>
        <p:grpSpPr bwMode="auto">
          <a:xfrm>
            <a:off x="4640263" y="765175"/>
            <a:ext cx="2236787" cy="2986088"/>
            <a:chOff x="703" y="1605"/>
            <a:chExt cx="1390" cy="1881"/>
          </a:xfrm>
        </p:grpSpPr>
        <p:sp>
          <p:nvSpPr>
            <p:cNvPr id="178220" name="Freeform 44"/>
            <p:cNvSpPr>
              <a:spLocks/>
            </p:cNvSpPr>
            <p:nvPr/>
          </p:nvSpPr>
          <p:spPr bwMode="auto">
            <a:xfrm rot="-598683">
              <a:off x="1158" y="1605"/>
              <a:ext cx="766" cy="1823"/>
            </a:xfrm>
            <a:custGeom>
              <a:avLst/>
              <a:gdLst>
                <a:gd name="T0" fmla="*/ 0 w 1252"/>
                <a:gd name="T1" fmla="*/ 90 h 3125"/>
                <a:gd name="T2" fmla="*/ 227 w 1252"/>
                <a:gd name="T3" fmla="*/ 0 h 3125"/>
                <a:gd name="T4" fmla="*/ 1179 w 1252"/>
                <a:gd name="T5" fmla="*/ 2540 h 3125"/>
                <a:gd name="T6" fmla="*/ 1252 w 1252"/>
                <a:gd name="T7" fmla="*/ 3125 h 3125"/>
                <a:gd name="T8" fmla="*/ 952 w 1252"/>
                <a:gd name="T9" fmla="*/ 2630 h 3125"/>
                <a:gd name="T10" fmla="*/ 0 w 1252"/>
                <a:gd name="T11" fmla="*/ 90 h 3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252" h="3125">
                  <a:moveTo>
                    <a:pt x="0" y="90"/>
                  </a:moveTo>
                  <a:lnTo>
                    <a:pt x="227" y="0"/>
                  </a:lnTo>
                  <a:lnTo>
                    <a:pt x="1179" y="2540"/>
                  </a:lnTo>
                  <a:lnTo>
                    <a:pt x="1252" y="3125"/>
                  </a:lnTo>
                  <a:lnTo>
                    <a:pt x="952" y="2630"/>
                  </a:lnTo>
                  <a:lnTo>
                    <a:pt x="0" y="9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grpSp>
          <p:nvGrpSpPr>
            <p:cNvPr id="178221" name="Group 45"/>
            <p:cNvGrpSpPr>
              <a:grpSpLocks/>
            </p:cNvGrpSpPr>
            <p:nvPr/>
          </p:nvGrpSpPr>
          <p:grpSpPr bwMode="auto">
            <a:xfrm>
              <a:off x="703" y="1616"/>
              <a:ext cx="1390" cy="1870"/>
              <a:chOff x="703" y="1616"/>
              <a:chExt cx="1390" cy="1870"/>
            </a:xfrm>
          </p:grpSpPr>
          <p:grpSp>
            <p:nvGrpSpPr>
              <p:cNvPr id="178222" name="Group 46"/>
              <p:cNvGrpSpPr>
                <a:grpSpLocks/>
              </p:cNvGrpSpPr>
              <p:nvPr/>
            </p:nvGrpSpPr>
            <p:grpSpPr bwMode="auto">
              <a:xfrm>
                <a:off x="1848" y="3017"/>
                <a:ext cx="245" cy="343"/>
                <a:chOff x="1848" y="3017"/>
                <a:chExt cx="245" cy="343"/>
              </a:xfrm>
            </p:grpSpPr>
            <p:sp>
              <p:nvSpPr>
                <p:cNvPr id="178223" name="Freeform 47"/>
                <p:cNvSpPr>
                  <a:spLocks/>
                </p:cNvSpPr>
                <p:nvPr/>
              </p:nvSpPr>
              <p:spPr bwMode="auto">
                <a:xfrm>
                  <a:off x="1848" y="3017"/>
                  <a:ext cx="245" cy="339"/>
                </a:xfrm>
                <a:custGeom>
                  <a:avLst/>
                  <a:gdLst>
                    <a:gd name="T0" fmla="*/ 245 w 245"/>
                    <a:gd name="T1" fmla="*/ 339 h 339"/>
                    <a:gd name="T2" fmla="*/ 129 w 245"/>
                    <a:gd name="T3" fmla="*/ 0 h 339"/>
                    <a:gd name="T4" fmla="*/ 0 w 245"/>
                    <a:gd name="T5" fmla="*/ 83 h 339"/>
                    <a:gd name="T6" fmla="*/ 245 w 245"/>
                    <a:gd name="T7" fmla="*/ 339 h 33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45" h="339">
                      <a:moveTo>
                        <a:pt x="245" y="339"/>
                      </a:moveTo>
                      <a:lnTo>
                        <a:pt x="129" y="0"/>
                      </a:lnTo>
                      <a:lnTo>
                        <a:pt x="0" y="83"/>
                      </a:lnTo>
                      <a:lnTo>
                        <a:pt x="245" y="339"/>
                      </a:lnTo>
                      <a:close/>
                    </a:path>
                  </a:pathLst>
                </a:custGeom>
                <a:gradFill rotWithShape="1">
                  <a:gsLst>
                    <a:gs pos="0">
                      <a:schemeClr val="bg1"/>
                    </a:gs>
                    <a:gs pos="50000">
                      <a:srgbClr val="FF9900"/>
                    </a:gs>
                    <a:gs pos="100000">
                      <a:schemeClr val="bg1"/>
                    </a:gs>
                  </a:gsLst>
                  <a:lin ang="2700000" scaled="1"/>
                </a:gradFill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sp>
              <p:nvSpPr>
                <p:cNvPr id="178224" name="Freeform 48"/>
                <p:cNvSpPr>
                  <a:spLocks/>
                </p:cNvSpPr>
                <p:nvPr/>
              </p:nvSpPr>
              <p:spPr bwMode="auto">
                <a:xfrm>
                  <a:off x="1980" y="3204"/>
                  <a:ext cx="112" cy="156"/>
                </a:xfrm>
                <a:custGeom>
                  <a:avLst/>
                  <a:gdLst>
                    <a:gd name="T0" fmla="*/ 56 w 112"/>
                    <a:gd name="T1" fmla="*/ 0 h 156"/>
                    <a:gd name="T2" fmla="*/ 0 w 112"/>
                    <a:gd name="T3" fmla="*/ 36 h 156"/>
                    <a:gd name="T4" fmla="*/ 112 w 112"/>
                    <a:gd name="T5" fmla="*/ 156 h 156"/>
                    <a:gd name="T6" fmla="*/ 56 w 112"/>
                    <a:gd name="T7" fmla="*/ 0 h 1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2" h="156">
                      <a:moveTo>
                        <a:pt x="56" y="0"/>
                      </a:moveTo>
                      <a:lnTo>
                        <a:pt x="0" y="36"/>
                      </a:lnTo>
                      <a:lnTo>
                        <a:pt x="112" y="156"/>
                      </a:lnTo>
                      <a:lnTo>
                        <a:pt x="56" y="0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</p:grpSp>
          <p:grpSp>
            <p:nvGrpSpPr>
              <p:cNvPr id="178225" name="Group 49"/>
              <p:cNvGrpSpPr>
                <a:grpSpLocks/>
              </p:cNvGrpSpPr>
              <p:nvPr/>
            </p:nvGrpSpPr>
            <p:grpSpPr bwMode="auto">
              <a:xfrm>
                <a:off x="703" y="1616"/>
                <a:ext cx="1158" cy="1870"/>
                <a:chOff x="2332" y="357"/>
                <a:chExt cx="1158" cy="1870"/>
              </a:xfrm>
            </p:grpSpPr>
            <p:sp>
              <p:nvSpPr>
                <p:cNvPr id="178226" name="Freeform 50"/>
                <p:cNvSpPr>
                  <a:spLocks/>
                </p:cNvSpPr>
                <p:nvPr/>
              </p:nvSpPr>
              <p:spPr bwMode="auto">
                <a:xfrm rot="-598683">
                  <a:off x="2820" y="357"/>
                  <a:ext cx="670" cy="1523"/>
                </a:xfrm>
                <a:custGeom>
                  <a:avLst/>
                  <a:gdLst>
                    <a:gd name="T0" fmla="*/ 867 w 1094"/>
                    <a:gd name="T1" fmla="*/ 2612 h 2612"/>
                    <a:gd name="T2" fmla="*/ 1094 w 1094"/>
                    <a:gd name="T3" fmla="*/ 2522 h 2612"/>
                    <a:gd name="T4" fmla="*/ 1016 w 1094"/>
                    <a:gd name="T5" fmla="*/ 2554 h 2612"/>
                    <a:gd name="T6" fmla="*/ 84 w 1094"/>
                    <a:gd name="T7" fmla="*/ 0 h 2612"/>
                    <a:gd name="T8" fmla="*/ 0 w 1094"/>
                    <a:gd name="T9" fmla="*/ 30 h 2612"/>
                    <a:gd name="T10" fmla="*/ 940 w 1094"/>
                    <a:gd name="T11" fmla="*/ 2584 h 26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094" h="2612">
                      <a:moveTo>
                        <a:pt x="867" y="2612"/>
                      </a:moveTo>
                      <a:lnTo>
                        <a:pt x="1094" y="2522"/>
                      </a:lnTo>
                      <a:lnTo>
                        <a:pt x="1016" y="2554"/>
                      </a:lnTo>
                      <a:lnTo>
                        <a:pt x="84" y="0"/>
                      </a:lnTo>
                      <a:lnTo>
                        <a:pt x="0" y="30"/>
                      </a:lnTo>
                      <a:lnTo>
                        <a:pt x="940" y="2584"/>
                      </a:lnTo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2400" smtClean="0">
                    <a:solidFill>
                      <a:srgbClr val="40458C"/>
                    </a:solidFill>
                  </a:endParaRPr>
                </a:p>
              </p:txBody>
            </p:sp>
            <p:grpSp>
              <p:nvGrpSpPr>
                <p:cNvPr id="178227" name="Group 51"/>
                <p:cNvGrpSpPr>
                  <a:grpSpLocks/>
                </p:cNvGrpSpPr>
                <p:nvPr/>
              </p:nvGrpSpPr>
              <p:grpSpPr bwMode="auto">
                <a:xfrm>
                  <a:off x="2332" y="496"/>
                  <a:ext cx="657" cy="1731"/>
                  <a:chOff x="2332" y="496"/>
                  <a:chExt cx="657" cy="1731"/>
                </a:xfrm>
              </p:grpSpPr>
              <p:sp>
                <p:nvSpPr>
                  <p:cNvPr id="178228" name="Freeform 52"/>
                  <p:cNvSpPr>
                    <a:spLocks/>
                  </p:cNvSpPr>
                  <p:nvPr/>
                </p:nvSpPr>
                <p:spPr bwMode="auto">
                  <a:xfrm rot="1453774">
                    <a:off x="2332" y="496"/>
                    <a:ext cx="216" cy="1731"/>
                  </a:xfrm>
                  <a:custGeom>
                    <a:avLst/>
                    <a:gdLst>
                      <a:gd name="T0" fmla="*/ 227 w 227"/>
                      <a:gd name="T1" fmla="*/ 136 h 1859"/>
                      <a:gd name="T2" fmla="*/ 0 w 227"/>
                      <a:gd name="T3" fmla="*/ 1859 h 1859"/>
                      <a:gd name="T4" fmla="*/ 0 w 227"/>
                      <a:gd name="T5" fmla="*/ 1633 h 1859"/>
                      <a:gd name="T6" fmla="*/ 137 w 227"/>
                      <a:gd name="T7" fmla="*/ 0 h 185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</a:cxnLst>
                    <a:rect l="0" t="0" r="r" b="b"/>
                    <a:pathLst>
                      <a:path w="227" h="1859">
                        <a:moveTo>
                          <a:pt x="227" y="136"/>
                        </a:moveTo>
                        <a:lnTo>
                          <a:pt x="0" y="1859"/>
                        </a:lnTo>
                        <a:lnTo>
                          <a:pt x="0" y="1633"/>
                        </a:lnTo>
                        <a:lnTo>
                          <a:pt x="137" y="0"/>
                        </a:lnTo>
                      </a:path>
                    </a:pathLst>
                  </a:cu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  <p:sp>
                <p:nvSpPr>
                  <p:cNvPr id="178229" name="Oval 53"/>
                  <p:cNvSpPr>
                    <a:spLocks noChangeArrowheads="1"/>
                  </p:cNvSpPr>
                  <p:nvPr/>
                </p:nvSpPr>
                <p:spPr bwMode="auto">
                  <a:xfrm rot="1453774">
                    <a:off x="2730" y="566"/>
                    <a:ext cx="259" cy="253"/>
                  </a:xfrm>
                  <a:prstGeom prst="ellipse">
                    <a:avLst/>
                  </a:prstGeom>
                  <a:solidFill>
                    <a:schemeClr val="bg2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/>
                  <a:p>
                    <a:pPr fontAlgn="base">
                      <a:spcBef>
                        <a:spcPct val="0"/>
                      </a:spcBef>
                      <a:spcAft>
                        <a:spcPct val="0"/>
                      </a:spcAft>
                    </a:pPr>
                    <a:endParaRPr lang="ru-RU" sz="2400" smtClean="0">
                      <a:solidFill>
                        <a:srgbClr val="40458C"/>
                      </a:solidFill>
                    </a:endParaRPr>
                  </a:p>
                </p:txBody>
              </p:sp>
            </p:grpSp>
          </p:grpSp>
        </p:grpSp>
      </p:grpSp>
      <p:grpSp>
        <p:nvGrpSpPr>
          <p:cNvPr id="178230" name="Group 54"/>
          <p:cNvGrpSpPr>
            <a:grpSpLocks/>
          </p:cNvGrpSpPr>
          <p:nvPr/>
        </p:nvGrpSpPr>
        <p:grpSpPr bwMode="auto">
          <a:xfrm>
            <a:off x="4567238" y="2133600"/>
            <a:ext cx="1801812" cy="2519363"/>
            <a:chOff x="2290" y="1344"/>
            <a:chExt cx="1135" cy="1587"/>
          </a:xfrm>
        </p:grpSpPr>
        <p:sp>
          <p:nvSpPr>
            <p:cNvPr id="178231" name="Line 55"/>
            <p:cNvSpPr>
              <a:spLocks noChangeShapeType="1"/>
            </p:cNvSpPr>
            <p:nvPr/>
          </p:nvSpPr>
          <p:spPr bwMode="auto">
            <a:xfrm>
              <a:off x="2381" y="1344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2" name="Line 56"/>
            <p:cNvSpPr>
              <a:spLocks noChangeShapeType="1"/>
            </p:cNvSpPr>
            <p:nvPr/>
          </p:nvSpPr>
          <p:spPr bwMode="auto">
            <a:xfrm flipH="1">
              <a:off x="3197" y="1344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3" name="Line 57"/>
            <p:cNvSpPr>
              <a:spLocks noChangeShapeType="1"/>
            </p:cNvSpPr>
            <p:nvPr/>
          </p:nvSpPr>
          <p:spPr bwMode="auto">
            <a:xfrm>
              <a:off x="3288" y="2840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4" name="Line 58"/>
            <p:cNvSpPr>
              <a:spLocks noChangeShapeType="1"/>
            </p:cNvSpPr>
            <p:nvPr/>
          </p:nvSpPr>
          <p:spPr bwMode="auto">
            <a:xfrm flipH="1">
              <a:off x="2290" y="2795"/>
              <a:ext cx="137" cy="91"/>
            </a:xfrm>
            <a:prstGeom prst="line">
              <a:avLst/>
            </a:prstGeom>
            <a:noFill/>
            <a:ln w="28575">
              <a:solidFill>
                <a:srgbClr val="660066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grpSp>
        <p:nvGrpSpPr>
          <p:cNvPr id="178235" name="Group 59"/>
          <p:cNvGrpSpPr>
            <a:grpSpLocks/>
          </p:cNvGrpSpPr>
          <p:nvPr/>
        </p:nvGrpSpPr>
        <p:grpSpPr bwMode="auto">
          <a:xfrm>
            <a:off x="4999038" y="1625600"/>
            <a:ext cx="839787" cy="604838"/>
            <a:chOff x="3149" y="1024"/>
            <a:chExt cx="529" cy="381"/>
          </a:xfrm>
        </p:grpSpPr>
        <p:sp>
          <p:nvSpPr>
            <p:cNvPr id="178236" name="Text Box 60"/>
            <p:cNvSpPr txBox="1">
              <a:spLocks noChangeArrowheads="1"/>
            </p:cNvSpPr>
            <p:nvPr/>
          </p:nvSpPr>
          <p:spPr bwMode="auto">
            <a:xfrm>
              <a:off x="3149" y="1117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178237" name="Text Box 61"/>
            <p:cNvSpPr txBox="1">
              <a:spLocks noChangeArrowheads="1"/>
            </p:cNvSpPr>
            <p:nvPr/>
          </p:nvSpPr>
          <p:spPr bwMode="auto">
            <a:xfrm>
              <a:off x="3466" y="1117"/>
              <a:ext cx="212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4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178238" name="Freeform 62"/>
            <p:cNvSpPr>
              <a:spLocks/>
            </p:cNvSpPr>
            <p:nvPr/>
          </p:nvSpPr>
          <p:spPr bwMode="auto">
            <a:xfrm>
              <a:off x="3240" y="1026"/>
              <a:ext cx="181" cy="104"/>
            </a:xfrm>
            <a:custGeom>
              <a:avLst/>
              <a:gdLst>
                <a:gd name="T0" fmla="*/ 0 w 181"/>
                <a:gd name="T1" fmla="*/ 0 h 104"/>
                <a:gd name="T2" fmla="*/ 69 w 181"/>
                <a:gd name="T3" fmla="*/ 89 h 104"/>
                <a:gd name="T4" fmla="*/ 181 w 181"/>
                <a:gd name="T5" fmla="*/ 91 h 1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" h="104">
                  <a:moveTo>
                    <a:pt x="0" y="0"/>
                  </a:moveTo>
                  <a:cubicBezTo>
                    <a:pt x="11" y="15"/>
                    <a:pt x="39" y="74"/>
                    <a:pt x="69" y="89"/>
                  </a:cubicBezTo>
                  <a:cubicBezTo>
                    <a:pt x="99" y="104"/>
                    <a:pt x="158" y="91"/>
                    <a:pt x="181" y="91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  <p:sp>
          <p:nvSpPr>
            <p:cNvPr id="178239" name="Freeform 63"/>
            <p:cNvSpPr>
              <a:spLocks/>
            </p:cNvSpPr>
            <p:nvPr/>
          </p:nvSpPr>
          <p:spPr bwMode="auto">
            <a:xfrm>
              <a:off x="3422" y="1024"/>
              <a:ext cx="218" cy="107"/>
            </a:xfrm>
            <a:custGeom>
              <a:avLst/>
              <a:gdLst>
                <a:gd name="T0" fmla="*/ 218 w 218"/>
                <a:gd name="T1" fmla="*/ 0 h 107"/>
                <a:gd name="T2" fmla="*/ 112 w 218"/>
                <a:gd name="T3" fmla="*/ 91 h 107"/>
                <a:gd name="T4" fmla="*/ 0 w 218"/>
                <a:gd name="T5" fmla="*/ 93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8" h="107">
                  <a:moveTo>
                    <a:pt x="218" y="0"/>
                  </a:moveTo>
                  <a:cubicBezTo>
                    <a:pt x="199" y="15"/>
                    <a:pt x="148" y="75"/>
                    <a:pt x="112" y="91"/>
                  </a:cubicBezTo>
                  <a:cubicBezTo>
                    <a:pt x="76" y="107"/>
                    <a:pt x="23" y="93"/>
                    <a:pt x="0" y="93"/>
                  </a:cubicBezTo>
                </a:path>
              </a:pathLst>
            </a:custGeom>
            <a:noFill/>
            <a:ln w="38100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sp>
        <p:nvSpPr>
          <p:cNvPr id="178240" name="Freeform 64"/>
          <p:cNvSpPr>
            <a:spLocks/>
          </p:cNvSpPr>
          <p:nvPr/>
        </p:nvSpPr>
        <p:spPr bwMode="auto">
          <a:xfrm>
            <a:off x="5461000" y="266700"/>
            <a:ext cx="12700" cy="6108700"/>
          </a:xfrm>
          <a:custGeom>
            <a:avLst/>
            <a:gdLst>
              <a:gd name="T0" fmla="*/ 0 w 8"/>
              <a:gd name="T1" fmla="*/ 0 h 3848"/>
              <a:gd name="T2" fmla="*/ 0 w 8"/>
              <a:gd name="T3" fmla="*/ 120 h 3848"/>
              <a:gd name="T4" fmla="*/ 8 w 8"/>
              <a:gd name="T5" fmla="*/ 3848 h 38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8" h="3848">
                <a:moveTo>
                  <a:pt x="0" y="0"/>
                </a:moveTo>
                <a:lnTo>
                  <a:pt x="0" y="120"/>
                </a:lnTo>
                <a:lnTo>
                  <a:pt x="8" y="3848"/>
                </a:lnTo>
              </a:path>
            </a:pathLst>
          </a:custGeom>
          <a:noFill/>
          <a:ln w="3810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242" name="Group 66"/>
          <p:cNvGrpSpPr>
            <a:grpSpLocks/>
          </p:cNvGrpSpPr>
          <p:nvPr/>
        </p:nvGrpSpPr>
        <p:grpSpPr bwMode="auto">
          <a:xfrm>
            <a:off x="971550" y="4076700"/>
            <a:ext cx="1728788" cy="519113"/>
            <a:chOff x="249" y="3139"/>
            <a:chExt cx="687" cy="327"/>
          </a:xfrm>
        </p:grpSpPr>
        <p:sp>
          <p:nvSpPr>
            <p:cNvPr id="178243" name="Text Box 67"/>
            <p:cNvSpPr txBox="1">
              <a:spLocks noChangeArrowheads="1"/>
            </p:cNvSpPr>
            <p:nvPr/>
          </p:nvSpPr>
          <p:spPr bwMode="auto">
            <a:xfrm>
              <a:off x="385" y="3139"/>
              <a:ext cx="551" cy="32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2800" smtClean="0">
                  <a:solidFill>
                    <a:srgbClr val="000066"/>
                  </a:solidFill>
                </a:rPr>
                <a:t>1 =    2</a:t>
              </a:r>
            </a:p>
          </p:txBody>
        </p:sp>
        <p:graphicFrame>
          <p:nvGraphicFramePr>
            <p:cNvPr id="178244" name="Object 68"/>
            <p:cNvGraphicFramePr>
              <a:graphicFrameLocks noChangeAspect="1"/>
            </p:cNvGraphicFramePr>
            <p:nvPr/>
          </p:nvGraphicFramePr>
          <p:xfrm>
            <a:off x="249" y="3203"/>
            <a:ext cx="233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2" name="Формула" r:id="rId7" imgW="164957" imgH="152268" progId="Equation.3">
                    <p:embed/>
                  </p:oleObj>
                </mc:Choice>
                <mc:Fallback>
                  <p:oleObj name="Формула" r:id="rId7" imgW="164957" imgH="152268" progId="Equation.3">
                    <p:embed/>
                    <p:pic>
                      <p:nvPicPr>
                        <p:cNvPr id="0" name="Picture 6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9" y="3203"/>
                          <a:ext cx="233" cy="2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78245" name="Object 69"/>
            <p:cNvGraphicFramePr>
              <a:graphicFrameLocks noChangeAspect="1"/>
            </p:cNvGraphicFramePr>
            <p:nvPr/>
          </p:nvGraphicFramePr>
          <p:xfrm>
            <a:off x="657" y="3203"/>
            <a:ext cx="233" cy="21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173" name="Формула" r:id="rId9" imgW="164957" imgH="152268" progId="Equation.3">
                    <p:embed/>
                  </p:oleObj>
                </mc:Choice>
                <mc:Fallback>
                  <p:oleObj name="Формула" r:id="rId9" imgW="164957" imgH="152268" progId="Equation.3">
                    <p:embed/>
                    <p:pic>
                      <p:nvPicPr>
                        <p:cNvPr id="0" name="Picture 65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57" y="3203"/>
                          <a:ext cx="233" cy="215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78246" name="Text Box 70"/>
          <p:cNvSpPr txBox="1">
            <a:spLocks noChangeArrowheads="1"/>
          </p:cNvSpPr>
          <p:nvPr/>
        </p:nvSpPr>
        <p:spPr bwMode="auto">
          <a:xfrm>
            <a:off x="149225" y="4972050"/>
            <a:ext cx="5388013" cy="1569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0066"/>
                </a:solidFill>
              </a:rPr>
              <a:t>Треугольник АРВ р/б.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0066"/>
                </a:solidFill>
              </a:rPr>
              <a:t>Отрезок РО является биссектрисой,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0066"/>
                </a:solidFill>
              </a:rPr>
              <a:t>а значит, и медианой и высотой  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dirty="0" smtClean="0">
                <a:solidFill>
                  <a:srgbClr val="000066"/>
                </a:solidFill>
              </a:rPr>
              <a:t>Тогда, точка  О – середина АВ.</a:t>
            </a:r>
          </a:p>
        </p:txBody>
      </p:sp>
      <p:sp>
        <p:nvSpPr>
          <p:cNvPr id="178247" name="Freeform 71"/>
          <p:cNvSpPr>
            <a:spLocks/>
          </p:cNvSpPr>
          <p:nvPr/>
        </p:nvSpPr>
        <p:spPr bwMode="auto">
          <a:xfrm>
            <a:off x="5275263" y="3213100"/>
            <a:ext cx="384175" cy="647700"/>
          </a:xfrm>
          <a:custGeom>
            <a:avLst/>
            <a:gdLst>
              <a:gd name="T0" fmla="*/ 53 w 242"/>
              <a:gd name="T1" fmla="*/ 0 h 408"/>
              <a:gd name="T2" fmla="*/ 235 w 242"/>
              <a:gd name="T3" fmla="*/ 91 h 408"/>
              <a:gd name="T4" fmla="*/ 8 w 242"/>
              <a:gd name="T5" fmla="*/ 317 h 408"/>
              <a:gd name="T6" fmla="*/ 189 w 242"/>
              <a:gd name="T7" fmla="*/ 408 h 4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42" h="408">
                <a:moveTo>
                  <a:pt x="53" y="0"/>
                </a:moveTo>
                <a:cubicBezTo>
                  <a:pt x="147" y="19"/>
                  <a:pt x="242" y="38"/>
                  <a:pt x="235" y="91"/>
                </a:cubicBezTo>
                <a:cubicBezTo>
                  <a:pt x="228" y="144"/>
                  <a:pt x="16" y="264"/>
                  <a:pt x="8" y="317"/>
                </a:cubicBezTo>
                <a:cubicBezTo>
                  <a:pt x="0" y="370"/>
                  <a:pt x="94" y="389"/>
                  <a:pt x="189" y="408"/>
                </a:cubicBezTo>
              </a:path>
            </a:pathLst>
          </a:custGeom>
          <a:noFill/>
          <a:ln w="28575" cap="flat" cmpd="sng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 sz="2400" smtClean="0">
              <a:solidFill>
                <a:srgbClr val="40458C"/>
              </a:solidFill>
            </a:endParaRPr>
          </a:p>
        </p:txBody>
      </p:sp>
      <p:grpSp>
        <p:nvGrpSpPr>
          <p:cNvPr id="178248" name="Group 72"/>
          <p:cNvGrpSpPr>
            <a:grpSpLocks/>
          </p:cNvGrpSpPr>
          <p:nvPr/>
        </p:nvGrpSpPr>
        <p:grpSpPr bwMode="auto">
          <a:xfrm>
            <a:off x="4999038" y="3429000"/>
            <a:ext cx="503237" cy="579438"/>
            <a:chOff x="2562" y="2160"/>
            <a:chExt cx="317" cy="365"/>
          </a:xfrm>
        </p:grpSpPr>
        <p:sp>
          <p:nvSpPr>
            <p:cNvPr id="178249" name="Text Box 73"/>
            <p:cNvSpPr txBox="1">
              <a:spLocks noChangeArrowheads="1"/>
            </p:cNvSpPr>
            <p:nvPr/>
          </p:nvSpPr>
          <p:spPr bwMode="auto">
            <a:xfrm>
              <a:off x="2562" y="2160"/>
              <a:ext cx="315" cy="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ru-RU" altLang="ru-RU" sz="3200" b="1" smtClean="0">
                  <a:solidFill>
                    <a:srgbClr val="FF0000"/>
                  </a:solidFill>
                  <a:latin typeface="Times New Roman" panose="02020603050405020304" pitchFamily="18" charset="0"/>
                </a:rPr>
                <a:t>О</a:t>
              </a:r>
            </a:p>
          </p:txBody>
        </p:sp>
        <p:sp>
          <p:nvSpPr>
            <p:cNvPr id="178250" name="Oval 74"/>
            <p:cNvSpPr>
              <a:spLocks noChangeArrowheads="1"/>
            </p:cNvSpPr>
            <p:nvPr/>
          </p:nvSpPr>
          <p:spPr bwMode="auto">
            <a:xfrm>
              <a:off x="2835" y="2205"/>
              <a:ext cx="44" cy="45"/>
            </a:xfrm>
            <a:prstGeom prst="ellipse">
              <a:avLst/>
            </a:prstGeom>
            <a:solidFill>
              <a:srgbClr val="0000CC"/>
            </a:solidFill>
            <a:ln w="76200">
              <a:solidFill>
                <a:srgbClr val="0000CC"/>
              </a:solidFill>
              <a:round/>
              <a:headEnd type="none" w="sm" len="sm"/>
              <a:tailEnd type="none" w="sm" len="sm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ru-RU" sz="2400" smtClean="0">
                <a:solidFill>
                  <a:srgbClr val="40458C"/>
                </a:solidFill>
              </a:endParaRPr>
            </a:p>
          </p:txBody>
        </p:sp>
      </p:grpSp>
      <p:sp>
        <p:nvSpPr>
          <p:cNvPr id="178255" name="Text Box 79"/>
          <p:cNvSpPr txBox="1">
            <a:spLocks noChangeArrowheads="1"/>
          </p:cNvSpPr>
          <p:nvPr/>
        </p:nvSpPr>
        <p:spPr bwMode="auto">
          <a:xfrm>
            <a:off x="323850" y="404813"/>
            <a:ext cx="3316288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9144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3716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8288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286000" indent="-457200"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mtClean="0">
                <a:solidFill>
                  <a:srgbClr val="000066"/>
                </a:solidFill>
                <a:latin typeface="Tahoma" panose="020B0604030504040204" pitchFamily="34" charset="0"/>
              </a:rPr>
              <a:t>Докажем, что О –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kumimoji="0" lang="ru-RU" altLang="ru-RU" smtClean="0">
                <a:solidFill>
                  <a:srgbClr val="000066"/>
                </a:solidFill>
                <a:latin typeface="Tahoma" panose="020B0604030504040204" pitchFamily="34" charset="0"/>
              </a:rPr>
              <a:t>середина отрезка АВ.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02403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7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178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78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2000"/>
                                        <p:tgtEl>
                                          <p:spTgt spid="178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7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2000"/>
                                        <p:tgtEl>
                                          <p:spTgt spid="178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7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9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78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9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2000"/>
                                        <p:tgtEl>
                                          <p:spTgt spid="178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0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78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10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2000"/>
                                        <p:tgtEl>
                                          <p:spTgt spid="1781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2000"/>
                                        <p:tgtEl>
                                          <p:spTgt spid="1781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82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2000"/>
                                        <p:tgtEl>
                                          <p:spTgt spid="178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 nodeType="clickPar">
                      <p:stCondLst>
                        <p:cond delay="indefinite"/>
                      </p:stCondLst>
                      <p:childTnLst>
                        <p:par>
                          <p:cTn id="1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2000"/>
                                        <p:tgtEl>
                                          <p:spTgt spid="178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2000"/>
                                        <p:tgtEl>
                                          <p:spTgt spid="1781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8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178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181" grpId="0" animBg="1"/>
      <p:bldP spid="178182" grpId="0" animBg="1"/>
      <p:bldP spid="178183" grpId="0" animBg="1"/>
      <p:bldP spid="178207" grpId="0" animBg="1"/>
      <p:bldP spid="178208" grpId="0" animBg="1"/>
      <p:bldP spid="178240" grpId="0" animBg="1"/>
      <p:bldP spid="178246" grpId="0"/>
      <p:bldP spid="17824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5996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63588" y="944724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29.11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15916" y="94472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Классная работа.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591248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1916832"/>
            <a:ext cx="8229600" cy="1143000"/>
          </a:xfrm>
        </p:spPr>
        <p:txBody>
          <a:bodyPr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002946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1457" t="29136" r="801" b="24919"/>
          <a:stretch/>
        </p:blipFill>
        <p:spPr>
          <a:xfrm>
            <a:off x="2591780" y="548680"/>
            <a:ext cx="4241446" cy="526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20288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18063" y="260350"/>
            <a:ext cx="4025900" cy="43211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7" name="Rectangle 5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2601913" cy="850900"/>
          </a:xfrm>
        </p:spPr>
        <p:txBody>
          <a:bodyPr/>
          <a:lstStyle/>
          <a:p>
            <a:r>
              <a:rPr lang="ru-RU" altLang="ru-RU" sz="2400" b="1"/>
              <a:t>Л. Москерони</a:t>
            </a:r>
            <a:r>
              <a:rPr lang="ru-RU" altLang="ru-RU"/>
              <a:t> </a:t>
            </a:r>
          </a:p>
        </p:txBody>
      </p:sp>
      <p:pic>
        <p:nvPicPr>
          <p:cNvPr id="23556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23850" y="1268413"/>
            <a:ext cx="2640013" cy="36004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559" name="Picture 7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7675" y="3068638"/>
            <a:ext cx="2400300" cy="338296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3059113" y="2276475"/>
            <a:ext cx="236696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ru-RU" altLang="ru-RU" sz="2400" b="1"/>
              <a:t>Якоб Штейнер</a:t>
            </a: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4716463" y="333375"/>
            <a:ext cx="3254375" cy="109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ru-RU" altLang="ru-RU" sz="2400" b="1"/>
              <a:t>Понселе Жан Виктор</a:t>
            </a:r>
            <a:r>
              <a:rPr lang="ru-RU" altLang="ru-RU" b="1"/>
              <a:t> </a:t>
            </a:r>
          </a:p>
          <a:p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10616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5556" y="1916832"/>
            <a:ext cx="8229600" cy="1143000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8221" y="1340710"/>
            <a:ext cx="8016935" cy="1152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2508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95536" y="188640"/>
            <a:ext cx="8519400" cy="638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11171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Задача о трисекция угла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3" t="27128" r="7043" b="26733"/>
          <a:stretch/>
        </p:blipFill>
        <p:spPr>
          <a:xfrm>
            <a:off x="820689" y="1417638"/>
            <a:ext cx="7866111" cy="3379514"/>
          </a:xfrm>
        </p:spPr>
      </p:pic>
    </p:spTree>
    <p:extLst>
      <p:ext uri="{BB962C8B-B14F-4D97-AF65-F5344CB8AC3E}">
        <p14:creationId xmlns:p14="http://schemas.microsoft.com/office/powerpoint/2010/main" val="147158592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8832" t="36674" r="51790" b="29120"/>
          <a:stretch/>
        </p:blipFill>
        <p:spPr>
          <a:xfrm>
            <a:off x="4186300" y="1844824"/>
            <a:ext cx="4997858" cy="325618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Задача об удвоении куба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l="52757" t="29526" r="5900" b="29525"/>
          <a:stretch/>
        </p:blipFill>
        <p:spPr>
          <a:xfrm>
            <a:off x="405880" y="1844824"/>
            <a:ext cx="3780420" cy="280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247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7220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/>
              <a:t>Задачи практического применения</a:t>
            </a:r>
            <a:endParaRPr lang="ru-RU" sz="2800" dirty="0"/>
          </a:p>
        </p:txBody>
      </p:sp>
      <p:pic>
        <p:nvPicPr>
          <p:cNvPr id="7" name="Рисунок 6" descr="ARCHES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0" y="3355974"/>
            <a:ext cx="4535487" cy="3446970"/>
          </a:xfrm>
          <a:prstGeom prst="rect">
            <a:avLst/>
          </a:prstGeom>
          <a:ln w="5715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4006"/>
            <a:ext cx="4247804" cy="446393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859" y="1124006"/>
            <a:ext cx="5002270" cy="334862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268" y="4292514"/>
            <a:ext cx="6588732" cy="3706162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0628"/>
            <a:ext cx="8592955" cy="6444716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103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1481138"/>
            <a:ext cx="6034616" cy="4525962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5995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5061" t="20833" r="14136"/>
          <a:stretch/>
        </p:blipFill>
        <p:spPr>
          <a:xfrm>
            <a:off x="1799692" y="980728"/>
            <a:ext cx="6516724" cy="478853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9692" y="910084"/>
            <a:ext cx="1080120" cy="57470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62112" y="728700"/>
            <a:ext cx="1079086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6983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69952" y="909602"/>
            <a:ext cx="8229600" cy="2848015"/>
          </a:xfrm>
        </p:spPr>
        <p:txBody>
          <a:bodyPr>
            <a:normAutofit/>
          </a:bodyPr>
          <a:lstStyle/>
          <a:p>
            <a:pPr>
              <a:buNone/>
            </a:pPr>
            <a:endParaRPr lang="ru-RU" sz="29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09518" y="288882"/>
            <a:ext cx="8229600" cy="799858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Из истории</a:t>
            </a:r>
            <a:endParaRPr lang="ru-RU" sz="2800" dirty="0"/>
          </a:p>
        </p:txBody>
      </p:sp>
      <p:sp>
        <p:nvSpPr>
          <p:cNvPr id="7" name="Содержимое 1"/>
          <p:cNvSpPr txBox="1">
            <a:spLocks/>
          </p:cNvSpPr>
          <p:nvPr/>
        </p:nvSpPr>
        <p:spPr>
          <a:xfrm>
            <a:off x="190440" y="4232286"/>
            <a:ext cx="4381560" cy="2044728"/>
          </a:xfrm>
          <a:prstGeom prst="rect">
            <a:avLst/>
          </a:prstGeom>
        </p:spPr>
        <p:txBody>
          <a:bodyPr vert="horz">
            <a:noAutofit/>
          </a:bodyPr>
          <a:lstStyle/>
          <a:p>
            <a:pPr marL="365760" lvl="0" indent="-256032">
              <a:spcBef>
                <a:spcPts val="400"/>
              </a:spcBef>
              <a:buClr>
                <a:schemeClr val="accent1"/>
              </a:buClr>
              <a:buSzPct val="68000"/>
            </a:pPr>
            <a:endParaRPr kumimoji="0" lang="ru-RU" sz="27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202" y="4066788"/>
            <a:ext cx="4107080" cy="273805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8" y="0"/>
            <a:ext cx="3297155" cy="4104430"/>
          </a:xfrm>
          <a:prstGeom prst="rect">
            <a:avLst/>
          </a:prstGeom>
        </p:spPr>
      </p:pic>
      <p:pic>
        <p:nvPicPr>
          <p:cNvPr id="6" name="Рисунок 5" descr="foto_egipetskih_piramid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298" y="3704458"/>
            <a:ext cx="4133844" cy="3100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6" r="4686" b="11212"/>
          <a:stretch/>
        </p:blipFill>
        <p:spPr>
          <a:xfrm>
            <a:off x="3867107" y="-1032890"/>
            <a:ext cx="6624736" cy="5074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024" y="2460142"/>
            <a:ext cx="3527884" cy="26459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split dir="in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Приборы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4060818" y="1420785"/>
            <a:ext cx="17891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Теодолит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2083" y="1968480"/>
            <a:ext cx="38338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Оптический нивелир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2" name="Рисунок 11" descr="30f542cf495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129682"/>
            <a:ext cx="3622662" cy="2728318"/>
          </a:xfrm>
          <a:prstGeom prst="rect">
            <a:avLst/>
          </a:prstGeom>
        </p:spPr>
      </p:pic>
      <p:pic>
        <p:nvPicPr>
          <p:cNvPr id="13" name="Рисунок 12" descr="70295721421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365" y="3867156"/>
            <a:ext cx="3179635" cy="2990844"/>
          </a:xfrm>
          <a:prstGeom prst="rect">
            <a:avLst/>
          </a:prstGeom>
        </p:spPr>
      </p:pic>
      <p:pic>
        <p:nvPicPr>
          <p:cNvPr id="14" name="Рисунок 13" descr="default.jpe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1858" y="0"/>
            <a:ext cx="2162142" cy="3398735"/>
          </a:xfrm>
          <a:prstGeom prst="rect">
            <a:avLst/>
          </a:prstGeom>
        </p:spPr>
      </p:pic>
      <p:pic>
        <p:nvPicPr>
          <p:cNvPr id="15" name="Рисунок 14" descr="100139t2_enl.jp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3122" y="4195773"/>
            <a:ext cx="2662227" cy="2662227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4316409" y="2954331"/>
            <a:ext cx="2336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Астролябия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53927" y="3027357"/>
            <a:ext cx="29940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latin typeface="Arial" pitchFamily="34" charset="0"/>
                <a:cs typeface="Arial" pitchFamily="34" charset="0"/>
              </a:rPr>
              <a:t>Планиметр</a:t>
            </a:r>
            <a:endParaRPr lang="ru-RU" sz="2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9914860">
            <a:off x="1207732" y="3361131"/>
            <a:ext cx="307899" cy="1670064"/>
          </a:xfrm>
          <a:prstGeom prst="downArrow">
            <a:avLst>
              <a:gd name="adj1" fmla="val 28056"/>
              <a:gd name="adj2" fmla="val 41109"/>
            </a:avLst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низ 19"/>
          <p:cNvSpPr/>
          <p:nvPr/>
        </p:nvSpPr>
        <p:spPr>
          <a:xfrm rot="19737005">
            <a:off x="3492511" y="2337718"/>
            <a:ext cx="307899" cy="2362980"/>
          </a:xfrm>
          <a:prstGeom prst="downArrow">
            <a:avLst>
              <a:gd name="adj1" fmla="val 28056"/>
              <a:gd name="adj2" fmla="val 41109"/>
            </a:avLst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4541458">
            <a:off x="6312122" y="504043"/>
            <a:ext cx="307899" cy="1477051"/>
          </a:xfrm>
          <a:prstGeom prst="downArrow">
            <a:avLst>
              <a:gd name="adj1" fmla="val 28056"/>
              <a:gd name="adj2" fmla="val 41109"/>
            </a:avLst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низ 9"/>
          <p:cNvSpPr/>
          <p:nvPr/>
        </p:nvSpPr>
        <p:spPr>
          <a:xfrm rot="17781536">
            <a:off x="6188174" y="3117319"/>
            <a:ext cx="307899" cy="1477051"/>
          </a:xfrm>
          <a:prstGeom prst="downArrow">
            <a:avLst>
              <a:gd name="adj1" fmla="val 28056"/>
              <a:gd name="adj2" fmla="val 41109"/>
            </a:avLst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ransition spd="med">
    <p:blinds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7760" y="-447983"/>
            <a:ext cx="6034616" cy="452596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2140" y="3028950"/>
            <a:ext cx="4896544" cy="3829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126" y="1"/>
            <a:ext cx="4543426" cy="302895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77979"/>
            <a:ext cx="4247456" cy="28457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 cstate="print"/>
          <a:srcRect l="17364" r="17641"/>
          <a:stretch/>
        </p:blipFill>
        <p:spPr>
          <a:xfrm>
            <a:off x="3168224" y="2215907"/>
            <a:ext cx="3168352" cy="3252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954672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7" y="1414612"/>
            <a:ext cx="5403399" cy="359856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Задача 1. Препятствие на прямой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860599" y="1268760"/>
            <a:ext cx="2941848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/>
              <a:t>Вам понадобилось измерить на местности расстояние между двумя объектами, разделенными зданием или другим препятствием, не позволяющим непосредственно проложить прямую между этими объектами. Как тем не менее можно произвести указанное измерение?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1727684" y="3213894"/>
            <a:ext cx="756084" cy="111520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3230911" y="2062361"/>
            <a:ext cx="648072" cy="115304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06614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6" y="188640"/>
            <a:ext cx="9665221" cy="6432410"/>
          </a:xfrm>
        </p:spPr>
      </p:pic>
    </p:spTree>
    <p:extLst>
      <p:ext uri="{BB962C8B-B14F-4D97-AF65-F5344CB8AC3E}">
        <p14:creationId xmlns:p14="http://schemas.microsoft.com/office/powerpoint/2010/main" val="337309731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07503" y="1221660"/>
            <a:ext cx="7992888" cy="45316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Задача 2. Автозаправочная станция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228184" y="1430725"/>
            <a:ext cx="3006849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Невдалеке от двух населенных пунктов Республики Татарстан села Бело-Безводное и поселка Октябрьский проходит шоссе. В каком месте этого шоссе нужно построить автозаправочную станцию, чтобы расстояния от нее до обоих пунктов были одинаковыми?</a:t>
            </a:r>
          </a:p>
        </p:txBody>
      </p:sp>
      <p:sp>
        <p:nvSpPr>
          <p:cNvPr id="6" name="Стрелка вниз 5"/>
          <p:cNvSpPr/>
          <p:nvPr/>
        </p:nvSpPr>
        <p:spPr>
          <a:xfrm>
            <a:off x="3660532" y="1232756"/>
            <a:ext cx="443415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трелка вниз 6"/>
          <p:cNvSpPr/>
          <p:nvPr/>
        </p:nvSpPr>
        <p:spPr>
          <a:xfrm>
            <a:off x="4103947" y="3753036"/>
            <a:ext cx="459483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6254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43" y="1736812"/>
            <a:ext cx="8944085" cy="4056356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175885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728700"/>
            <a:ext cx="8229600" cy="527859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ru-RU" dirty="0" smtClean="0"/>
              <a:t>1. Нам дан отрезок 5 см .Можешь ли ты при помощи циркуля и линейки построить отрезки равные 2,5см или10см.</a:t>
            </a:r>
          </a:p>
          <a:p>
            <a:pPr>
              <a:buNone/>
            </a:pPr>
            <a:r>
              <a:rPr lang="ru-RU" dirty="0" smtClean="0"/>
              <a:t>			   а)да	      б)нет</a:t>
            </a:r>
            <a:endParaRPr lang="ru-RU" dirty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2</a:t>
            </a:r>
            <a:r>
              <a:rPr lang="ru-RU" dirty="0"/>
              <a:t>.  Какие инструменты используют при решении задач на построение?</a:t>
            </a:r>
          </a:p>
          <a:p>
            <a:pPr>
              <a:buNone/>
            </a:pPr>
            <a:r>
              <a:rPr lang="ru-RU" dirty="0" smtClean="0"/>
              <a:t>                          </a:t>
            </a:r>
            <a:r>
              <a:rPr lang="ru-RU" dirty="0"/>
              <a:t>а)  линейка без делений, циркуль</a:t>
            </a:r>
          </a:p>
          <a:p>
            <a:pPr>
              <a:buNone/>
            </a:pPr>
            <a:r>
              <a:rPr lang="ru-RU" dirty="0"/>
              <a:t>                          б)  угольник, транспортир</a:t>
            </a:r>
          </a:p>
          <a:p>
            <a:pPr>
              <a:buNone/>
            </a:pPr>
            <a:r>
              <a:rPr lang="ru-RU" dirty="0"/>
              <a:t>                          в)   масштабная линейка, </a:t>
            </a:r>
            <a:r>
              <a:rPr lang="ru-RU" dirty="0" smtClean="0"/>
              <a:t>циркуль</a:t>
            </a:r>
          </a:p>
          <a:p>
            <a:pPr>
              <a:buNone/>
            </a:pPr>
            <a:endParaRPr lang="ru-RU" dirty="0"/>
          </a:p>
          <a:p>
            <a:pPr>
              <a:buNone/>
            </a:pPr>
            <a:r>
              <a:rPr lang="ru-RU" dirty="0"/>
              <a:t>3.  Как называется задача, в которой требуется  построить фигуру с заданными свойствами с помощью чертежных инструментов?</a:t>
            </a:r>
          </a:p>
          <a:p>
            <a:pPr>
              <a:buNone/>
            </a:pPr>
            <a:r>
              <a:rPr lang="ru-RU" dirty="0" smtClean="0"/>
              <a:t>                          </a:t>
            </a:r>
            <a:r>
              <a:rPr lang="ru-RU" dirty="0"/>
              <a:t>а) задача на строительство</a:t>
            </a:r>
          </a:p>
          <a:p>
            <a:pPr>
              <a:buNone/>
            </a:pPr>
            <a:r>
              <a:rPr lang="ru-RU" dirty="0"/>
              <a:t>                          б) задача на построение</a:t>
            </a:r>
          </a:p>
          <a:p>
            <a:pPr>
              <a:buNone/>
            </a:pPr>
            <a:r>
              <a:rPr lang="ru-RU" dirty="0"/>
              <a:t>                          в) задача на рисование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303748" y="188640"/>
            <a:ext cx="39964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Блиц-опрос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1783161338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927398" y="1481328"/>
            <a:ext cx="7759402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ru-RU" dirty="0" smtClean="0"/>
              <a:t>П.22-23 Вопросы 17-21 со с.50</a:t>
            </a:r>
          </a:p>
          <a:p>
            <a:pPr>
              <a:buNone/>
            </a:pPr>
            <a:r>
              <a:rPr lang="ru-RU" dirty="0" smtClean="0"/>
              <a:t>№145 с.48, 153 с.49</a:t>
            </a:r>
          </a:p>
          <a:p>
            <a:pPr>
              <a:buNone/>
            </a:pPr>
            <a:r>
              <a:rPr lang="ru-RU" dirty="0" smtClean="0"/>
              <a:t>или</a:t>
            </a:r>
          </a:p>
          <a:p>
            <a:pPr>
              <a:buNone/>
            </a:pPr>
            <a:r>
              <a:rPr lang="ru-RU" dirty="0"/>
              <a:t>П.22-23 Вопросы 17-21 со с.50</a:t>
            </a:r>
          </a:p>
          <a:p>
            <a:pPr>
              <a:buNone/>
            </a:pPr>
            <a:r>
              <a:rPr lang="ru-RU" dirty="0" smtClean="0"/>
              <a:t>На выбор решение двух задач из оставшихся номеров «распечаток»</a:t>
            </a:r>
          </a:p>
          <a:p>
            <a:pPr>
              <a:buNone/>
            </a:pPr>
            <a:r>
              <a:rPr lang="ru-RU" dirty="0" smtClean="0"/>
              <a:t>или</a:t>
            </a:r>
          </a:p>
          <a:p>
            <a:pPr>
              <a:buNone/>
            </a:pPr>
            <a:r>
              <a:rPr lang="ru-RU" dirty="0"/>
              <a:t>П.22-23 Вопросы 17-21 со с.50</a:t>
            </a:r>
          </a:p>
          <a:p>
            <a:pPr>
              <a:buNone/>
            </a:pPr>
            <a:r>
              <a:rPr lang="ru-RU" dirty="0" smtClean="0"/>
              <a:t> Придумать </a:t>
            </a:r>
            <a:r>
              <a:rPr lang="ru-RU" dirty="0"/>
              <a:t>практическую задачу на </a:t>
            </a:r>
            <a:r>
              <a:rPr lang="ru-RU" dirty="0" smtClean="0"/>
              <a:t>построение и оформить на А4</a:t>
            </a:r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Домашняя работа</a:t>
            </a:r>
            <a:endParaRPr lang="ru-RU" dirty="0"/>
          </a:p>
        </p:txBody>
      </p:sp>
      <p:sp>
        <p:nvSpPr>
          <p:cNvPr id="4" name="Солнце 3"/>
          <p:cNvSpPr/>
          <p:nvPr/>
        </p:nvSpPr>
        <p:spPr>
          <a:xfrm>
            <a:off x="215516" y="1268760"/>
            <a:ext cx="914400" cy="914400"/>
          </a:xfrm>
          <a:prstGeom prst="su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042" y="2840982"/>
            <a:ext cx="969348" cy="9693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5516" y="4468152"/>
            <a:ext cx="969348" cy="969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42891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11961" y="1481328"/>
            <a:ext cx="4778112" cy="4683976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endParaRPr lang="ru-RU" dirty="0" smtClean="0"/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r>
              <a:rPr lang="ru-RU" dirty="0" smtClean="0"/>
              <a:t>«Примени математику», авт.: И.Н. Сергеев, С.Н. </a:t>
            </a:r>
            <a:r>
              <a:rPr lang="ru-RU" dirty="0" err="1" smtClean="0"/>
              <a:t>Олехник</a:t>
            </a:r>
            <a:r>
              <a:rPr lang="ru-RU" dirty="0" smtClean="0"/>
              <a:t>, С.Б. Гашков; изд. «Наука», 1990 г.</a:t>
            </a:r>
            <a:endParaRPr lang="en-US" dirty="0" smtClean="0"/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Хотите узнать больше?</a:t>
            </a:r>
            <a:br>
              <a:rPr lang="ru-RU" dirty="0" smtClean="0"/>
            </a:br>
            <a:r>
              <a:rPr lang="ru-RU" dirty="0" smtClean="0"/>
              <a:t>Прочтите эту книгу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1" y="1417638"/>
            <a:ext cx="3034680" cy="47736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772" t="8290" r="3627" b="5354"/>
          <a:stretch/>
        </p:blipFill>
        <p:spPr>
          <a:xfrm>
            <a:off x="1151620" y="404664"/>
            <a:ext cx="7437274" cy="543660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07704" y="548680"/>
            <a:ext cx="1079086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589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407" t="4939" r="7870" b="12345"/>
          <a:stretch/>
        </p:blipFill>
        <p:spPr>
          <a:xfrm>
            <a:off x="1259631" y="800708"/>
            <a:ext cx="7277108" cy="532859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782804"/>
            <a:ext cx="1079086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84829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9" y="512676"/>
            <a:ext cx="8112900" cy="60846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51620" y="728700"/>
            <a:ext cx="1079086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9295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742" t="3871" r="3227" b="5806"/>
          <a:stretch/>
        </p:blipFill>
        <p:spPr>
          <a:xfrm>
            <a:off x="1331641" y="444582"/>
            <a:ext cx="7471344" cy="568471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692696"/>
            <a:ext cx="1079086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2755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7282" t="11003" r="7282" b="8090"/>
          <a:stretch/>
        </p:blipFill>
        <p:spPr>
          <a:xfrm>
            <a:off x="1079613" y="602891"/>
            <a:ext cx="7527716" cy="5346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52502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023828" y="1448780"/>
            <a:ext cx="565262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на </a:t>
            </a:r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построение.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63588" y="944724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29.11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3815916" y="94472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Классная работа.</a:t>
            </a:r>
            <a:endParaRPr lang="ru-RU" sz="24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2286000" y="2413338"/>
            <a:ext cx="415820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dirty="0"/>
              <a:t>Услышишь - забудешь,</a:t>
            </a:r>
          </a:p>
          <a:p>
            <a:pPr algn="r"/>
            <a:r>
              <a:rPr lang="ru-RU" dirty="0"/>
              <a:t>                                                                                              Увидишь - запомнишь,</a:t>
            </a:r>
          </a:p>
          <a:p>
            <a:pPr algn="r"/>
            <a:r>
              <a:rPr lang="ru-RU" dirty="0"/>
              <a:t>                                                                                               Построишь - поймёшь.      </a:t>
            </a:r>
          </a:p>
          <a:p>
            <a:pPr algn="r"/>
            <a:r>
              <a:rPr lang="ru-RU" dirty="0"/>
              <a:t>                                                                                                                     Конфуций</a:t>
            </a:r>
          </a:p>
        </p:txBody>
      </p:sp>
    </p:spTree>
    <p:extLst>
      <p:ext uri="{BB962C8B-B14F-4D97-AF65-F5344CB8AC3E}">
        <p14:creationId xmlns:p14="http://schemas.microsoft.com/office/powerpoint/2010/main" val="5912483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Метро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Эскиз">
  <a:themeElements>
    <a:clrScheme name="Эскиз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Эски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Эскиз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Эскиз">
  <a:themeElements>
    <a:clrScheme name="Эскиз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Эски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Эскиз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Эскиз">
  <a:themeElements>
    <a:clrScheme name="Эскиз 2">
      <a:dk1>
        <a:srgbClr val="40458C"/>
      </a:dk1>
      <a:lt1>
        <a:srgbClr val="FFFFFF"/>
      </a:lt1>
      <a:dk2>
        <a:srgbClr val="660066"/>
      </a:dk2>
      <a:lt2>
        <a:srgbClr val="B7C1EB"/>
      </a:lt2>
      <a:accent1>
        <a:srgbClr val="ECD882"/>
      </a:accent1>
      <a:accent2>
        <a:srgbClr val="B2B2B2"/>
      </a:accent2>
      <a:accent3>
        <a:srgbClr val="FFFFFF"/>
      </a:accent3>
      <a:accent4>
        <a:srgbClr val="353A77"/>
      </a:accent4>
      <a:accent5>
        <a:srgbClr val="F4E9C1"/>
      </a:accent5>
      <a:accent6>
        <a:srgbClr val="A1A1A1"/>
      </a:accent6>
      <a:hlink>
        <a:srgbClr val="6F89F7"/>
      </a:hlink>
      <a:folHlink>
        <a:srgbClr val="CFDBFD"/>
      </a:folHlink>
    </a:clrScheme>
    <a:fontScheme name="Эскиз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ru-RU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anose="020B0604030504040204" pitchFamily="34" charset="0"/>
          </a:defRPr>
        </a:defPPr>
      </a:lstStyle>
    </a:lnDef>
  </a:objectDefaults>
  <a:extraClrSchemeLst>
    <a:extraClrScheme>
      <a:clrScheme name="Эскиз 1">
        <a:dk1>
          <a:srgbClr val="000000"/>
        </a:dk1>
        <a:lt1>
          <a:srgbClr val="FFFFFF"/>
        </a:lt1>
        <a:dk2>
          <a:srgbClr val="40458C"/>
        </a:dk2>
        <a:lt2>
          <a:srgbClr val="FFFFCC"/>
        </a:lt2>
        <a:accent1>
          <a:srgbClr val="8D8DB3"/>
        </a:accent1>
        <a:accent2>
          <a:srgbClr val="B2B2B2"/>
        </a:accent2>
        <a:accent3>
          <a:srgbClr val="AFB0C5"/>
        </a:accent3>
        <a:accent4>
          <a:srgbClr val="DADADA"/>
        </a:accent4>
        <a:accent5>
          <a:srgbClr val="C5C5D6"/>
        </a:accent5>
        <a:accent6>
          <a:srgbClr val="A1A1A1"/>
        </a:accent6>
        <a:hlink>
          <a:srgbClr val="6F89F7"/>
        </a:hlink>
        <a:folHlink>
          <a:srgbClr val="4F56A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2">
        <a:dk1>
          <a:srgbClr val="40458C"/>
        </a:dk1>
        <a:lt1>
          <a:srgbClr val="FFFFFF"/>
        </a:lt1>
        <a:dk2>
          <a:srgbClr val="660066"/>
        </a:dk2>
        <a:lt2>
          <a:srgbClr val="B7C1EB"/>
        </a:lt2>
        <a:accent1>
          <a:srgbClr val="ECD882"/>
        </a:accent1>
        <a:accent2>
          <a:srgbClr val="B2B2B2"/>
        </a:accent2>
        <a:accent3>
          <a:srgbClr val="FFFFFF"/>
        </a:accent3>
        <a:accent4>
          <a:srgbClr val="353A77"/>
        </a:accent4>
        <a:accent5>
          <a:srgbClr val="F4E9C1"/>
        </a:accent5>
        <a:accent6>
          <a:srgbClr val="A1A1A1"/>
        </a:accent6>
        <a:hlink>
          <a:srgbClr val="6F89F7"/>
        </a:hlink>
        <a:folHlink>
          <a:srgbClr val="CFDB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3">
        <a:dk1>
          <a:srgbClr val="000000"/>
        </a:dk1>
        <a:lt1>
          <a:srgbClr val="FFFFFF"/>
        </a:lt1>
        <a:dk2>
          <a:srgbClr val="4D4D4D"/>
        </a:dk2>
        <a:lt2>
          <a:srgbClr val="B2B2B2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777777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4">
        <a:dk1>
          <a:srgbClr val="333300"/>
        </a:dk1>
        <a:lt1>
          <a:srgbClr val="FFFFFF"/>
        </a:lt1>
        <a:dk2>
          <a:srgbClr val="663300"/>
        </a:dk2>
        <a:lt2>
          <a:srgbClr val="B2B2B2"/>
        </a:lt2>
        <a:accent1>
          <a:srgbClr val="DDC6A7"/>
        </a:accent1>
        <a:accent2>
          <a:srgbClr val="D9C167"/>
        </a:accent2>
        <a:accent3>
          <a:srgbClr val="FFFFFF"/>
        </a:accent3>
        <a:accent4>
          <a:srgbClr val="2A2A00"/>
        </a:accent4>
        <a:accent5>
          <a:srgbClr val="EBDFD0"/>
        </a:accent5>
        <a:accent6>
          <a:srgbClr val="C4AF5D"/>
        </a:accent6>
        <a:hlink>
          <a:srgbClr val="8A7A66"/>
        </a:hlink>
        <a:folHlink>
          <a:srgbClr val="C0AE9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Эскиз 5">
        <a:dk1>
          <a:srgbClr val="000000"/>
        </a:dk1>
        <a:lt1>
          <a:srgbClr val="FFFFFF"/>
        </a:lt1>
        <a:dk2>
          <a:srgbClr val="003366"/>
        </a:dk2>
        <a:lt2>
          <a:srgbClr val="CCFFCC"/>
        </a:lt2>
        <a:accent1>
          <a:srgbClr val="006699"/>
        </a:accent1>
        <a:accent2>
          <a:srgbClr val="009999"/>
        </a:accent2>
        <a:accent3>
          <a:srgbClr val="AAADB8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99CC"/>
        </a:hlink>
        <a:folHlink>
          <a:srgbClr val="00458A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6">
        <a:dk1>
          <a:srgbClr val="000000"/>
        </a:dk1>
        <a:lt1>
          <a:srgbClr val="FFFFFF"/>
        </a:lt1>
        <a:dk2>
          <a:srgbClr val="004A48"/>
        </a:dk2>
        <a:lt2>
          <a:srgbClr val="33CCCC"/>
        </a:lt2>
        <a:accent1>
          <a:srgbClr val="006699"/>
        </a:accent1>
        <a:accent2>
          <a:srgbClr val="009999"/>
        </a:accent2>
        <a:accent3>
          <a:srgbClr val="AAB1B1"/>
        </a:accent3>
        <a:accent4>
          <a:srgbClr val="DADADA"/>
        </a:accent4>
        <a:accent5>
          <a:srgbClr val="AAB8CA"/>
        </a:accent5>
        <a:accent6>
          <a:srgbClr val="008A8A"/>
        </a:accent6>
        <a:hlink>
          <a:srgbClr val="00CC99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7">
        <a:dk1>
          <a:srgbClr val="000000"/>
        </a:dk1>
        <a:lt1>
          <a:srgbClr val="FFFFFF"/>
        </a:lt1>
        <a:dk2>
          <a:srgbClr val="333300"/>
        </a:dk2>
        <a:lt2>
          <a:srgbClr val="FFFFCC"/>
        </a:lt2>
        <a:accent1>
          <a:srgbClr val="CC9900"/>
        </a:accent1>
        <a:accent2>
          <a:srgbClr val="CC6600"/>
        </a:accent2>
        <a:accent3>
          <a:srgbClr val="ADADAA"/>
        </a:accent3>
        <a:accent4>
          <a:srgbClr val="DADADA"/>
        </a:accent4>
        <a:accent5>
          <a:srgbClr val="E2CAAA"/>
        </a:accent5>
        <a:accent6>
          <a:srgbClr val="B95C00"/>
        </a:accent6>
        <a:hlink>
          <a:srgbClr val="808000"/>
        </a:hlink>
        <a:folHlink>
          <a:srgbClr val="525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Эскиз 8">
        <a:dk1>
          <a:srgbClr val="003D62"/>
        </a:dk1>
        <a:lt1>
          <a:srgbClr val="FFFFFF"/>
        </a:lt1>
        <a:dk2>
          <a:srgbClr val="006699"/>
        </a:dk2>
        <a:lt2>
          <a:srgbClr val="C8D1DA"/>
        </a:lt2>
        <a:accent1>
          <a:srgbClr val="9AC0EA"/>
        </a:accent1>
        <a:accent2>
          <a:srgbClr val="80C3C8"/>
        </a:accent2>
        <a:accent3>
          <a:srgbClr val="FFFFFF"/>
        </a:accent3>
        <a:accent4>
          <a:srgbClr val="003353"/>
        </a:accent4>
        <a:accent5>
          <a:srgbClr val="CADCF3"/>
        </a:accent5>
        <a:accent6>
          <a:srgbClr val="73B0B5"/>
        </a:accent6>
        <a:hlink>
          <a:srgbClr val="81ABCB"/>
        </a:hlink>
        <a:folHlink>
          <a:srgbClr val="B6CBD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1106</TotalTime>
  <Words>503</Words>
  <Application>Microsoft Office PowerPoint</Application>
  <PresentationFormat>Экран (4:3)</PresentationFormat>
  <Paragraphs>115</Paragraphs>
  <Slides>39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Открытая</vt:lpstr>
      <vt:lpstr>Тема Office</vt:lpstr>
      <vt:lpstr>3_Эскиз</vt:lpstr>
      <vt:lpstr>4_Эскиз</vt:lpstr>
      <vt:lpstr>5_Эскиз</vt:lpstr>
      <vt:lpstr>Формула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Первые циркули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Л. Москерони </vt:lpstr>
      <vt:lpstr>Презентация PowerPoint</vt:lpstr>
      <vt:lpstr>Презентация PowerPoint</vt:lpstr>
      <vt:lpstr>Задача о трисекция угла</vt:lpstr>
      <vt:lpstr>Задача об удвоении куба</vt:lpstr>
      <vt:lpstr>Задачи практического применения</vt:lpstr>
      <vt:lpstr>Презентация PowerPoint</vt:lpstr>
      <vt:lpstr>Презентация PowerPoint</vt:lpstr>
      <vt:lpstr>Из истории</vt:lpstr>
      <vt:lpstr>Приборы</vt:lpstr>
      <vt:lpstr>Презентация PowerPoint</vt:lpstr>
      <vt:lpstr>Задача 1. Препятствие на прямой</vt:lpstr>
      <vt:lpstr>Презентация PowerPoint</vt:lpstr>
      <vt:lpstr>Задача 2. Автозаправочная станция</vt:lpstr>
      <vt:lpstr>Презентация PowerPoint</vt:lpstr>
      <vt:lpstr>Презентация PowerPoint</vt:lpstr>
      <vt:lpstr>Домашняя работа</vt:lpstr>
      <vt:lpstr>Хотите узнать больше? Прочтите эту книгу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</dc:title>
  <dc:creator>Maxim</dc:creator>
  <cp:lastModifiedBy>коля</cp:lastModifiedBy>
  <cp:revision>151</cp:revision>
  <dcterms:created xsi:type="dcterms:W3CDTF">2010-05-22T02:40:58Z</dcterms:created>
  <dcterms:modified xsi:type="dcterms:W3CDTF">2022-03-31T20:15:50Z</dcterms:modified>
</cp:coreProperties>
</file>