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238" autoAdjust="0"/>
  </p:normalViewPr>
  <p:slideViewPr>
    <p:cSldViewPr snapToGrid="0">
      <p:cViewPr varScale="1">
        <p:scale>
          <a:sx n="61" d="100"/>
          <a:sy n="61" d="100"/>
        </p:scale>
        <p:origin x="1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9420" y="3559250"/>
            <a:ext cx="8915399" cy="148591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«В мире профессий»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учащихся о мире профессий, о понимании роли труда в жизни человека.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40044" y="4793144"/>
            <a:ext cx="5466419" cy="1126283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Илюхина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квалификационной категории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59420" y="407726"/>
            <a:ext cx="8213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с.Кашпир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Приволжский Самарской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57052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3901" y="809296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 я хочу стать?</a:t>
            </a:r>
          </a:p>
        </p:txBody>
      </p:sp>
      <p:pic>
        <p:nvPicPr>
          <p:cNvPr id="3074" name="Picture 2" descr="http://www.klass39.ru/wp-content/uploads/2016/01/povar_w300_h241-300x242.png?daff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5" y="645073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06" y="3775185"/>
            <a:ext cx="2641381" cy="2641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989" y="1797598"/>
            <a:ext cx="1916824" cy="2555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204" y="3786397"/>
            <a:ext cx="2163542" cy="2950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982" y="3592507"/>
            <a:ext cx="2367509" cy="3006736"/>
          </a:xfrm>
          <a:prstGeom prst="rect">
            <a:avLst/>
          </a:prstGeom>
        </p:spPr>
      </p:pic>
      <p:pic>
        <p:nvPicPr>
          <p:cNvPr id="3076" name="Picture 4" descr="http://img0.liveinternet.ru/images/attach/c/11/115/600/115600382_1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800" y="570351"/>
            <a:ext cx="2779242" cy="227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6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317" y="1844565"/>
            <a:ext cx="10243371" cy="5770180"/>
          </a:xfrm>
        </p:spPr>
        <p:txBody>
          <a:bodyPr>
            <a:normAutofit/>
          </a:bodyPr>
          <a:lstStyle/>
          <a:p>
            <a:pPr lvl="0" algn="just"/>
            <a:r>
              <a:rPr lang="ru-RU" sz="2800" dirty="0"/>
              <a:t>в современном мире насчитывается 40 тыс. профессий;</a:t>
            </a:r>
          </a:p>
          <a:p>
            <a:pPr lvl="0" algn="just"/>
            <a:r>
              <a:rPr lang="ru-RU" sz="2800" dirty="0"/>
              <a:t>важно суметь разобраться в этом многообразии;</a:t>
            </a:r>
          </a:p>
          <a:p>
            <a:pPr lvl="0" algn="just"/>
            <a:r>
              <a:rPr lang="ru-RU" sz="2800" dirty="0"/>
              <a:t>узнать, чем занимаются люди данной профессии;</a:t>
            </a:r>
          </a:p>
          <a:p>
            <a:pPr lvl="0" algn="just"/>
            <a:r>
              <a:rPr lang="ru-RU" sz="2800" dirty="0"/>
              <a:t>познакомиться какие качества необходимо вырабатывать для своей будущей профессии;</a:t>
            </a:r>
          </a:p>
          <a:p>
            <a:pPr lvl="0" algn="just"/>
            <a:r>
              <a:rPr lang="ru-RU" sz="2800" dirty="0"/>
              <a:t>учитывать собственные интересы и способности.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45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8897" y="667406"/>
            <a:ext cx="6905296" cy="59465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Профессия «Врач»</a:t>
            </a:r>
          </a:p>
          <a:p>
            <a:pPr marL="0" indent="0" algn="ctr">
              <a:buNone/>
            </a:pP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2800" dirty="0"/>
              <a:t> - Меня очень интересует профессия врача. Я хочу рассказать, кто может стать врачом, и какие специализации врача существуют.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268" y="217808"/>
            <a:ext cx="3379076" cy="63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3792" y="730470"/>
            <a:ext cx="6511159" cy="54338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 - Врачи очень умные и добрые люди. Они много знают про каждую болезнь, про каждое лекарство. Врачи помогают людям, которые заболели.</a:t>
            </a:r>
          </a:p>
          <a:p>
            <a:pPr marL="0" indent="0" algn="just">
              <a:buNone/>
            </a:pPr>
            <a:r>
              <a:rPr lang="ru-RU" sz="2800" dirty="0"/>
              <a:t>	Первым выдающимся врачом был Гиппократ. Врачи до сих пор произносят профессиональную клятву – клятву Гиппократа, и этим признают важность своей работы.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768" t="24758" r="24162" b="1862"/>
          <a:stretch/>
        </p:blipFill>
        <p:spPr>
          <a:xfrm>
            <a:off x="157655" y="1673650"/>
            <a:ext cx="4303986" cy="47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3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615" y="781765"/>
            <a:ext cx="10266901" cy="54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27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517" y="620111"/>
            <a:ext cx="8915400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	- Чтобы стать врачом, нужно хорошо учиться   в школе. Я дома много читаю книг о растениях, о строении человека. Часто играем                       с подружками в «Больничку», используя медицинские наборы для детей. Когда закончу школу, пойду в институт, чтобы стать грамотным врачом и лечить людей.</a:t>
            </a:r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150"/>
          <a:stretch/>
        </p:blipFill>
        <p:spPr>
          <a:xfrm>
            <a:off x="6511157" y="3373821"/>
            <a:ext cx="4682360" cy="33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2312" y="1024759"/>
            <a:ext cx="9549688" cy="518600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2800" dirty="0"/>
              <a:t>- Работа врача требует :</a:t>
            </a:r>
          </a:p>
          <a:p>
            <a:r>
              <a:rPr lang="ru-RU" sz="2800" dirty="0"/>
              <a:t>высшее медицинское образование;</a:t>
            </a:r>
          </a:p>
          <a:p>
            <a:r>
              <a:rPr lang="ru-RU" sz="2800" dirty="0"/>
              <a:t>чувство ответственности;</a:t>
            </a:r>
          </a:p>
          <a:p>
            <a:r>
              <a:rPr lang="ru-RU" sz="2800" dirty="0"/>
              <a:t>терпение и выдержку;</a:t>
            </a:r>
          </a:p>
          <a:p>
            <a:r>
              <a:rPr lang="ru-RU" sz="2800" dirty="0"/>
              <a:t>наблюдательность;</a:t>
            </a:r>
          </a:p>
          <a:p>
            <a:r>
              <a:rPr lang="ru-RU" sz="2800" dirty="0"/>
              <a:t>хорошую память и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1333155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121" y="2097661"/>
            <a:ext cx="6984125" cy="4760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Заболело ушко, горлышко першит</a:t>
            </a:r>
          </a:p>
          <a:p>
            <a:pPr marL="0" indent="0">
              <a:buNone/>
            </a:pPr>
            <a:r>
              <a:rPr lang="ru-RU" sz="2800" dirty="0"/>
              <a:t>Да еще в добавок носик мой сопит.</a:t>
            </a:r>
          </a:p>
          <a:p>
            <a:pPr marL="0" indent="0">
              <a:buNone/>
            </a:pPr>
            <a:r>
              <a:rPr lang="ru-RU" sz="2800" dirty="0"/>
              <a:t>«Что ж, придется выписать укол-</a:t>
            </a:r>
          </a:p>
          <a:p>
            <a:pPr marL="0" indent="0">
              <a:buNone/>
            </a:pPr>
            <a:r>
              <a:rPr lang="ru-RU" sz="2800" dirty="0"/>
              <a:t>Сказал мне грустный доктор-ЛОР»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826" y="882870"/>
            <a:ext cx="3998529" cy="533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4205" y="998482"/>
            <a:ext cx="579804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Я конфеток много ел</a:t>
            </a:r>
          </a:p>
          <a:p>
            <a:pPr marL="0" indent="0">
              <a:buNone/>
            </a:pPr>
            <a:r>
              <a:rPr lang="ru-RU" sz="2800" dirty="0"/>
              <a:t>Вот мой зуб и заболел</a:t>
            </a:r>
          </a:p>
          <a:p>
            <a:pPr marL="0" indent="0">
              <a:buNone/>
            </a:pPr>
            <a:r>
              <a:rPr lang="ru-RU" sz="2800" dirty="0"/>
              <a:t>Что мне делать? Как мне быть?</a:t>
            </a:r>
          </a:p>
          <a:p>
            <a:pPr marL="0" indent="0">
              <a:buNone/>
            </a:pPr>
            <a:r>
              <a:rPr lang="ru-RU" sz="2800" dirty="0"/>
              <a:t>Надо зубик подлечить.</a:t>
            </a:r>
          </a:p>
          <a:p>
            <a:pPr marL="0" indent="0">
              <a:buNone/>
            </a:pPr>
            <a:r>
              <a:rPr lang="ru-RU" sz="2800" dirty="0"/>
              <a:t>Зубик мой мне очень дорог – </a:t>
            </a:r>
          </a:p>
          <a:p>
            <a:pPr marL="0" indent="0">
              <a:buNone/>
            </a:pPr>
            <a:r>
              <a:rPr lang="ru-RU" sz="2800" dirty="0"/>
              <a:t>Помоги мне, Стоматолог.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8148"/>
          <a:stretch/>
        </p:blipFill>
        <p:spPr>
          <a:xfrm>
            <a:off x="178348" y="2333296"/>
            <a:ext cx="5094964" cy="45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4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2109" y="777767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Глазки наши сбережет,</a:t>
            </a:r>
          </a:p>
          <a:p>
            <a:pPr marL="0" indent="0">
              <a:buNone/>
            </a:pPr>
            <a:r>
              <a:rPr lang="ru-RU" sz="2800" dirty="0"/>
              <a:t>Капельки для них найдет.</a:t>
            </a:r>
          </a:p>
          <a:p>
            <a:pPr marL="0" indent="0">
              <a:buNone/>
            </a:pPr>
            <a:r>
              <a:rPr lang="ru-RU" sz="2800" dirty="0"/>
              <a:t>По глазам специалист – </a:t>
            </a:r>
          </a:p>
          <a:p>
            <a:pPr marL="0" indent="0">
              <a:buNone/>
            </a:pPr>
            <a:r>
              <a:rPr lang="ru-RU" sz="2800" dirty="0"/>
              <a:t>Добрый доктор – Окулист.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89" b="11766"/>
          <a:stretch/>
        </p:blipFill>
        <p:spPr>
          <a:xfrm>
            <a:off x="7088571" y="2537403"/>
            <a:ext cx="4762500" cy="40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35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48"/>
          <a:stretch/>
        </p:blipFill>
        <p:spPr>
          <a:xfrm>
            <a:off x="2829828" y="0"/>
            <a:ext cx="6546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4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2939" y="620111"/>
            <a:ext cx="9407798" cy="377762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800" dirty="0"/>
              <a:t>- А я хочу лечить детей. Беспомощные маленькие дети не могут сказать, что их беспокоит, и что у них болит. На помощь им приходит детский врач – педиатр.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490" y="2508922"/>
            <a:ext cx="5749779" cy="41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2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074" y="1045780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Заботливые руки и белые халаты – </a:t>
            </a:r>
          </a:p>
          <a:p>
            <a:pPr marL="0" indent="0">
              <a:buNone/>
            </a:pPr>
            <a:r>
              <a:rPr lang="ru-RU" sz="2800" dirty="0"/>
              <a:t>В любое время суток</a:t>
            </a:r>
          </a:p>
          <a:p>
            <a:pPr marL="0" indent="0">
              <a:buNone/>
            </a:pPr>
            <a:r>
              <a:rPr lang="ru-RU" sz="2800" dirty="0"/>
              <a:t>Врачи спешат куда-то.</a:t>
            </a:r>
          </a:p>
          <a:p>
            <a:pPr marL="0" indent="0">
              <a:buNone/>
            </a:pPr>
            <a:r>
              <a:rPr lang="ru-RU" sz="2800" dirty="0"/>
              <a:t>И взрослые и дети</a:t>
            </a:r>
          </a:p>
          <a:p>
            <a:pPr marL="0" indent="0">
              <a:buNone/>
            </a:pPr>
            <a:r>
              <a:rPr lang="ru-RU" sz="2800" dirty="0"/>
              <a:t>Прекрасно понимают:</a:t>
            </a:r>
          </a:p>
          <a:p>
            <a:pPr marL="0" indent="0">
              <a:buNone/>
            </a:pPr>
            <a:r>
              <a:rPr lang="ru-RU" sz="2800" dirty="0"/>
              <a:t>Профессии на свете</a:t>
            </a:r>
          </a:p>
          <a:p>
            <a:pPr marL="0" indent="0">
              <a:buNone/>
            </a:pPr>
            <a:r>
              <a:rPr lang="ru-RU" sz="2800" dirty="0"/>
              <a:t>Важнее не бывает.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556" y="2934591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8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 «Строитель»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0524" y="1838887"/>
            <a:ext cx="7236373" cy="45303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 - У меня дядя – строитель. Он мне рассказывал, как со своей бригадой строил дома, больницы, школы в городе Сызрань. Он мне помог смастерить кормушку для птиц. Дома я из конструктора люблю складывать различные постройки. Когда вырасту, стану строителем.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074479"/>
            <a:ext cx="3300248" cy="41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0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5888" y="1140372"/>
            <a:ext cx="8915400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	- Благодаря труду строителей появились прекрасные здания и все то, без чего невозможно представить современную жизнь.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413" y="2694589"/>
            <a:ext cx="5538349" cy="36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56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6097" y="493986"/>
            <a:ext cx="9817702" cy="377762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400" dirty="0"/>
              <a:t>- Издавна люди строили жилища, чтобы укрыться от лютых морозов, голодны хищников и палящего солнца.</a:t>
            </a:r>
          </a:p>
          <a:p>
            <a:pPr marL="0" indent="0" algn="just">
              <a:buNone/>
            </a:pPr>
            <a:r>
              <a:rPr lang="ru-RU" sz="2400" dirty="0"/>
              <a:t> 	Мы не знаем имена первых строителей, но их произведения сохранились до наших дней и являются мировым культурным наследием человечества.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521"/>
          <a:stretch/>
        </p:blipFill>
        <p:spPr>
          <a:xfrm>
            <a:off x="3635078" y="2758966"/>
            <a:ext cx="6299740" cy="397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89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7323" y="919655"/>
            <a:ext cx="8915400" cy="377762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	</a:t>
            </a:r>
            <a:r>
              <a:rPr lang="ru-RU" sz="2800" dirty="0"/>
              <a:t>- В нашей области существуют ВУЗы, техникумы, училища, где можно освоить профессию архитектора, кровельщика, маляра, прораба, сварщика – одним словом «строитель».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775115"/>
            <a:ext cx="5125764" cy="38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2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876" y="961697"/>
            <a:ext cx="9344736" cy="49495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sz="2800" dirty="0"/>
              <a:t>- В обязанности строителя входит сооружение по чертежам различных зданий, их электрификация, внутреннее оформление.</a:t>
            </a:r>
          </a:p>
          <a:p>
            <a:pPr marL="0" indent="0" algn="just">
              <a:buNone/>
            </a:pPr>
            <a:r>
              <a:rPr lang="ru-RU" sz="2800" dirty="0"/>
              <a:t>	Строитель – это человек:</a:t>
            </a:r>
          </a:p>
          <a:p>
            <a:r>
              <a:rPr lang="ru-RU" sz="2800" dirty="0"/>
              <a:t>имеющий техническое образование;</a:t>
            </a:r>
          </a:p>
          <a:p>
            <a:r>
              <a:rPr lang="ru-RU" sz="2800" dirty="0"/>
              <a:t>трудолюбивый;</a:t>
            </a:r>
          </a:p>
          <a:p>
            <a:r>
              <a:rPr lang="ru-RU" sz="2800" dirty="0"/>
              <a:t>логически мыслящий;</a:t>
            </a:r>
          </a:p>
          <a:p>
            <a:r>
              <a:rPr lang="ru-RU" sz="2800" dirty="0"/>
              <a:t>физически выносливый;</a:t>
            </a:r>
          </a:p>
          <a:p>
            <a:r>
              <a:rPr lang="ru-RU" sz="2800" dirty="0"/>
              <a:t>разбирающийся в чертежах.</a:t>
            </a:r>
          </a:p>
        </p:txBody>
      </p:sp>
    </p:spTree>
    <p:extLst>
      <p:ext uri="{BB962C8B-B14F-4D97-AF65-F5344CB8AC3E}">
        <p14:creationId xmlns:p14="http://schemas.microsoft.com/office/powerpoint/2010/main" val="1860734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2579" y="693683"/>
            <a:ext cx="9392033" cy="52175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строитель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959139" y="1182414"/>
            <a:ext cx="2191407" cy="1008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557176" y="1403750"/>
            <a:ext cx="1907628" cy="2963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140085" y="1552480"/>
            <a:ext cx="63062" cy="1749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558455" y="1403750"/>
            <a:ext cx="313203" cy="264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7886434" y="1345719"/>
            <a:ext cx="2259190" cy="3541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9214953" y="1345719"/>
            <a:ext cx="1418895" cy="1513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494" y="2434293"/>
            <a:ext cx="2270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архитектор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2772" y="4625700"/>
            <a:ext cx="240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каменщик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4345" y="3302452"/>
            <a:ext cx="214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маляр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2307" y="4090426"/>
            <a:ext cx="2490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кровельщик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8428" y="4887310"/>
            <a:ext cx="371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электромонтажник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54945" y="2885709"/>
            <a:ext cx="263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облицовщик</a:t>
            </a:r>
          </a:p>
        </p:txBody>
      </p:sp>
    </p:spTree>
    <p:extLst>
      <p:ext uri="{BB962C8B-B14F-4D97-AF65-F5344CB8AC3E}">
        <p14:creationId xmlns:p14="http://schemas.microsoft.com/office/powerpoint/2010/main" val="3477329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6094" y="865323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Профессия – это почетно,</a:t>
            </a:r>
          </a:p>
          <a:p>
            <a:pPr marL="0" indent="0">
              <a:buNone/>
            </a:pPr>
            <a:r>
              <a:rPr lang="ru-RU" sz="2800" dirty="0"/>
              <a:t>Строитель – ударник труда!</a:t>
            </a:r>
          </a:p>
          <a:p>
            <a:pPr marL="0" indent="0">
              <a:buNone/>
            </a:pPr>
            <a:r>
              <a:rPr lang="ru-RU" sz="2800" dirty="0"/>
              <a:t>Чем больше стараний в работе,</a:t>
            </a:r>
          </a:p>
          <a:p>
            <a:pPr marL="0" indent="0">
              <a:buNone/>
            </a:pPr>
            <a:r>
              <a:rPr lang="ru-RU" sz="2800" dirty="0"/>
              <a:t>Тем крепче, прочнее дома!</a:t>
            </a:r>
          </a:p>
          <a:p>
            <a:pPr marL="0" indent="0">
              <a:buNone/>
            </a:pPr>
            <a:r>
              <a:rPr lang="ru-RU" sz="2800" dirty="0"/>
              <a:t>Машины, высокие краны,</a:t>
            </a:r>
          </a:p>
          <a:p>
            <a:pPr marL="0" indent="0">
              <a:buNone/>
            </a:pPr>
            <a:r>
              <a:rPr lang="ru-RU" sz="2800" dirty="0"/>
              <a:t>Работай с душой, человек!</a:t>
            </a:r>
          </a:p>
          <a:p>
            <a:pPr marL="0" indent="0">
              <a:buNone/>
            </a:pPr>
            <a:r>
              <a:rPr lang="ru-RU" sz="2800" dirty="0"/>
              <a:t>Чтоб все получилось отлично,</a:t>
            </a:r>
          </a:p>
          <a:p>
            <a:pPr marL="0" indent="0">
              <a:buNone/>
            </a:pPr>
            <a:r>
              <a:rPr lang="ru-RU" sz="2800" dirty="0"/>
              <a:t>И зданья стояли во век!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693"/>
          <a:stretch/>
        </p:blipFill>
        <p:spPr>
          <a:xfrm>
            <a:off x="236483" y="2585545"/>
            <a:ext cx="535397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5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742" y="229972"/>
            <a:ext cx="8911687" cy="5583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Физминутка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4791" y="1213945"/>
            <a:ext cx="10247587" cy="564405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900" dirty="0"/>
              <a:t>«Если хочется тебе, то делай так!»</a:t>
            </a:r>
          </a:p>
          <a:p>
            <a:pPr marL="0" indent="0" algn="ctr">
              <a:buNone/>
            </a:pPr>
            <a:r>
              <a:rPr lang="ru-RU" sz="2900" dirty="0"/>
              <a:t>Хочешь стать ты гитаристом, делай так …</a:t>
            </a:r>
          </a:p>
          <a:p>
            <a:pPr marL="0" indent="0" algn="ctr">
              <a:buNone/>
            </a:pPr>
            <a:r>
              <a:rPr lang="ru-RU" sz="2900" dirty="0"/>
              <a:t>Хочешь стать ты пианистом, делай так …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и другим ты покажи,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делай так …</a:t>
            </a:r>
          </a:p>
          <a:p>
            <a:pPr marL="0" indent="0" algn="ctr">
              <a:buNone/>
            </a:pPr>
            <a:r>
              <a:rPr lang="ru-RU" sz="2900" dirty="0"/>
              <a:t>Хочешь стать ты маляром, то делай так …</a:t>
            </a:r>
          </a:p>
          <a:p>
            <a:pPr marL="0" indent="0" algn="ctr">
              <a:buNone/>
            </a:pPr>
            <a:r>
              <a:rPr lang="ru-RU" sz="2900" dirty="0"/>
              <a:t>Хочешь поваром ты быть, то делай так …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и другим ты покажи,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делай так …</a:t>
            </a:r>
          </a:p>
          <a:p>
            <a:pPr marL="0" indent="0" algn="ctr">
              <a:buNone/>
            </a:pPr>
            <a:r>
              <a:rPr lang="ru-RU" sz="2900" dirty="0"/>
              <a:t>Если хочешь стать спортсменом, делай так …</a:t>
            </a:r>
          </a:p>
          <a:p>
            <a:pPr marL="0" indent="0" algn="ctr">
              <a:buNone/>
            </a:pPr>
            <a:r>
              <a:rPr lang="ru-RU" sz="2900" dirty="0"/>
              <a:t>Если хочешь быть артистом, делай так …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и другим ты покажи,</a:t>
            </a:r>
          </a:p>
          <a:p>
            <a:pPr marL="0" indent="0" algn="ctr">
              <a:buNone/>
            </a:pPr>
            <a:r>
              <a:rPr lang="ru-RU" sz="2900" dirty="0"/>
              <a:t>Если нравится тебе, то делай так …</a:t>
            </a:r>
          </a:p>
          <a:p>
            <a:endParaRPr lang="ru-RU" dirty="0"/>
          </a:p>
        </p:txBody>
      </p:sp>
      <p:pic>
        <p:nvPicPr>
          <p:cNvPr id="4" name="Esli_nravitsya_tebe_to_delay_tak_-_Muzykal_naya_igra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77018">
            <a:off x="766653" y="928018"/>
            <a:ext cx="5126865" cy="2831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55804">
            <a:off x="1999322" y="4018719"/>
            <a:ext cx="3186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Сапожник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1040"/>
          <a:stretch/>
        </p:blipFill>
        <p:spPr>
          <a:xfrm rot="430203">
            <a:off x="7192362" y="1040525"/>
            <a:ext cx="4492516" cy="39965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389214">
            <a:off x="7173310" y="5301843"/>
            <a:ext cx="282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Пограничник</a:t>
            </a:r>
          </a:p>
        </p:txBody>
      </p:sp>
    </p:spTree>
    <p:extLst>
      <p:ext uri="{BB962C8B-B14F-4D97-AF65-F5344CB8AC3E}">
        <p14:creationId xmlns:p14="http://schemas.microsoft.com/office/powerpoint/2010/main" val="1106773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965162"/>
              </p:ext>
            </p:extLst>
          </p:nvPr>
        </p:nvGraphicFramePr>
        <p:xfrm>
          <a:off x="2396359" y="1462865"/>
          <a:ext cx="8683022" cy="3881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511">
                  <a:extLst>
                    <a:ext uri="{9D8B030D-6E8A-4147-A177-3AD203B41FA5}">
                      <a16:colId xmlns:a16="http://schemas.microsoft.com/office/drawing/2014/main" val="445482894"/>
                    </a:ext>
                  </a:extLst>
                </a:gridCol>
                <a:gridCol w="4341511">
                  <a:extLst>
                    <a:ext uri="{9D8B030D-6E8A-4147-A177-3AD203B41FA5}">
                      <a16:colId xmlns:a16="http://schemas.microsoft.com/office/drawing/2014/main" val="2361930392"/>
                    </a:ext>
                  </a:extLst>
                </a:gridCol>
              </a:tblGrid>
              <a:tr h="73320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Врач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Строитель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664100"/>
                  </a:ext>
                </a:extLst>
              </a:tr>
              <a:tr h="314844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ножницы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термометр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шприц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бинт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кисть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лопата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шпатель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клещи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/>
                        <a:t>рукавицы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10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028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Закончи пословицу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4133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Без труда не вынешь …… и рыбку из пруда.</a:t>
            </a:r>
          </a:p>
          <a:p>
            <a:r>
              <a:rPr lang="ru-RU" dirty="0"/>
              <a:t>  	Глаза боятся, а …… руки делают.</a:t>
            </a:r>
          </a:p>
          <a:p>
            <a:r>
              <a:rPr lang="ru-RU" dirty="0"/>
              <a:t>  	Готовь сани летом, а …..телегу зимой.</a:t>
            </a:r>
          </a:p>
          <a:p>
            <a:r>
              <a:rPr lang="ru-RU" dirty="0"/>
              <a:t>Дело мастера …….боится.</a:t>
            </a:r>
          </a:p>
          <a:p>
            <a:r>
              <a:rPr lang="ru-RU" dirty="0"/>
              <a:t>Делу время, а …….потехе час.</a:t>
            </a:r>
          </a:p>
          <a:p>
            <a:r>
              <a:rPr lang="ru-RU" dirty="0"/>
              <a:t>Деревья смотри в плодах, а людей…… смотри в делах</a:t>
            </a:r>
          </a:p>
        </p:txBody>
      </p:sp>
    </p:spTree>
    <p:extLst>
      <p:ext uri="{BB962C8B-B14F-4D97-AF65-F5344CB8AC3E}">
        <p14:creationId xmlns:p14="http://schemas.microsoft.com/office/powerpoint/2010/main" val="150183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8495" y="367863"/>
            <a:ext cx="8915400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Профессий много на Земле,</a:t>
            </a:r>
          </a:p>
          <a:p>
            <a:pPr marL="0" indent="0" algn="ctr">
              <a:buNone/>
            </a:pPr>
            <a:r>
              <a:rPr lang="ru-RU" sz="2800" dirty="0"/>
              <a:t>Но выбирай, любя.</a:t>
            </a:r>
          </a:p>
          <a:p>
            <a:pPr marL="0" indent="0" algn="ctr">
              <a:buNone/>
            </a:pPr>
            <a:r>
              <a:rPr lang="ru-RU" sz="2800" dirty="0"/>
              <a:t>Решай мой друг, кем быть тебе,</a:t>
            </a:r>
          </a:p>
          <a:p>
            <a:pPr marL="0" indent="0" algn="ctr">
              <a:buNone/>
            </a:pPr>
            <a:r>
              <a:rPr lang="ru-RU" sz="2800" dirty="0"/>
              <a:t>Верь, каждая из них важна.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28" y="2628307"/>
            <a:ext cx="6467421" cy="42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8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271" y="367753"/>
            <a:ext cx="3778250" cy="3778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3573" y="4481674"/>
            <a:ext cx="223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Космонавт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43" y="1715814"/>
            <a:ext cx="676275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7826" y="5864772"/>
            <a:ext cx="165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Шофер</a:t>
            </a:r>
          </a:p>
        </p:txBody>
      </p:sp>
    </p:spTree>
    <p:extLst>
      <p:ext uri="{BB962C8B-B14F-4D97-AF65-F5344CB8AC3E}">
        <p14:creationId xmlns:p14="http://schemas.microsoft.com/office/powerpoint/2010/main" val="429198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230685">
            <a:off x="1072053" y="323673"/>
            <a:ext cx="3381102" cy="4468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1125521">
            <a:off x="2112579" y="5234152"/>
            <a:ext cx="214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Балерина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95767" l="4630" r="96605">
                        <a14:foregroundMark x1="20525" y1="90653" x2="20525" y2="90653"/>
                        <a14:foregroundMark x1="37809" y1="93651" x2="37809" y2="93651"/>
                        <a14:foregroundMark x1="46296" y1="93298" x2="46296" y2="93298"/>
                        <a14:foregroundMark x1="59259" y1="94533" x2="59259" y2="94533"/>
                        <a14:foregroundMark x1="43210" y1="94533" x2="43210" y2="94533"/>
                        <a14:foregroundMark x1="47840" y1="94533" x2="47840" y2="94533"/>
                        <a14:foregroundMark x1="52315" y1="94180" x2="52315" y2="94180"/>
                        <a14:foregroundMark x1="88117" y1="80423" x2="88117" y2="80423"/>
                        <a14:foregroundMark x1="90432" y1="84832" x2="90432" y2="84832"/>
                        <a14:foregroundMark x1="92438" y1="87302" x2="92438" y2="87302"/>
                        <a14:foregroundMark x1="95525" y1="89771" x2="95525" y2="89771"/>
                        <a14:foregroundMark x1="88889" y1="83069" x2="88889" y2="83069"/>
                        <a14:foregroundMark x1="87963" y1="78483" x2="87963" y2="78483"/>
                        <a14:foregroundMark x1="28704" y1="10229" x2="28704" y2="10229"/>
                        <a14:foregroundMark x1="46451" y1="44621" x2="46451" y2="44621"/>
                        <a14:foregroundMark x1="47222" y1="41446" x2="47222" y2="41446"/>
                        <a14:foregroundMark x1="45988" y1="36684" x2="45988" y2="36684"/>
                        <a14:foregroundMark x1="13272" y1="29630" x2="13272" y2="29630"/>
                        <a14:foregroundMark x1="16358" y1="39330" x2="16358" y2="39330"/>
                        <a14:foregroundMark x1="14352" y1="41623" x2="14352" y2="41623"/>
                        <a14:foregroundMark x1="12500" y1="46561" x2="12500" y2="46561"/>
                        <a14:foregroundMark x1="12500" y1="50088" x2="12500" y2="50088"/>
                        <a14:foregroundMark x1="27160" y1="37919" x2="27160" y2="37919"/>
                        <a14:foregroundMark x1="38272" y1="57143" x2="38272" y2="57143"/>
                        <a14:foregroundMark x1="35031" y1="60141" x2="35031" y2="60141"/>
                        <a14:foregroundMark x1="31173" y1="43739" x2="31173" y2="43739"/>
                        <a14:foregroundMark x1="30864" y1="47795" x2="30864" y2="47795"/>
                        <a14:foregroundMark x1="33488" y1="50794" x2="33488" y2="50794"/>
                        <a14:foregroundMark x1="32716" y1="49030" x2="32716" y2="49030"/>
                        <a14:foregroundMark x1="33488" y1="40741" x2="33488" y2="40741"/>
                        <a14:foregroundMark x1="33796" y1="37566" x2="33796" y2="37566"/>
                        <a14:foregroundMark x1="27932" y1="35626" x2="27932" y2="35626"/>
                        <a14:foregroundMark x1="54167" y1="58025" x2="54167" y2="58025"/>
                        <a14:foregroundMark x1="62346" y1="58907" x2="62346" y2="58907"/>
                        <a14:foregroundMark x1="59568" y1="60670" x2="59568" y2="60670"/>
                        <a14:foregroundMark x1="54938" y1="59436" x2="54938" y2="59436"/>
                        <a14:foregroundMark x1="53395" y1="55379" x2="53395" y2="55379"/>
                        <a14:foregroundMark x1="56481" y1="56261" x2="56481" y2="56261"/>
                        <a14:foregroundMark x1="50154" y1="56261" x2="50154" y2="56261"/>
                        <a14:foregroundMark x1="35802" y1="52557" x2="35802" y2="52557"/>
                        <a14:foregroundMark x1="37346" y1="46384" x2="37346" y2="46384"/>
                        <a14:foregroundMark x1="35802" y1="49030" x2="35802" y2="49030"/>
                        <a14:foregroundMark x1="36728" y1="59259" x2="36728" y2="59259"/>
                        <a14:foregroundMark x1="40123" y1="53086" x2="40123" y2="53086"/>
                        <a14:foregroundMark x1="37809" y1="54497" x2="37809" y2="54497"/>
                        <a14:foregroundMark x1="73611" y1="50441" x2="73611" y2="50441"/>
                        <a14:foregroundMark x1="50309" y1="92769" x2="50309" y2="92769"/>
                        <a14:foregroundMark x1="46759" y1="91358" x2="46759" y2="91358"/>
                        <a14:foregroundMark x1="25000" y1="90653" x2="25000" y2="90653"/>
                        <a14:foregroundMark x1="13580" y1="93651" x2="13580" y2="93651"/>
                        <a14:foregroundMark x1="55710" y1="94533" x2="55710" y2="94533"/>
                        <a14:foregroundMark x1="45525" y1="94533" x2="45525" y2="94533"/>
                        <a14:foregroundMark x1="54167" y1="62434" x2="54167" y2="62434"/>
                        <a14:foregroundMark x1="61883" y1="78836" x2="61883" y2="78836"/>
                        <a14:foregroundMark x1="60494" y1="79718" x2="60494" y2="79718"/>
                        <a14:foregroundMark x1="63580" y1="78483" x2="63580" y2="78483"/>
                        <a14:foregroundMark x1="91975" y1="91005" x2="91975" y2="91005"/>
                        <a14:foregroundMark x1="88889" y1="88713" x2="88889" y2="88713"/>
                        <a14:foregroundMark x1="88117" y1="87302" x2="88117" y2="87302"/>
                        <a14:foregroundMark x1="87654" y1="84832" x2="87654" y2="84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09948">
            <a:off x="5720467" y="153740"/>
            <a:ext cx="6172200" cy="5400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461089">
            <a:off x="7630511" y="5705164"/>
            <a:ext cx="302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Артист</a:t>
            </a:r>
          </a:p>
        </p:txBody>
      </p:sp>
    </p:spTree>
    <p:extLst>
      <p:ext uri="{BB962C8B-B14F-4D97-AF65-F5344CB8AC3E}">
        <p14:creationId xmlns:p14="http://schemas.microsoft.com/office/powerpoint/2010/main" val="47482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76" t="3248" r="2135" b="4804"/>
          <a:stretch/>
        </p:blipFill>
        <p:spPr>
          <a:xfrm>
            <a:off x="426687" y="612437"/>
            <a:ext cx="6416566" cy="4256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5171090"/>
            <a:ext cx="296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2001" y="5565228"/>
            <a:ext cx="274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Строители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30055" y="780690"/>
            <a:ext cx="3320239" cy="43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2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iles.sudrf.ru/327/user/004402_141764304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64" y="189186"/>
            <a:ext cx="5060730" cy="554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4869" y="5975131"/>
            <a:ext cx="268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Судья</a:t>
            </a:r>
          </a:p>
        </p:txBody>
      </p:sp>
    </p:spTree>
    <p:extLst>
      <p:ext uri="{BB962C8B-B14F-4D97-AF65-F5344CB8AC3E}">
        <p14:creationId xmlns:p14="http://schemas.microsoft.com/office/powerpoint/2010/main" val="297960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17" y="614855"/>
            <a:ext cx="10905523" cy="64165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Са</a:t>
            </a:r>
            <a:r>
              <a:rPr lang="ru-RU" sz="3600" dirty="0">
                <a:solidFill>
                  <a:srgbClr val="FF0000"/>
                </a:solidFill>
              </a:rPr>
              <a:t>п</a:t>
            </a:r>
            <a:r>
              <a:rPr lang="ru-RU" sz="3600" dirty="0"/>
              <a:t>ожник</a:t>
            </a:r>
          </a:p>
          <a:p>
            <a:pPr marL="0" indent="0" algn="ctr">
              <a:buNone/>
            </a:pPr>
            <a:r>
              <a:rPr lang="ru-RU" sz="3600" dirty="0"/>
              <a:t>   Пог</a:t>
            </a:r>
            <a:r>
              <a:rPr lang="ru-RU" sz="3600" dirty="0">
                <a:solidFill>
                  <a:srgbClr val="FF0000"/>
                </a:solidFill>
              </a:rPr>
              <a:t>р</a:t>
            </a:r>
            <a:r>
              <a:rPr lang="ru-RU" sz="3600" dirty="0"/>
              <a:t>аничник</a:t>
            </a:r>
          </a:p>
          <a:p>
            <a:pPr marL="0" indent="0" algn="ctr">
              <a:buNone/>
            </a:pPr>
            <a:r>
              <a:rPr lang="ru-RU" sz="3600" dirty="0"/>
              <a:t>        К</a:t>
            </a:r>
            <a:r>
              <a:rPr lang="ru-RU" sz="3600" dirty="0">
                <a:solidFill>
                  <a:srgbClr val="FF0000"/>
                </a:solidFill>
              </a:rPr>
              <a:t>о</a:t>
            </a:r>
            <a:r>
              <a:rPr lang="ru-RU" sz="3600" dirty="0"/>
              <a:t>смонавт</a:t>
            </a:r>
          </a:p>
          <a:p>
            <a:pPr marL="0" indent="0">
              <a:buNone/>
            </a:pPr>
            <a:r>
              <a:rPr lang="ru-RU" sz="3600" dirty="0"/>
              <a:t>                                Шо</a:t>
            </a:r>
            <a:r>
              <a:rPr lang="ru-RU" sz="3600" dirty="0">
                <a:solidFill>
                  <a:srgbClr val="FF0000"/>
                </a:solidFill>
              </a:rPr>
              <a:t>ф</a:t>
            </a:r>
            <a:r>
              <a:rPr lang="ru-RU" sz="3600" dirty="0"/>
              <a:t>ер</a:t>
            </a:r>
          </a:p>
          <a:p>
            <a:pPr marL="0" indent="0">
              <a:buNone/>
            </a:pPr>
            <a:r>
              <a:rPr lang="ru-RU" sz="3600" dirty="0"/>
              <a:t>                                Бал</a:t>
            </a:r>
            <a:r>
              <a:rPr lang="ru-RU" sz="3600" dirty="0">
                <a:solidFill>
                  <a:srgbClr val="FF0000"/>
                </a:solidFill>
              </a:rPr>
              <a:t>е</a:t>
            </a:r>
            <a:r>
              <a:rPr lang="ru-RU" sz="3600" dirty="0"/>
              <a:t>рина</a:t>
            </a:r>
          </a:p>
          <a:p>
            <a:pPr marL="0" indent="0">
              <a:buNone/>
            </a:pPr>
            <a:r>
              <a:rPr lang="ru-RU" sz="3600" dirty="0"/>
              <a:t>                              Арти</a:t>
            </a:r>
            <a:r>
              <a:rPr lang="ru-RU" sz="3600" dirty="0">
                <a:solidFill>
                  <a:srgbClr val="FF0000"/>
                </a:solidFill>
              </a:rPr>
              <a:t>с</a:t>
            </a:r>
            <a:r>
              <a:rPr lang="ru-RU" sz="3600" dirty="0"/>
              <a:t>ты</a:t>
            </a:r>
          </a:p>
          <a:p>
            <a:pPr marL="0" indent="0">
              <a:buNone/>
            </a:pPr>
            <a:r>
              <a:rPr lang="ru-RU" sz="3600" dirty="0"/>
              <a:t>                                  Ле</a:t>
            </a:r>
            <a:r>
              <a:rPr lang="ru-RU" sz="3600" dirty="0">
                <a:solidFill>
                  <a:srgbClr val="FF0000"/>
                </a:solidFill>
              </a:rPr>
              <a:t>с</a:t>
            </a:r>
            <a:r>
              <a:rPr lang="ru-RU" sz="3600" dirty="0"/>
              <a:t>ник</a:t>
            </a:r>
          </a:p>
          <a:p>
            <a:pPr marL="0" indent="0">
              <a:buNone/>
            </a:pPr>
            <a:r>
              <a:rPr lang="ru-RU" sz="3600" dirty="0"/>
              <a:t>                              Стро</a:t>
            </a:r>
            <a:r>
              <a:rPr lang="ru-RU" sz="3600" dirty="0">
                <a:solidFill>
                  <a:srgbClr val="FF0000"/>
                </a:solidFill>
              </a:rPr>
              <a:t>и</a:t>
            </a:r>
            <a:r>
              <a:rPr lang="ru-RU" sz="3600" dirty="0"/>
              <a:t>тели</a:t>
            </a:r>
          </a:p>
          <a:p>
            <a:pPr marL="0" indent="0">
              <a:buNone/>
            </a:pPr>
            <a:r>
              <a:rPr lang="ru-RU" sz="3600" dirty="0"/>
              <a:t>                               Судь</a:t>
            </a:r>
            <a:r>
              <a:rPr lang="ru-RU" sz="3600" dirty="0">
                <a:solidFill>
                  <a:srgbClr val="FF0000"/>
                </a:solidFill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227166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345" y="1156138"/>
            <a:ext cx="9644281" cy="37776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	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</a:t>
            </a:r>
            <a:r>
              <a:rPr lang="ru-RU" sz="2800" dirty="0"/>
              <a:t> - это род трудовой деятельности, занятий, требующий определенной подготовки и являющийся источником существования.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45" y="2825020"/>
            <a:ext cx="9045192" cy="37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207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326</TotalTime>
  <Words>500</Words>
  <Application>Microsoft Office PowerPoint</Application>
  <PresentationFormat>Широкоэкранный</PresentationFormat>
  <Paragraphs>131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Century Gothic</vt:lpstr>
      <vt:lpstr>Times New Roman</vt:lpstr>
      <vt:lpstr>Wingdings 3</vt:lpstr>
      <vt:lpstr>Легкий дым</vt:lpstr>
      <vt:lpstr>          «В мире профессий»  Цель: формирование представлений учащихся о мире профессий, о понимании роли труда в жизни человека.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Профессия «Строитель»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</vt:lpstr>
      <vt:lpstr>Презентация PowerPoint</vt:lpstr>
      <vt:lpstr>Закончи пословицу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«В мире профессий»  Цель: формирование представлений учащихся о мире профессий, о понимании роли труда в жизни человека. </dc:title>
  <dc:creator>Администратор</dc:creator>
  <cp:lastModifiedBy>Администратор</cp:lastModifiedBy>
  <cp:revision>21</cp:revision>
  <dcterms:created xsi:type="dcterms:W3CDTF">2016-11-19T18:52:07Z</dcterms:created>
  <dcterms:modified xsi:type="dcterms:W3CDTF">2016-11-20T08:30:17Z</dcterms:modified>
</cp:coreProperties>
</file>