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6" r:id="rId19"/>
    <p:sldId id="273" r:id="rId20"/>
    <p:sldId id="277" r:id="rId21"/>
    <p:sldId id="274" r:id="rId22"/>
    <p:sldId id="278" r:id="rId23"/>
    <p:sldId id="275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85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00FF"/>
    <a:srgbClr val="F63463"/>
    <a:srgbClr val="008000"/>
    <a:srgbClr val="BB058B"/>
    <a:srgbClr val="0066FF"/>
    <a:srgbClr val="33CCFF"/>
    <a:srgbClr val="FFFF99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30F2-EDB8-4F6A-AA15-5A19C8106D13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D5D6-FADC-4C9C-8D79-AF0EACB1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6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D990-0DAA-401F-9FFB-A04CEF8E3CD8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962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9F3A-9BFC-481A-87A4-61912AD05E23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4668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369-1B16-41B8-AFC7-CF2692D7E5BB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8665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3161-7E10-45AE-B1C7-306DA6CA6516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893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063F-9B9F-41FB-B180-3F2C09AF8771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73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8B40-F945-4576-9874-AB4E6EEEDED5}" type="datetime1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0819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E6B-B6E2-4AFB-895B-D7B917B85F5D}" type="datetime1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92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2EA-FE1C-4B07-9BDA-991AA18C8842}" type="datetime1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2962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8DC0-D98B-48EA-859B-846FAF199A25}" type="datetime1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012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9CA-99B7-41EB-93C7-8BB374D7DEEC}" type="datetime1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1997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6EF-087D-490B-B4C1-822113C16577}" type="datetime1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4358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3403-95FA-4D47-A8D6-1F233A1C79C6}" type="datetime1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4891-4211-48F4-8B1C-BF31D59A0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0" y="-27384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591431"/>
            <a:ext cx="684076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Типы</a:t>
            </a:r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алгоритмов</a:t>
            </a:r>
            <a:endParaRPr lang="ru-RU" sz="4400" b="1" cap="all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97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rot="2881035" flipH="1">
            <a:off x="-1125942" y="-2246489"/>
            <a:ext cx="11407287" cy="116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331841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Приготовление яичницы: разогреть сковородку, разбить яйцо, посолить, поджарить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60884" y="331841"/>
            <a:ext cx="2133550" cy="4939399"/>
            <a:chOff x="62186" y="294468"/>
            <a:chExt cx="2133550" cy="493939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28961" y="294468"/>
              <a:ext cx="0" cy="64700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28961" y="1667429"/>
              <a:ext cx="0" cy="52387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13756" y="3535250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13756" y="4757617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27584" y="2918098"/>
              <a:ext cx="129614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…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186" y="89532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1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186" y="213780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186" y="3972196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716016" y="2809240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Переход дороги при отсутствии движущихся рядом машин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3747746"/>
            <a:ext cx="5094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Алгоритм заварки чая: Вскипятить воду. Ополоснуть кипятком заварной чайник. Засыпать в чайник заварку. Залить кипятком заварной чайник. Подождать до полного заваривания 5 минут.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93969" y="1540548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Приготовление бутерброда из хлеба, колбасы и огурца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52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97552 0.5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5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1.09774 0.148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96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1.06927 -0.00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99913 -0.28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rot="2881035" flipH="1">
            <a:off x="-1125942" y="-2246489"/>
            <a:ext cx="11407287" cy="116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490318" y="2276872"/>
            <a:ext cx="4529954" cy="4458190"/>
            <a:chOff x="2294434" y="2007890"/>
            <a:chExt cx="5013870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2294434" y="2007890"/>
              <a:ext cx="5013870" cy="4934440"/>
              <a:chOff x="2294434" y="2007890"/>
              <a:chExt cx="5013870" cy="493444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174754" y="5122906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2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6599716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599716" y="5869308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39952" y="3269633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115616" y="980728"/>
            <a:ext cx="2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Решение квадратного уравнения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6512" y="28529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Если будут билеты, пойдем в кино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0032" y="165120"/>
            <a:ext cx="4320479" cy="16312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И днем и ночью кот ученый</a:t>
            </a:r>
            <a:b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Все ходит по цепи кругом:</a:t>
            </a:r>
            <a:b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Идет направо – песнь заводит,</a:t>
            </a:r>
            <a:b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Налево – сказку говорит…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9003" y="1830294"/>
            <a:ext cx="3535525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Если </a:t>
            </a:r>
            <a:r>
              <a:rPr lang="ru-RU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исполнилось</a:t>
            </a:r>
          </a:p>
          <a:p>
            <a:pPr algn="ctr"/>
            <a:r>
              <a:rPr lang="ru-RU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000" dirty="0">
                <a:ln w="12700">
                  <a:noFill/>
                </a:ln>
                <a:solidFill>
                  <a:srgbClr val="0000FF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14 лет, гражданин РФ впервые получает паспорт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6785" y="3153733"/>
            <a:ext cx="6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5255" y="3150552"/>
            <a:ext cx="6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2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7413 0.9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4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37014 0.66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924E-6 L -0.25191 1.080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5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487 L -0.43663 0.79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4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rot="2881035" flipH="1">
            <a:off x="-1125942" y="-2246488"/>
            <a:ext cx="11407287" cy="116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266284" y="-71586"/>
            <a:ext cx="2698204" cy="3400773"/>
            <a:chOff x="6266284" y="-71586"/>
            <a:chExt cx="2698204" cy="340077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66284" y="-71586"/>
              <a:ext cx="2698204" cy="3400773"/>
              <a:chOff x="6266284" y="-71586"/>
              <a:chExt cx="2698204" cy="3400773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776120" y="2052099"/>
                <a:ext cx="0" cy="64700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6266284" y="2924944"/>
                <a:ext cx="530746" cy="32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6281138" y="323503"/>
                <a:ext cx="19054" cy="262867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7740352" y="-71586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8597190" y="1196752"/>
                <a:ext cx="3672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6271617" y="315093"/>
                <a:ext cx="1490635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/>
              <p:cNvSpPr/>
              <p:nvPr/>
            </p:nvSpPr>
            <p:spPr>
              <a:xfrm rot="2582846">
                <a:off x="7148079" y="644305"/>
                <a:ext cx="1263184" cy="12174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>
                <a:off x="8945438" y="1211288"/>
                <a:ext cx="0" cy="9919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Прямоугольник 25"/>
              <p:cNvSpPr/>
              <p:nvPr/>
            </p:nvSpPr>
            <p:spPr>
              <a:xfrm>
                <a:off x="6749764" y="2609107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092280" y="1023119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Условие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15616" y="980728"/>
            <a:ext cx="2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noFill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Смена времен года за 5 лет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2924944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noFill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С помощью ведра, набрать из колодца </a:t>
            </a:r>
            <a:r>
              <a:rPr lang="ru-RU" sz="2400" dirty="0" smtClean="0">
                <a:ln w="19050">
                  <a:noFill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полную бочку </a:t>
            </a:r>
            <a:r>
              <a:rPr lang="ru-RU" sz="2400" dirty="0">
                <a:ln w="19050">
                  <a:noFill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воды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6029" y="5288340"/>
            <a:ext cx="3182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0">
                  <a:noFill/>
                </a:ln>
                <a:solidFill>
                  <a:srgbClr val="BB058B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Расписание звонков </a:t>
            </a:r>
            <a:r>
              <a:rPr lang="ru-RU" sz="2400" dirty="0">
                <a:ln w="19050">
                  <a:noFill/>
                </a:ln>
                <a:solidFill>
                  <a:srgbClr val="BB058B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на неделю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0346" y="3709774"/>
            <a:ext cx="318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noFill/>
                </a:ln>
                <a:solidFill>
                  <a:srgbClr val="BB058B"/>
                </a:solidFill>
                <a:effectLst>
                  <a:glow rad="63500">
                    <a:schemeClr val="bg1">
                      <a:alpha val="45000"/>
                    </a:schemeClr>
                  </a:glow>
                </a:effectLst>
                <a:latin typeface="Arial Black" pitchFamily="34" charset="0"/>
              </a:rPr>
              <a:t>Разучивание стихотворения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57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7567E-6 L 1.02222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11" y="1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0601E-6 L 1.10104 -0.27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5005E-6 L 0.86614 -0.61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-30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41813E-7 L 0.78941 -0.359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2" y="-17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7813376" y="-2187624"/>
            <a:ext cx="187220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18295" y="0"/>
            <a:ext cx="0" cy="647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318295" y="1367086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03090" y="2563416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03090" y="3240782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03090" y="4437112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50" y="265596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…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5170" y="529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517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rot="2881035" flipH="1">
            <a:off x="-1053674" y="-2476985"/>
            <a:ext cx="11407287" cy="116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-7735406" y="-1932460"/>
            <a:ext cx="187220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227659" y="2895257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60884" y="331841"/>
            <a:ext cx="2133550" cy="4939399"/>
            <a:chOff x="62186" y="294468"/>
            <a:chExt cx="2133550" cy="493939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128961" y="294468"/>
              <a:ext cx="0" cy="64700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128961" y="1667429"/>
              <a:ext cx="0" cy="52387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113756" y="3535250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113756" y="4757617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7584" y="2918098"/>
              <a:ext cx="129614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…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186" y="89532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1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86" y="213780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2186" y="3972196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490318" y="2276872"/>
            <a:ext cx="4529954" cy="4458190"/>
            <a:chOff x="2294434" y="2007890"/>
            <a:chExt cx="5013870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2294434" y="2007890"/>
              <a:ext cx="5013870" cy="4934440"/>
              <a:chOff x="2294434" y="2007890"/>
              <a:chExt cx="5013870" cy="493444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174754" y="5122906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2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6599716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6599716" y="5869308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39952" y="3269633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6266284" y="388267"/>
            <a:ext cx="2698204" cy="3400773"/>
            <a:chOff x="6266284" y="-71586"/>
            <a:chExt cx="2698204" cy="340077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266284" y="-71586"/>
              <a:ext cx="2698204" cy="3400773"/>
              <a:chOff x="6266284" y="-71586"/>
              <a:chExt cx="2698204" cy="3400773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776120" y="2052099"/>
                <a:ext cx="0" cy="64700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 flipV="1">
                <a:off x="6266284" y="2924944"/>
                <a:ext cx="530746" cy="32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6281138" y="323503"/>
                <a:ext cx="19054" cy="262867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7740352" y="-71586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8597190" y="1196752"/>
                <a:ext cx="3672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6271617" y="315093"/>
                <a:ext cx="1490635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Прямоугольник 68"/>
              <p:cNvSpPr/>
              <p:nvPr/>
            </p:nvSpPr>
            <p:spPr>
              <a:xfrm rot="2582846">
                <a:off x="7148079" y="644305"/>
                <a:ext cx="1263184" cy="12174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0" name="Прямая со стрелкой 59"/>
              <p:cNvCxnSpPr/>
              <p:nvPr/>
            </p:nvCxnSpPr>
            <p:spPr>
              <a:xfrm>
                <a:off x="8945438" y="1211288"/>
                <a:ext cx="0" cy="9919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70"/>
              <p:cNvSpPr/>
              <p:nvPr/>
            </p:nvSpPr>
            <p:spPr>
              <a:xfrm>
                <a:off x="6749764" y="2609107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092280" y="1023119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Условие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16785" y="3240782"/>
            <a:ext cx="8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5665" y="3208516"/>
            <a:ext cx="8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4664"/>
            <a:ext cx="265425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Линейный алгоритм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54829" y="1411930"/>
            <a:ext cx="265425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Разветвленный алгоритм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1461" y="332656"/>
            <a:ext cx="28088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Циклический алгоритм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41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20690" b="3172"/>
          <a:stretch/>
        </p:blipFill>
        <p:spPr bwMode="auto">
          <a:xfrm rot="16200000" flipH="1">
            <a:off x="1043609" y="-1215007"/>
            <a:ext cx="7056783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8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Линейный алгоритм. </a:t>
            </a: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Базовая </a:t>
            </a: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структура  </a:t>
            </a: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«Следование»</a:t>
            </a:r>
            <a: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381252"/>
            <a:ext cx="5050904" cy="37449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Линейный (последовательный) алгоритм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–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действий, которые выполняются однократно в заданном порядке.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3608" y="1420356"/>
            <a:ext cx="2133550" cy="4939399"/>
            <a:chOff x="62186" y="294468"/>
            <a:chExt cx="2133550" cy="493939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128961" y="294468"/>
              <a:ext cx="0" cy="64700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28961" y="1667429"/>
              <a:ext cx="0" cy="52387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13756" y="3535250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13756" y="4757617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27584" y="2918098"/>
              <a:ext cx="129614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…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186" y="89532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1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186" y="213780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186" y="3972196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56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20690" b="3172"/>
          <a:stretch/>
        </p:blipFill>
        <p:spPr bwMode="auto">
          <a:xfrm rot="16200000" flipH="1">
            <a:off x="1035671" y="-1137314"/>
            <a:ext cx="7056783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4958"/>
            <a:ext cx="8229600" cy="1775890"/>
          </a:xfrm>
        </p:spPr>
        <p:txBody>
          <a:bodyPr>
            <a:noAutofit/>
          </a:bodyPr>
          <a:lstStyle/>
          <a:p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1: Составьте алгоритм решения задачи по нахождению гипотенузы в прямоугольном треугольнике, если длины катетов равны </a:t>
            </a:r>
            <a:b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а=3,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=4 </a:t>
            </a:r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</a:t>
            </a:r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а=4,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=5		3</a:t>
            </a:r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а=3, </a:t>
            </a:r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=5</a:t>
            </a:r>
            <a:b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ln w="3175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403648" y="1946573"/>
            <a:ext cx="1800200" cy="4074715"/>
            <a:chOff x="1907704" y="1586533"/>
            <a:chExt cx="1800200" cy="407471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829029" y="2001409"/>
              <a:ext cx="11290" cy="27212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11" idx="0"/>
            </p:cNvCxnSpPr>
            <p:nvPr/>
          </p:nvCxnSpPr>
          <p:spPr>
            <a:xfrm flipV="1">
              <a:off x="2829029" y="2541040"/>
              <a:ext cx="0" cy="15538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829029" y="3452956"/>
              <a:ext cx="1" cy="19206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827516" y="3933058"/>
              <a:ext cx="1" cy="20030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2060402" y="3647246"/>
              <a:ext cx="1584176" cy="30285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с²=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a²+b²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065338" y="1586533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838480" y="2996952"/>
              <a:ext cx="0" cy="15538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Блок-схема: данные 18"/>
            <p:cNvSpPr/>
            <p:nvPr/>
          </p:nvSpPr>
          <p:spPr>
            <a:xfrm>
              <a:off x="1979712" y="2132856"/>
              <a:ext cx="1728192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Ввод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a,b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2060402" y="4133360"/>
                  <a:ext cx="1584176" cy="302856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402" y="4133360"/>
                  <a:ext cx="1584176" cy="3028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813825" y="4449875"/>
              <a:ext cx="1" cy="20030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Блок-схема: данные 34"/>
            <p:cNvSpPr/>
            <p:nvPr/>
          </p:nvSpPr>
          <p:spPr>
            <a:xfrm>
              <a:off x="1907704" y="4653136"/>
              <a:ext cx="1728192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с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813825" y="5061319"/>
              <a:ext cx="1" cy="20030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2036941" y="2696426"/>
              <a:ext cx="1584176" cy="30052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a²=a*a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036941" y="3144223"/>
              <a:ext cx="1584176" cy="2847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b²=b*b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36941" y="5229200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60912"/>
              </p:ext>
            </p:extLst>
          </p:nvPr>
        </p:nvGraphicFramePr>
        <p:xfrm>
          <a:off x="3563888" y="2719109"/>
          <a:ext cx="4968552" cy="270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116124"/>
                <a:gridCol w="1242138"/>
                <a:gridCol w="1242138"/>
              </a:tblGrid>
              <a:tr h="5404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Значение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0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600178" y="2239437"/>
            <a:ext cx="342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Трассировочная таблица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37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652" r="47616" b="-793"/>
          <a:stretch/>
        </p:blipFill>
        <p:spPr bwMode="auto">
          <a:xfrm rot="5400000" flipH="1">
            <a:off x="795077" y="-1539833"/>
            <a:ext cx="7301311" cy="101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Разветвленный алгоритм</a:t>
            </a:r>
            <a:r>
              <a:rPr lang="ru-RU" sz="32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. </a:t>
            </a:r>
            <a:br>
              <a:rPr lang="ru-RU" sz="32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Базовая структура  </a:t>
            </a:r>
            <a:r>
              <a:rPr lang="ru-RU" sz="32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«Ветвление»</a:t>
            </a:r>
            <a:r>
              <a:rPr lang="ru-RU" sz="3200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 dirty="0">
              <a:ln>
                <a:solidFill>
                  <a:srgbClr val="0054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600201"/>
            <a:ext cx="4954328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Разветвляющийся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алгоритм, в котором в зависимости от условия выполняется либо одна, либо другая последовательность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действий.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ветвление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существует в четырех основных вариантах: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  <a:hlinkClick r:id="rId3" action="ppaction://hlinksldjump"/>
              </a:rPr>
              <a:t>если—то;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  <a:hlinkClick r:id="rId4" action="ppaction://hlinksldjump"/>
              </a:rPr>
              <a:t>если—то—иначе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  <a:hlinkClick r:id="rId5" action="ppaction://hlinksldjump"/>
              </a:rPr>
              <a:t>выбор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  <a:hlinkClick r:id="rId6" action="ppaction://hlinksldjump"/>
              </a:rPr>
              <a:t>выбор—иначе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05849" y="1652948"/>
            <a:ext cx="3903487" cy="3970942"/>
            <a:chOff x="2294434" y="2007890"/>
            <a:chExt cx="5013870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2294434" y="2007890"/>
              <a:ext cx="5013870" cy="4934440"/>
              <a:chOff x="2294434" y="2007890"/>
              <a:chExt cx="5013870" cy="493444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174754" y="5122906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2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6599716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599716" y="5869308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39951" y="3269633"/>
                <a:ext cx="1512168" cy="497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745679" y="2420888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2553" y="2373233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45333" y="-105324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38506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Тип ветвления «Если – то»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1736" y="1911325"/>
            <a:ext cx="4205064" cy="421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Данный тип ветвления называют неполным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6492" y="1528068"/>
            <a:ext cx="3354180" cy="3970942"/>
            <a:chOff x="2294434" y="2007890"/>
            <a:chExt cx="4308308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2294434" y="2007890"/>
              <a:ext cx="4308308" cy="4934440"/>
              <a:chOff x="2294434" y="2007890"/>
              <a:chExt cx="4308308" cy="493444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6599716" y="3546047"/>
                <a:ext cx="0" cy="2920033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8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39951" y="3269633"/>
                <a:ext cx="1512168" cy="497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28596" y="2340390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5443" y="2292735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631646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Пример 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96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5" name="Объект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62556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45333" y="-1025861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6936" y="385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Пример 2: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Определить соответствует ли число 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условию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х+24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)&gt;40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а)х=15 б) х=16 в) х=17 г) х=18</a:t>
            </a:r>
          </a:p>
          <a:p>
            <a:endParaRPr lang="ru-RU" sz="2400" b="1" dirty="0">
              <a:ln>
                <a:solidFill>
                  <a:srgbClr val="0054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1312044"/>
            <a:ext cx="3112419" cy="4061172"/>
            <a:chOff x="107504" y="1312044"/>
            <a:chExt cx="3112419" cy="406117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27584" y="3180296"/>
              <a:ext cx="2304256" cy="1671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117061" y="3197007"/>
              <a:ext cx="14779" cy="1312113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1915372" y="1744092"/>
              <a:ext cx="1" cy="83915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 rot="2582846">
              <a:off x="1456813" y="2701308"/>
              <a:ext cx="992930" cy="9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1366" y="2996952"/>
              <a:ext cx="954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x&gt;40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15616" y="1988840"/>
              <a:ext cx="1584176" cy="30052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х: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х+24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27584" y="3153343"/>
              <a:ext cx="0" cy="135577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27584" y="4501917"/>
              <a:ext cx="2304256" cy="7203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данные 7"/>
            <p:cNvSpPr/>
            <p:nvPr/>
          </p:nvSpPr>
          <p:spPr>
            <a:xfrm>
              <a:off x="107504" y="3789040"/>
              <a:ext cx="1728192" cy="47725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«да»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048905" y="4501917"/>
              <a:ext cx="0" cy="43925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1286483" y="4941168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312044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8584" y="2802414"/>
              <a:ext cx="698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21394" y="2802414"/>
              <a:ext cx="698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18640"/>
              </p:ext>
            </p:extLst>
          </p:nvPr>
        </p:nvGraphicFramePr>
        <p:xfrm>
          <a:off x="3419872" y="1928090"/>
          <a:ext cx="5015880" cy="282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864096"/>
                <a:gridCol w="921296"/>
                <a:gridCol w="1003176"/>
                <a:gridCol w="1003176"/>
              </a:tblGrid>
              <a:tr h="5234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Вариант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348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Исходное значение х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34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Результат выполнения действия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34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Проверка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условия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39&gt;40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40&gt;40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41&gt;40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42&gt;40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34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в начало 2">
            <a:hlinkClick r:id="rId3" action="ppaction://hlinksldjump" highlightClick="1"/>
          </p:cNvPr>
          <p:cNvSpPr/>
          <p:nvPr/>
        </p:nvSpPr>
        <p:spPr>
          <a:xfrm>
            <a:off x="8398768" y="6309320"/>
            <a:ext cx="576064" cy="432048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7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45333" y="-105324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385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Тип ветвления «Если – </a:t>
            </a:r>
            <a:r>
              <a:rPr lang="ru-RU" sz="36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то - иначе»</a:t>
            </a:r>
            <a:endParaRPr lang="ru-RU" sz="3600" b="1" dirty="0">
              <a:ln>
                <a:solidFill>
                  <a:srgbClr val="0054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3934" y="2257289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045" y="2268213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7591" y="624016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Пример 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414104" y="1652948"/>
            <a:ext cx="3903487" cy="3970942"/>
            <a:chOff x="2294434" y="2007890"/>
            <a:chExt cx="5013870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2294434" y="2007890"/>
              <a:ext cx="5013870" cy="4934440"/>
              <a:chOff x="2294434" y="2007890"/>
              <a:chExt cx="5013870" cy="493444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6599716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6599716" y="5869308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9951" y="3269633"/>
                <a:ext cx="1512168" cy="497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174754" y="5122906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2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2973593" y="3592814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5853913" y="3575138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973593" y="3575138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6585486" y="3575138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96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218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9050">
                  <a:noFill/>
                </a:ln>
                <a:solidFill>
                  <a:srgbClr val="BB058B"/>
                </a:solidFill>
                <a:latin typeface="Arial Black" pitchFamily="34" charset="0"/>
              </a:rPr>
              <a:t>Что такое алгоритм?</a:t>
            </a:r>
            <a:endParaRPr lang="ru-RU" sz="2400" dirty="0">
              <a:ln w="19050">
                <a:noFill/>
              </a:ln>
              <a:solidFill>
                <a:srgbClr val="BB058B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Алгоритм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система точных и понятных предписаний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команд, инструкций, директив)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содержании и последовательности выполнения конечного числа действий, необходимых для решения любой задачи данного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типа.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5359" y="4233756"/>
            <a:ext cx="478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noFill/>
                </a:ln>
                <a:solidFill>
                  <a:srgbClr val="0000FF"/>
                </a:solidFill>
                <a:latin typeface="Arial Black" pitchFamily="34" charset="0"/>
              </a:rPr>
              <a:t>Исполнители </a:t>
            </a:r>
            <a:endParaRPr lang="ru-RU" sz="2400" dirty="0" smtClean="0">
              <a:ln w="19050">
                <a:noFill/>
              </a:ln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400" dirty="0">
                <a:ln w="19050">
                  <a:noFill/>
                </a:ln>
                <a:solidFill>
                  <a:srgbClr val="0000FF"/>
                </a:solidFill>
                <a:latin typeface="Arial Black" pitchFamily="34" charset="0"/>
              </a:rPr>
              <a:t>	</a:t>
            </a:r>
            <a:r>
              <a:rPr lang="ru-RU" sz="2400" dirty="0" smtClean="0">
                <a:ln w="19050">
                  <a:noFill/>
                </a:ln>
                <a:solidFill>
                  <a:srgbClr val="0000FF"/>
                </a:solidFill>
                <a:latin typeface="Arial Black" pitchFamily="34" charset="0"/>
              </a:rPr>
              <a:t>	алгоритмов</a:t>
            </a:r>
            <a:endParaRPr lang="ru-RU" sz="2400" dirty="0">
              <a:ln w="19050">
                <a:noFill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www.sevenit.ru/Cms_Data/Contents/sevenit/Media/services/pc/about-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6" y="5143691"/>
            <a:ext cx="1987988" cy="14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zoomagazin.info/images/content/pochemu-sobaka-gryzet-veshhi-i-obu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09356"/>
            <a:ext cx="1212726" cy="11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rc.torg.imgsmail.ru/model/1669340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230" y="4941168"/>
            <a:ext cx="1553355" cy="1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sherazade.s.h.pic.centerblog.net/mod_article38393197_4f2fe0e09053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150732"/>
            <a:ext cx="734198" cy="24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69830" y="47218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9050">
                  <a:noFill/>
                </a:ln>
                <a:solidFill>
                  <a:srgbClr val="FFFF00"/>
                </a:solidFill>
                <a:latin typeface="Arial Black" pitchFamily="34" charset="0"/>
              </a:rPr>
              <a:t>Свойства алгоритмов</a:t>
            </a:r>
            <a:endParaRPr lang="ru-RU" sz="2400" dirty="0">
              <a:ln w="19050">
                <a:noFill/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016" y="1175846"/>
            <a:ext cx="348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Результативность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Дискретность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Массовость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Понятность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Конечность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Точность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3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93418" y="-105735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385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800" b="1" dirty="0" smtClean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3: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Перед выходным днем папа сказал сыну: «Давай спланируем свой завтрашний день. Если будет хорошая погода, то пойдем за грибами. Если же будет плохая погода, сделаем уборку и пойдем в кинотеатр». Представьте данное сообщение в виде блок-схемы</a:t>
            </a:r>
            <a:r>
              <a:rPr lang="ru-RU" sz="2800" dirty="0"/>
              <a:t>.</a:t>
            </a:r>
            <a:endParaRPr lang="ru-RU" sz="2800" b="1" dirty="0">
              <a:ln>
                <a:solidFill>
                  <a:srgbClr val="0054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49683" y="1956974"/>
            <a:ext cx="4682557" cy="4712386"/>
            <a:chOff x="2049683" y="1956974"/>
            <a:chExt cx="4682557" cy="471238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462868" y="4398832"/>
              <a:ext cx="0" cy="48024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2049683" y="2457998"/>
              <a:ext cx="4682557" cy="3779314"/>
              <a:chOff x="1771116" y="2246014"/>
              <a:chExt cx="6014554" cy="4696316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2987824" y="3546047"/>
                <a:ext cx="0" cy="290098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6599716" y="3546047"/>
                <a:ext cx="0" cy="292074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4833962" y="5870016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2987824" y="6447031"/>
                <a:ext cx="3614918" cy="3560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4835565" y="6466081"/>
                <a:ext cx="0" cy="47624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 flipV="1">
                <a:off x="4795283" y="2246014"/>
                <a:ext cx="7599" cy="2381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9951" y="3269633"/>
                <a:ext cx="1512168" cy="803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Хорошая погода?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771116" y="4160285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Поход за грибами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652120" y="4210338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Поход в кино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699297" y="4886216"/>
              <a:ext cx="1661049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Уборка квартиры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591070" y="1956974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670780" y="6237312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Управляющая кнопка: в начало 20">
            <a:hlinkClick r:id="rId3" action="ppaction://hlinksldjump" highlightClick="1"/>
          </p:cNvPr>
          <p:cNvSpPr/>
          <p:nvPr/>
        </p:nvSpPr>
        <p:spPr>
          <a:xfrm>
            <a:off x="8398768" y="6309320"/>
            <a:ext cx="576064" cy="432048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08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45333" y="-105324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Тип ветвления </a:t>
            </a:r>
            <a:r>
              <a:rPr lang="ru-RU" sz="36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«Выбор»</a:t>
            </a:r>
            <a:endParaRPr lang="ru-RU" sz="3600" b="1" dirty="0">
              <a:ln>
                <a:solidFill>
                  <a:srgbClr val="0054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Пример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836712"/>
            <a:ext cx="7825040" cy="5874573"/>
            <a:chOff x="107504" y="836712"/>
            <a:chExt cx="7825040" cy="5874573"/>
          </a:xfrm>
        </p:grpSpPr>
        <p:sp>
          <p:nvSpPr>
            <p:cNvPr id="21" name="TextBox 20"/>
            <p:cNvSpPr txBox="1"/>
            <p:nvPr/>
          </p:nvSpPr>
          <p:spPr>
            <a:xfrm>
              <a:off x="792246" y="1678550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5364" y="1580071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932926" y="3358500"/>
              <a:ext cx="5102" cy="295082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107504" y="836712"/>
              <a:ext cx="3639772" cy="2500248"/>
              <a:chOff x="1927603" y="2007890"/>
              <a:chExt cx="4675139" cy="310690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6599716" y="3546047"/>
                <a:ext cx="0" cy="77388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34656" y="3338540"/>
                <a:ext cx="1779891" cy="458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Условие 1</a:t>
                </a:r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927603" y="4394710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 rot="2582846">
              <a:off x="3134879" y="2751713"/>
              <a:ext cx="1224795" cy="12654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33636" y="3229291"/>
              <a:ext cx="138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Условие 2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2295925" y="3417657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339752" y="3417657"/>
              <a:ext cx="0" cy="480247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1406179" y="3897904"/>
              <a:ext cx="1661049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2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2339752" y="4477382"/>
              <a:ext cx="0" cy="183193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519348" y="3336960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091260" y="3326841"/>
              <a:ext cx="0" cy="62277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428865" y="3527359"/>
              <a:ext cx="0" cy="62277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856953" y="3537478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7240448" y="4904577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812360" y="4894458"/>
              <a:ext cx="0" cy="1429147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4992073" y="4954015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035900" y="4954015"/>
              <a:ext cx="0" cy="480247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5035900" y="5829073"/>
              <a:ext cx="0" cy="480247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/>
            <p:cNvSpPr/>
            <p:nvPr/>
          </p:nvSpPr>
          <p:spPr>
            <a:xfrm>
              <a:off x="4102327" y="5434262"/>
              <a:ext cx="1661049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932926" y="6309320"/>
              <a:ext cx="6879434" cy="2857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 rot="2582846">
              <a:off x="5816468" y="4324895"/>
              <a:ext cx="1224795" cy="12654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6009" y="4723841"/>
              <a:ext cx="138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Условие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95822" y="2913856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78940" y="2815377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0897" y="4523786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34015" y="4425307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5900" y="3741645"/>
              <a:ext cx="807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…</a:t>
              </a:r>
              <a:endParaRPr lang="ru-RU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4650306" y="6337891"/>
              <a:ext cx="0" cy="37339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75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53395" y="-105324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05" y="87288"/>
            <a:ext cx="3225975" cy="2662505"/>
          </a:xfrm>
        </p:spPr>
        <p:txBody>
          <a:bodyPr>
            <a:normAutofit/>
          </a:bodyPr>
          <a:lstStyle/>
          <a:p>
            <a:r>
              <a:rPr lang="ru-RU" sz="2400" b="1" dirty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400" b="1" dirty="0" smtClean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4:</a:t>
            </a:r>
            <a:r>
              <a:rPr lang="en-US" sz="2400" b="1" dirty="0" smtClean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rgbClr val="005400"/>
                  </a:solidFill>
                </a:ln>
                <a:latin typeface="Arial" pitchFamily="34" charset="0"/>
                <a:cs typeface="Arial" pitchFamily="34" charset="0"/>
              </a:rPr>
              <a:t>Составьте алгоритм решения квадратного уравнения</a:t>
            </a:r>
            <a:endParaRPr lang="ru-RU" sz="2400" b="1" dirty="0">
              <a:ln>
                <a:solidFill>
                  <a:srgbClr val="0054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86100" y="332656"/>
            <a:ext cx="6586300" cy="6445174"/>
            <a:chOff x="1586100" y="332656"/>
            <a:chExt cx="6586300" cy="6445174"/>
          </a:xfrm>
        </p:grpSpPr>
        <p:sp>
          <p:nvSpPr>
            <p:cNvPr id="21" name="TextBox 20"/>
            <p:cNvSpPr txBox="1"/>
            <p:nvPr/>
          </p:nvSpPr>
          <p:spPr>
            <a:xfrm>
              <a:off x="3752212" y="2470810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07515" y="2349684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619672" y="764704"/>
              <a:ext cx="5398633" cy="5367165"/>
              <a:chOff x="507885" y="1084164"/>
              <a:chExt cx="6934325" cy="6669437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1610543" y="3797486"/>
                <a:ext cx="235094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5558046" y="3728008"/>
                <a:ext cx="188416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1610543" y="3797486"/>
                <a:ext cx="0" cy="395611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7409156" y="3710515"/>
                <a:ext cx="0" cy="77388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738540" y="1084164"/>
                <a:ext cx="0" cy="1969555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 rot="2582846">
                <a:off x="4163189" y="3204590"/>
                <a:ext cx="1150702" cy="116336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32378" y="3498535"/>
                <a:ext cx="1779891" cy="458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&gt;0</a:t>
                </a:r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507885" y="4390675"/>
                    <a:ext cx="2133550" cy="1529012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x1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𝐷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den>
                        </m:f>
                      </m:oMath>
                    </a14:m>
                    <a:endParaRPr lang="en-US" sz="20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x2=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𝐷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</m:den>
                        </m:f>
                      </m:oMath>
                    </a14:m>
                    <a:endParaRPr lang="ru-RU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Прямоугольник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885" y="4390675"/>
                    <a:ext cx="2133550" cy="152901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Прямоугольник 38"/>
            <p:cNvSpPr/>
            <p:nvPr/>
          </p:nvSpPr>
          <p:spPr>
            <a:xfrm rot="2582846">
              <a:off x="6581994" y="3386672"/>
              <a:ext cx="872624" cy="878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53468" y="3606340"/>
              <a:ext cx="138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D=0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866569" y="3831449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910396" y="3831451"/>
              <a:ext cx="0" cy="234201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Прямоугольник 42"/>
                <p:cNvSpPr/>
                <p:nvPr/>
              </p:nvSpPr>
              <p:spPr>
                <a:xfrm>
                  <a:off x="5094163" y="4366307"/>
                  <a:ext cx="1661049" cy="579477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x1=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3" name="Прямоугольник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163" y="4366307"/>
                  <a:ext cx="1661049" cy="5794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7600488" y="3791006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8150299" y="3780887"/>
              <a:ext cx="22101" cy="237829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2478133" y="6159181"/>
              <a:ext cx="5683217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894996" y="3241958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51770" y="3239743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5011868" y="6173466"/>
              <a:ext cx="0" cy="29322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Блок-схема: данные 62"/>
            <p:cNvSpPr/>
            <p:nvPr/>
          </p:nvSpPr>
          <p:spPr>
            <a:xfrm>
              <a:off x="1586100" y="5027110"/>
              <a:ext cx="1728192" cy="650530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х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1,x2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Блок-схема: данные 63"/>
            <p:cNvSpPr/>
            <p:nvPr/>
          </p:nvSpPr>
          <p:spPr>
            <a:xfrm>
              <a:off x="5002473" y="5206252"/>
              <a:ext cx="1728192" cy="650530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х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101476" y="1533418"/>
              <a:ext cx="1661049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D=b²+a*c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Блок-схема: данные 65"/>
            <p:cNvSpPr/>
            <p:nvPr/>
          </p:nvSpPr>
          <p:spPr>
            <a:xfrm>
              <a:off x="3955403" y="980728"/>
              <a:ext cx="1954993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Ввод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a,b,c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4139952" y="332656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283968" y="6345782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Управляющая кнопка: в начало 32">
            <a:hlinkClick r:id="rId5" action="ppaction://hlinksldjump" highlightClick="1"/>
          </p:cNvPr>
          <p:cNvSpPr/>
          <p:nvPr/>
        </p:nvSpPr>
        <p:spPr>
          <a:xfrm>
            <a:off x="8398768" y="6309320"/>
            <a:ext cx="576064" cy="432048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22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0" t="42554" r="48843" b="-793"/>
          <a:stretch/>
        </p:blipFill>
        <p:spPr bwMode="auto">
          <a:xfrm rot="5400000" flipH="1">
            <a:off x="845333" y="-1053244"/>
            <a:ext cx="7272806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Тип ветвления </a:t>
            </a:r>
            <a:r>
              <a:rPr lang="ru-RU" sz="36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«Выбор</a:t>
            </a:r>
            <a:r>
              <a:rPr lang="en-US" sz="36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- </a:t>
            </a:r>
            <a:r>
              <a:rPr lang="ru-RU" sz="36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иначе»</a:t>
            </a:r>
            <a:endParaRPr lang="ru-RU" sz="3600" b="1" dirty="0">
              <a:ln>
                <a:solidFill>
                  <a:srgbClr val="0054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246" y="1678550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5364" y="1580071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932926" y="3358500"/>
            <a:ext cx="5102" cy="295082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107504" y="836712"/>
            <a:ext cx="3639772" cy="2500248"/>
            <a:chOff x="1927603" y="2007890"/>
            <a:chExt cx="4675139" cy="310690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2987824" y="3563723"/>
              <a:ext cx="734598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868144" y="3546046"/>
              <a:ext cx="734598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2987824" y="3546046"/>
              <a:ext cx="0" cy="154776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599716" y="3546047"/>
              <a:ext cx="0" cy="77388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802882" y="2007890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 rot="2582846">
              <a:off x="4047363" y="2777466"/>
              <a:ext cx="1573200" cy="15725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34656" y="3338540"/>
              <a:ext cx="1779891" cy="45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Условие 1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27603" y="4394710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1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 rot="2582846">
            <a:off x="3134879" y="2751713"/>
            <a:ext cx="1224795" cy="126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133636" y="3229291"/>
            <a:ext cx="138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Условие 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2295925" y="3417657"/>
            <a:ext cx="57191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339752" y="3417657"/>
            <a:ext cx="0" cy="480247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406179" y="3897904"/>
            <a:ext cx="1661049" cy="5794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 2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339752" y="4477382"/>
            <a:ext cx="0" cy="1831938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519348" y="3336960"/>
            <a:ext cx="57191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091260" y="3326841"/>
            <a:ext cx="0" cy="622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428865" y="3527359"/>
            <a:ext cx="0" cy="62277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856953" y="3537478"/>
            <a:ext cx="57191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240448" y="4904577"/>
            <a:ext cx="57191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812360" y="4894458"/>
            <a:ext cx="0" cy="1429147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992073" y="4954015"/>
            <a:ext cx="571912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035900" y="4954015"/>
            <a:ext cx="0" cy="480247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035900" y="5829073"/>
            <a:ext cx="0" cy="480247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102327" y="5434262"/>
            <a:ext cx="1661049" cy="5794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932926" y="6309320"/>
            <a:ext cx="6879434" cy="28571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 rot="2582846">
            <a:off x="5816468" y="4324895"/>
            <a:ext cx="1224795" cy="126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736009" y="4723841"/>
            <a:ext cx="138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Условие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95822" y="2913856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8940" y="2815377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0897" y="4523786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4015" y="4425307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900" y="3741645"/>
            <a:ext cx="80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4650306" y="6337891"/>
            <a:ext cx="0" cy="37339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948264" y="5393351"/>
            <a:ext cx="1762215" cy="5794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37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1" b="61995"/>
          <a:stretch/>
        </p:blipFill>
        <p:spPr bwMode="auto">
          <a:xfrm rot="10800000">
            <a:off x="-36512" y="-27384"/>
            <a:ext cx="91867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Циклический алгоритм. </a:t>
            </a:r>
            <a:br>
              <a:rPr lang="ru-RU" sz="32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Базовая структура  «Цикл»</a:t>
            </a:r>
            <a:r>
              <a:rPr lang="ru-RU" sz="3200" dirty="0" smtClean="0">
                <a:ln>
                  <a:solidFill>
                    <a:srgbClr val="0054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 dirty="0">
              <a:ln>
                <a:solidFill>
                  <a:srgbClr val="005400"/>
                </a:solidFill>
              </a:ln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2116459"/>
            <a:ext cx="2419619" cy="3040733"/>
            <a:chOff x="6266284" y="-71586"/>
            <a:chExt cx="2698204" cy="340077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266284" y="-71586"/>
              <a:ext cx="2698204" cy="3400773"/>
              <a:chOff x="6266284" y="-71586"/>
              <a:chExt cx="2698204" cy="3400773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7776120" y="2052099"/>
                <a:ext cx="0" cy="64700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6266284" y="2924944"/>
                <a:ext cx="530746" cy="32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6281138" y="323503"/>
                <a:ext cx="19054" cy="262867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7740352" y="-71586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8597190" y="1196752"/>
                <a:ext cx="3672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6271617" y="315093"/>
                <a:ext cx="1490635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 rot="2582846">
                <a:off x="7148079" y="644305"/>
                <a:ext cx="1263184" cy="12174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>
                <a:off x="8945438" y="1211288"/>
                <a:ext cx="0" cy="9919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Прямоугольник 16"/>
              <p:cNvSpPr/>
              <p:nvPr/>
            </p:nvSpPr>
            <p:spPr>
              <a:xfrm>
                <a:off x="6749764" y="2609107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Тело цикла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988972" y="591026"/>
              <a:ext cx="1610518" cy="92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Пока условие выполняется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47864" y="2148981"/>
            <a:ext cx="2376264" cy="3368251"/>
            <a:chOff x="6271617" y="-71586"/>
            <a:chExt cx="2730971" cy="361679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776120" y="2052099"/>
              <a:ext cx="0" cy="64700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6290665" y="3520405"/>
              <a:ext cx="1526218" cy="2480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6283303" y="323504"/>
              <a:ext cx="38919" cy="318697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7740352" y="-71586"/>
              <a:ext cx="76531" cy="358206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8635290" y="2441092"/>
              <a:ext cx="367298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6271617" y="315093"/>
              <a:ext cx="149063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 rot="2582846">
              <a:off x="7144527" y="1844464"/>
              <a:ext cx="1263184" cy="121747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9002588" y="2453201"/>
              <a:ext cx="0" cy="9919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6709344" y="632369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Тело цикла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504" y="1600201"/>
            <a:ext cx="33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Цикл с предусловием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1619508"/>
            <a:ext cx="33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Цикл с постусловием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169626" y="2104666"/>
            <a:ext cx="2710305" cy="3340558"/>
            <a:chOff x="6169626" y="2104666"/>
            <a:chExt cx="2710305" cy="334055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7430170" y="2104666"/>
              <a:ext cx="66591" cy="333590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с двумя усеченными соседними углами 35"/>
            <p:cNvSpPr/>
            <p:nvPr/>
          </p:nvSpPr>
          <p:spPr>
            <a:xfrm>
              <a:off x="6446168" y="2879712"/>
              <a:ext cx="2087327" cy="765312"/>
            </a:xfrm>
            <a:prstGeom prst="snip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Для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i</a:t>
              </a:r>
              <a:r>
                <a:rPr lang="en-US" b="1" dirty="0" smtClean="0">
                  <a:solidFill>
                    <a:schemeClr val="tx1"/>
                  </a:solidFill>
                </a:rPr>
                <a:t>=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1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до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n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677056" y="4054548"/>
              <a:ext cx="1856438" cy="67059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Тело цикла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6186200" y="5422123"/>
              <a:ext cx="1327988" cy="2310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179794" y="2444912"/>
              <a:ext cx="33864" cy="296796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6169626" y="2437079"/>
              <a:ext cx="129702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8532440" y="3249371"/>
              <a:ext cx="347491" cy="114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8860639" y="3284657"/>
              <a:ext cx="0" cy="92373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803593" y="1619508"/>
            <a:ext cx="338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Цикл «Для»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487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Пример </a:t>
            </a:r>
            <a:r>
              <a:rPr lang="en-US" dirty="0">
                <a:latin typeface="Arial" pitchFamily="34" charset="0"/>
                <a:cs typeface="Arial" pitchFamily="34" charset="0"/>
                <a:hlinkClick r:id="rId3" action="ppaction://hlinksldjump"/>
              </a:rPr>
              <a:t>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2895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Пример 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3848" y="628630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Придумать пример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25802" y="4110171"/>
            <a:ext cx="1444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До тех пор, пока условие выполняется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24</a:t>
            </a:fld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99522" y="3989736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29194" y="2679657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0037" y="3920453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79167" y="5045114"/>
            <a:ext cx="6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3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1" b="61995"/>
          <a:stretch/>
        </p:blipFill>
        <p:spPr bwMode="auto">
          <a:xfrm rot="10800000">
            <a:off x="-43808" y="-27384"/>
            <a:ext cx="91867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4335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5:</a:t>
            </a:r>
            <a:r>
              <a:rPr lang="en-US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Проверьте, верно ли составлен фрагмент алгоритма работы 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агазина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277993" y="1600201"/>
            <a:ext cx="3520444" cy="5037250"/>
            <a:chOff x="2277993" y="1600201"/>
            <a:chExt cx="3520444" cy="503725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77993" y="1600201"/>
              <a:ext cx="3520444" cy="4781564"/>
              <a:chOff x="6201564" y="-71586"/>
              <a:chExt cx="3925774" cy="5347730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6201564" y="-71586"/>
                <a:ext cx="3925774" cy="5347730"/>
                <a:chOff x="6201564" y="-71586"/>
                <a:chExt cx="3925774" cy="5347730"/>
              </a:xfrm>
            </p:grpSpPr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7776120" y="2052099"/>
                  <a:ext cx="40419" cy="2986728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6201564" y="5272847"/>
                  <a:ext cx="530746" cy="3297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6203255" y="91397"/>
                  <a:ext cx="49977" cy="518145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V="1">
                  <a:off x="7740352" y="-71586"/>
                  <a:ext cx="0" cy="47625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H="1">
                  <a:off x="8597192" y="1165887"/>
                  <a:ext cx="1530145" cy="3086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/>
                <p:nvPr/>
              </p:nvCxnSpPr>
              <p:spPr>
                <a:xfrm>
                  <a:off x="6271617" y="89482"/>
                  <a:ext cx="1490634" cy="0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Прямоугольник 13"/>
                <p:cNvSpPr/>
                <p:nvPr/>
              </p:nvSpPr>
              <p:spPr>
                <a:xfrm rot="2582846">
                  <a:off x="7063738" y="461292"/>
                  <a:ext cx="1405071" cy="1409191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10127337" y="1165887"/>
                  <a:ext cx="1" cy="1098019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Прямоугольник 15"/>
                <p:cNvSpPr/>
                <p:nvPr/>
              </p:nvSpPr>
              <p:spPr>
                <a:xfrm>
                  <a:off x="6749765" y="2263905"/>
                  <a:ext cx="2133550" cy="7200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выслушать</a:t>
                  </a:r>
                  <a:endParaRPr lang="ru-RU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7092280" y="814290"/>
                <a:ext cx="1512168" cy="6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Пока есть покупатели</a:t>
                </a:r>
                <a:endParaRPr lang="ru-RU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2786314" y="4441339"/>
              <a:ext cx="1913265" cy="64384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выдать товар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788906" y="5233427"/>
              <a:ext cx="1913265" cy="64384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олучить деньги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0970" y="5993606"/>
              <a:ext cx="1913265" cy="64384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Сдать сдачу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Управляющая кнопка: в начало 31">
            <a:hlinkClick r:id="rId3" action="ppaction://hlinksldjump" highlightClick="1"/>
          </p:cNvPr>
          <p:cNvSpPr/>
          <p:nvPr/>
        </p:nvSpPr>
        <p:spPr>
          <a:xfrm>
            <a:off x="8460432" y="6378817"/>
            <a:ext cx="432048" cy="362551"/>
          </a:xfrm>
          <a:prstGeom prst="actionButtonBeginning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8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1" b="61995"/>
          <a:stretch/>
        </p:blipFill>
        <p:spPr bwMode="auto">
          <a:xfrm rot="10800000">
            <a:off x="0" y="0"/>
            <a:ext cx="91867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3357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Пример 6</a:t>
            </a: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Разработать алгоритм вычисления суммы чисел от 1 до 10.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13823" y="1248887"/>
            <a:ext cx="4457091" cy="5131186"/>
            <a:chOff x="3013823" y="1248887"/>
            <a:chExt cx="4457091" cy="513118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013823" y="1690184"/>
              <a:ext cx="3502393" cy="4115080"/>
              <a:chOff x="6169626" y="1330144"/>
              <a:chExt cx="3502393" cy="411508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H="1" flipV="1">
                <a:off x="7398753" y="1330144"/>
                <a:ext cx="98009" cy="411042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с двумя усеченными соседними углами 8"/>
              <p:cNvSpPr/>
              <p:nvPr/>
            </p:nvSpPr>
            <p:spPr>
              <a:xfrm>
                <a:off x="6446168" y="2879712"/>
                <a:ext cx="2087327" cy="765312"/>
              </a:xfrm>
              <a:prstGeom prst="snip2SameRect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</a:rPr>
                  <a:t>Для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=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ru-RU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до 10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677056" y="4054548"/>
                <a:ext cx="1856438" cy="6705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S:=S+1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6186200" y="5422123"/>
                <a:ext cx="1327988" cy="2310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6179794" y="2444912"/>
                <a:ext cx="33864" cy="296796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6169626" y="2437079"/>
                <a:ext cx="1297027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 flipV="1">
                <a:off x="8532441" y="3249372"/>
                <a:ext cx="1139578" cy="1299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9672019" y="3262368"/>
                <a:ext cx="0" cy="1345407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3423246" y="1248887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95227" y="1966316"/>
              <a:ext cx="1856438" cy="67059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=0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6516216" y="5461527"/>
              <a:ext cx="0" cy="62277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Блок-схема: данные 20"/>
            <p:cNvSpPr/>
            <p:nvPr/>
          </p:nvSpPr>
          <p:spPr>
            <a:xfrm>
              <a:off x="5742722" y="4967815"/>
              <a:ext cx="1728192" cy="650530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785567" y="5948025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09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68" y="2296474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0"/>
            <a:ext cx="9289032" cy="6858000"/>
          </a:xfrm>
          <a:prstGeom prst="rect">
            <a:avLst/>
          </a:prstGeom>
          <a:solidFill>
            <a:srgbClr val="F6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712" y="2439472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1 балл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712" y="3447584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2 балла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12" y="4528984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3 балла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8875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Решение задач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216" y="2204864"/>
            <a:ext cx="411038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 помощью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естественного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языка – 1 балл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08" y="3510300"/>
            <a:ext cx="411038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 помощью блок-схем на листе – 2 балла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7026" y="4518412"/>
            <a:ext cx="480348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 помощью блок-схем на компьютере – 3 балла 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9368" y="7052624"/>
            <a:ext cx="2133600" cy="365125"/>
          </a:xfrm>
        </p:spPr>
        <p:txBody>
          <a:bodyPr/>
          <a:lstStyle/>
          <a:p>
            <a:fld id="{3B4E4891-4211-48F4-8B1C-BF31D59A0EF4}" type="slidenum">
              <a:rPr lang="ru-RU" smtClean="0"/>
              <a:t>27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5680" y="1484784"/>
            <a:ext cx="35283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Уровень сложности задачи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8269" y="1484784"/>
            <a:ext cx="422545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Способ представления алгоритма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25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773" y="6356351"/>
            <a:ext cx="2133600" cy="365125"/>
          </a:xfrm>
        </p:spPr>
        <p:txBody>
          <a:bodyPr/>
          <a:lstStyle/>
          <a:p>
            <a:fld id="{3B4E4891-4211-48F4-8B1C-BF31D59A0EF4}" type="slidenum">
              <a:rPr lang="ru-RU" smtClean="0"/>
              <a:t>28</a:t>
            </a:fld>
            <a:endParaRPr lang="ru-RU"/>
          </a:p>
        </p:txBody>
      </p:sp>
      <p:pic>
        <p:nvPicPr>
          <p:cNvPr id="5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20690" b="3172"/>
          <a:stretch/>
        </p:blipFill>
        <p:spPr bwMode="auto">
          <a:xfrm rot="16200000" flipH="1">
            <a:off x="1022862" y="-1215007"/>
            <a:ext cx="7056783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716" y="159023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1 балл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7605" y="6206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Компьютерная программа имеет размер в X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Kb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Составить алгоритм перевода в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Mb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Gb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936612" y="1988840"/>
            <a:ext cx="1954993" cy="4104456"/>
            <a:chOff x="2936612" y="1988840"/>
            <a:chExt cx="1954993" cy="410445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942006" y="2204864"/>
              <a:ext cx="0" cy="374441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3163413" y="1988840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2936612" y="2732785"/>
              <a:ext cx="1954993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Ввод 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35167" y="3356992"/>
              <a:ext cx="1856438" cy="57606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M:=X/1024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35167" y="4149080"/>
              <a:ext cx="1856438" cy="57606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:=</a:t>
              </a: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/1024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Блок-схема: данные 11"/>
            <p:cNvSpPr/>
            <p:nvPr/>
          </p:nvSpPr>
          <p:spPr>
            <a:xfrm>
              <a:off x="2936612" y="4965033"/>
              <a:ext cx="1954993" cy="480191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M,G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163413" y="5661248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758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29</a:t>
            </a:fld>
            <a:endParaRPr lang="ru-RU"/>
          </a:p>
        </p:txBody>
      </p:sp>
      <p:pic>
        <p:nvPicPr>
          <p:cNvPr id="5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1" b="61995"/>
          <a:stretch/>
        </p:blipFill>
        <p:spPr bwMode="auto">
          <a:xfrm rot="10800000">
            <a:off x="-43808" y="-27384"/>
            <a:ext cx="91867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76003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балла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Arial" pitchFamily="34" charset="0"/>
                <a:cs typeface="Arial" pitchFamily="34" charset="0"/>
              </a:rPr>
              <a:t>Военная переправа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Командиру взвода нужно переправить через реку 10 солдат. На реке нет мостов, и ни один солдат не пожелал переплывать реку вплавь. Тут командир увидел лодку, в которой сидели два мальчика. Лодка могла удержать либо двоих мальчиков, либо одного солдата. Как командир переправил солдат на другой берег, используя лодку?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82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orukyazilim.com.tr/images2/workflo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9" y="228004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4766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Алгоритмическое</a:t>
            </a:r>
            <a:r>
              <a:rPr lang="ru-RU" sz="28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36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мышление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90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30</a:t>
            </a:fld>
            <a:endParaRPr lang="ru-RU"/>
          </a:p>
        </p:txBody>
      </p:sp>
      <p:pic>
        <p:nvPicPr>
          <p:cNvPr id="5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1" b="61995"/>
          <a:stretch/>
        </p:blipFill>
        <p:spPr bwMode="auto">
          <a:xfrm rot="10800000">
            <a:off x="-1971" y="-27384"/>
            <a:ext cx="91867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116632"/>
            <a:ext cx="158417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88524" y="552872"/>
            <a:ext cx="2" cy="5108376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усеченными соседними углами 8"/>
          <p:cNvSpPr/>
          <p:nvPr/>
        </p:nvSpPr>
        <p:spPr>
          <a:xfrm>
            <a:off x="3355523" y="1268760"/>
            <a:ext cx="2087327" cy="504056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</a:t>
            </a:r>
            <a:r>
              <a:rPr lang="en-US" sz="2400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до 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988840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мальчика переправляются на другой берег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564904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мальчик высаживается на другом берегу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068960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мальчик плывет обратно к солдатам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1732" y="3573016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мальчик высаживается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4077072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Переправляется солдат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2360" y="4581128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Солдат высаживается на другом берегу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1732" y="5085184"/>
            <a:ext cx="2952328" cy="4320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мальчик переправляется к солдатам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483768" y="5661248"/>
            <a:ext cx="1908213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94272" y="1503686"/>
            <a:ext cx="10664" cy="413784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04936" y="1503686"/>
            <a:ext cx="850587" cy="1710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516216" y="1520788"/>
            <a:ext cx="0" cy="4120738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442850" y="1478033"/>
            <a:ext cx="1073366" cy="2565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355976" y="5885417"/>
            <a:ext cx="1404158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355976" y="5885417"/>
            <a:ext cx="0" cy="672382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96437" y="6309320"/>
            <a:ext cx="1584176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конец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данные 29"/>
          <p:cNvSpPr/>
          <p:nvPr/>
        </p:nvSpPr>
        <p:spPr>
          <a:xfrm>
            <a:off x="5432188" y="5661248"/>
            <a:ext cx="2668204" cy="504056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солдат на другом берегу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Блок-схема: данные 27"/>
          <p:cNvSpPr/>
          <p:nvPr/>
        </p:nvSpPr>
        <p:spPr>
          <a:xfrm>
            <a:off x="3131840" y="692696"/>
            <a:ext cx="2668204" cy="504056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солдат, 2 мальчика 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3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31</a:t>
            </a:fld>
            <a:endParaRPr lang="ru-RU"/>
          </a:p>
        </p:txBody>
      </p:sp>
      <p:pic>
        <p:nvPicPr>
          <p:cNvPr id="6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652" r="47616" b="-793"/>
          <a:stretch/>
        </p:blipFill>
        <p:spPr bwMode="auto">
          <a:xfrm rot="5400000" flipH="1">
            <a:off x="780803" y="-1535153"/>
            <a:ext cx="7301311" cy="101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49396"/>
            <a:ext cx="352839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Задача на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балла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25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Работник зарабатывает X руб. за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часов своей работы. Ему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доплачивают 1000рублей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 каждый час сверх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часов. Какую сумму он получит, если отработает Y часов?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26775" y="1700808"/>
            <a:ext cx="4009683" cy="5168944"/>
            <a:chOff x="1326775" y="1700808"/>
            <a:chExt cx="4009683" cy="5168944"/>
          </a:xfrm>
        </p:grpSpPr>
        <p:sp>
          <p:nvSpPr>
            <p:cNvPr id="9" name="Овал 8"/>
            <p:cNvSpPr/>
            <p:nvPr/>
          </p:nvSpPr>
          <p:spPr>
            <a:xfrm>
              <a:off x="3161438" y="1700808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начало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2394865" y="5693314"/>
              <a:ext cx="2814350" cy="35408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843438" y="5765322"/>
              <a:ext cx="0" cy="67238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425184" y="3606633"/>
              <a:ext cx="7362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667622" y="3592408"/>
              <a:ext cx="571912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425185" y="3592410"/>
              <a:ext cx="25011" cy="210090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5237179" y="3592410"/>
              <a:ext cx="2355" cy="2100904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1326775" y="3961709"/>
              <a:ext cx="2093097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K:=Y-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26776" y="4825805"/>
              <a:ext cx="2093096" cy="57947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Х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:=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1000*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+X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54811" y="3104821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Да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37929" y="3006342"/>
              <a:ext cx="698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Нет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Блок-схема: данные 22"/>
            <p:cNvSpPr/>
            <p:nvPr/>
          </p:nvSpPr>
          <p:spPr>
            <a:xfrm>
              <a:off x="2824543" y="5837330"/>
              <a:ext cx="1954993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Вывод Х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843438" y="2132856"/>
              <a:ext cx="94365" cy="97196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Блок-схема: данные 9"/>
            <p:cNvSpPr/>
            <p:nvPr/>
          </p:nvSpPr>
          <p:spPr>
            <a:xfrm>
              <a:off x="2976029" y="2252035"/>
              <a:ext cx="1954993" cy="408183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Ввод Х,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582846">
              <a:off x="3361187" y="3036227"/>
              <a:ext cx="1080000" cy="1080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7482" y="3376172"/>
              <a:ext cx="133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Y&gt;</a:t>
              </a:r>
              <a:r>
                <a:rPr lang="ru-RU" sz="2000" dirty="0" smtClean="0"/>
                <a:t>40</a:t>
              </a:r>
              <a:endParaRPr lang="ru-RU" sz="20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59832" y="6437704"/>
              <a:ext cx="1584176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конец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128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32</a:t>
            </a:fld>
            <a:endParaRPr lang="ru-RU"/>
          </a:p>
        </p:txBody>
      </p:sp>
      <p:pic>
        <p:nvPicPr>
          <p:cNvPr id="5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0" y="-27384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05273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latin typeface="Arial Black" pitchFamily="34" charset="0"/>
              </a:rPr>
              <a:t>Какая алгоритмическая структура наиболее часто используется?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latin typeface="Arial Black" pitchFamily="34" charset="0"/>
              </a:rPr>
              <a:t>Какую сложнее продумывать?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latin typeface="Arial Black" pitchFamily="34" charset="0"/>
              </a:rPr>
              <a:t>Какой способ представления алгоритмов самый универсальный?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97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0" y="-27384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591431"/>
            <a:ext cx="684076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Типы</a:t>
            </a:r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400" b="1" cap="all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алгоритмов</a:t>
            </a:r>
            <a:endParaRPr lang="ru-RU" sz="4400" b="1" cap="all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784" y="32241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Определите, </a:t>
            </a:r>
            <a:r>
              <a:rPr lang="ru-RU" sz="2400" b="1" dirty="0" smtClean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ли следующая последовательность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действий алгоритмом</a:t>
            </a:r>
          </a:p>
        </p:txBody>
      </p:sp>
      <p:pic>
        <p:nvPicPr>
          <p:cNvPr id="4098" name="Picture 2" descr="http://s1.iconbird.com/ico/0512/iconspackbyCem/w512h5121337871726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4" y="1170919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Управление автомобилем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i2.xn----7sbafdtkkjiopq1ar2e.xn--p1ai/1/3804/38031465/afacdb/novyj-risunok-9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0243"/>
            <a:ext cx="2880320" cy="21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141001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Приготовление торта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«Графские развалины»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s49.radikal.ru/i123/0809/7b/90d59d92bc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99" y="4268334"/>
            <a:ext cx="3330377" cy="26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42564" y="42489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Танцы в клубе на вечеринке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6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784" y="32241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Определите, </a:t>
            </a:r>
            <a:r>
              <a:rPr lang="ru-RU" sz="2400" b="1" dirty="0" smtClean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ли следующая последовательность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effectLst>
                  <a:glow rad="228600">
                    <a:srgbClr val="FFFF00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действий алгоритмом</a:t>
            </a:r>
          </a:p>
        </p:txBody>
      </p:sp>
      <p:pic>
        <p:nvPicPr>
          <p:cNvPr id="3074" name="Picture 2" descr="http://www.storydestination.com/wp-content/uploads/2011/06/figure_talk_giant_phone_1600_cl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03" y="2130574"/>
            <a:ext cx="2187243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14100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Разговор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подругой по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телефону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files.pr-cy.ru/119219_07c144b6a4daceafbf11e49541ea10e2/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0012"/>
            <a:ext cx="4608512" cy="20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4203551"/>
            <a:ext cx="388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Поиск города на географической карте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www.picshare.ru/uploads/150606/PoueE68p6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19" y="1225351"/>
            <a:ext cx="2551753" cy="25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530" y="1225351"/>
            <a:ext cx="388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Поиск информации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в Интернете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86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1694" y="260647"/>
            <a:ext cx="7056784" cy="830997"/>
          </a:xfrm>
          <a:prstGeom prst="rect">
            <a:avLst/>
          </a:prstGeom>
          <a:noFill/>
          <a:effectLst>
            <a:glow rad="101600">
              <a:srgbClr val="FF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Определите, правильно ли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указаны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свойства алгоритмов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275" y="159903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Сбор яблок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540" y="1460530"/>
            <a:ext cx="388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Разбиение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подзадачи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8520" y="4282281"/>
            <a:ext cx="43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иностранного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языка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mamawow.com.ua/wp-content/uploads/2015/10/%D1%84%D0%BE%D1%82%D0%BE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" y="4725144"/>
            <a:ext cx="2794904" cy="18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лево 5"/>
          <p:cNvSpPr/>
          <p:nvPr/>
        </p:nvSpPr>
        <p:spPr>
          <a:xfrm rot="20819121">
            <a:off x="3360203" y="5259197"/>
            <a:ext cx="2620132" cy="796092"/>
          </a:xfrm>
          <a:prstGeom prst="leftArrowCallou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Конечность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wiki.isikhnas.com/images/6/6e/Binary-tree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19"/>
            <a:ext cx="2176487" cy="21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9804/47407354.ffe/0_16f084_8f9e21c8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817" y="1257534"/>
            <a:ext cx="3099502" cy="26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со стрелкой влево 15"/>
          <p:cNvSpPr/>
          <p:nvPr/>
        </p:nvSpPr>
        <p:spPr>
          <a:xfrm rot="1542150">
            <a:off x="2515574" y="3047410"/>
            <a:ext cx="3342426" cy="851016"/>
          </a:xfrm>
          <a:prstGeom prst="leftArrowCallout">
            <a:avLst>
              <a:gd name="adj1" fmla="val 21832"/>
              <a:gd name="adj2" fmla="val 25000"/>
              <a:gd name="adj3" fmla="val 25000"/>
              <a:gd name="adj4" fmla="val 68489"/>
            </a:avLst>
          </a:prstGeom>
          <a:solidFill>
            <a:srgbClr val="FF33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Результативность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2085993">
            <a:off x="4879963" y="2128365"/>
            <a:ext cx="2739220" cy="73319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2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Дискретность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70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6" grpId="0" animBg="1"/>
      <p:bldP spid="1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1694" y="260647"/>
            <a:ext cx="7056784" cy="830997"/>
          </a:xfrm>
          <a:prstGeom prst="rect">
            <a:avLst/>
          </a:prstGeom>
          <a:noFill/>
          <a:effectLst>
            <a:glow rad="101600">
              <a:srgbClr val="FF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Определите, правильно ли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указаны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rgbClr val="FF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свойства алгоритмов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3008" y="12758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Предсказания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гадалки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304516"/>
            <a:ext cx="3882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恭喜发财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4282281"/>
            <a:ext cx="43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Морфемный разбор слова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573380" y="5877272"/>
            <a:ext cx="2017593" cy="796092"/>
          </a:xfrm>
          <a:prstGeom prst="upArrowCallou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Массовость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 rot="1542150">
            <a:off x="2515574" y="3047410"/>
            <a:ext cx="3342426" cy="851016"/>
          </a:xfrm>
          <a:prstGeom prst="leftArrowCallout">
            <a:avLst>
              <a:gd name="adj1" fmla="val 21832"/>
              <a:gd name="adj2" fmla="val 25000"/>
              <a:gd name="adj3" fmla="val 25000"/>
              <a:gd name="adj4" fmla="val 68489"/>
            </a:avLst>
          </a:prstGeom>
          <a:solidFill>
            <a:srgbClr val="FF33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Точность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41736" y="1555599"/>
            <a:ext cx="2739220" cy="733193"/>
          </a:xfrm>
          <a:prstGeom prst="down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Понятность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29200"/>
            <a:ext cx="1210214" cy="3600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Приставка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19" y="5222887"/>
            <a:ext cx="1368153" cy="3600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Окончание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3" y="5222887"/>
            <a:ext cx="1080121" cy="3600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Суффикс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1586" y="5222887"/>
            <a:ext cx="922182" cy="3600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Корень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74" y="4257381"/>
            <a:ext cx="1210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¬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5722" y="4437112"/>
            <a:ext cx="922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^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0899" y="4293096"/>
            <a:ext cx="107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ᴖ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7890" y="4725144"/>
            <a:ext cx="274110" cy="2659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img-fotki.yandex.ru/get/6821/39663434.94a/0_b11c8_83944be7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0" y="739432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9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6" grpId="0" animBg="1"/>
      <p:bldP spid="16" grpId="0" animBg="1"/>
      <p:bldP spid="7" grpId="0" animBg="1"/>
      <p:bldP spid="9" grpId="0" animBg="1"/>
      <p:bldP spid="17" grpId="0" animBg="1"/>
      <p:bldP spid="18" grpId="0" animBg="1"/>
      <p:bldP spid="19" grpId="0" animBg="1"/>
      <p:bldP spid="15" grpId="0"/>
      <p:bldP spid="20" grpId="0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flipV="1">
            <a:off x="-36512" y="0"/>
            <a:ext cx="917376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841957" y="2276872"/>
            <a:ext cx="7416824" cy="3204567"/>
            <a:chOff x="768474" y="1273101"/>
            <a:chExt cx="7416824" cy="3204567"/>
          </a:xfrm>
        </p:grpSpPr>
        <p:pic>
          <p:nvPicPr>
            <p:cNvPr id="6" name="Рисунок 5" descr="http://skyclipart.ru/uploads/posts/2010-09/1284545223_2010-09-14_134738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74" y="1273101"/>
              <a:ext cx="7416824" cy="3204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 descr="http://skyclipart.ru/uploads/posts/2010-09/1284545223_2010-09-14_134738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77" t="80113" r="20751" b="3478"/>
            <a:stretch/>
          </p:blipFill>
          <p:spPr bwMode="auto">
            <a:xfrm>
              <a:off x="6758111" y="3859709"/>
              <a:ext cx="1314449" cy="504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592326" y="620688"/>
            <a:ext cx="5571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66FF">
                      <a:alpha val="91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Опишите алгоритм, используя другой способ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86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7813376" y="-2187624"/>
            <a:ext cx="187220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18295" y="0"/>
            <a:ext cx="0" cy="647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318295" y="1367086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03090" y="2563416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303090" y="3240782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03090" y="4437112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50" y="265596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…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5170" y="529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517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4" name="Picture 2" descr="http://rylik.ru/uploads/posts/2014-04/139639045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 rot="2881035" flipH="1">
            <a:off x="-1053674" y="-2476985"/>
            <a:ext cx="11407287" cy="116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-7735406" y="-1932460"/>
            <a:ext cx="1872208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227659" y="2895257"/>
            <a:ext cx="0" cy="4762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60884" y="331841"/>
            <a:ext cx="2133550" cy="4939399"/>
            <a:chOff x="62186" y="294468"/>
            <a:chExt cx="2133550" cy="493939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128961" y="294468"/>
              <a:ext cx="0" cy="647006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128961" y="1667429"/>
              <a:ext cx="0" cy="523875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113756" y="3535250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1113756" y="4757617"/>
              <a:ext cx="0" cy="47625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7584" y="2918098"/>
              <a:ext cx="1296144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…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186" y="89532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1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86" y="2137804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2186" y="3972196"/>
              <a:ext cx="2133550" cy="72008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Действие 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490318" y="2276872"/>
            <a:ext cx="4529954" cy="4458190"/>
            <a:chOff x="2294434" y="2007890"/>
            <a:chExt cx="5013870" cy="493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987824" y="5842986"/>
              <a:ext cx="0" cy="596772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2294434" y="2007890"/>
              <a:ext cx="5013870" cy="4934440"/>
              <a:chOff x="2294434" y="2007890"/>
              <a:chExt cx="5013870" cy="493444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2294434" y="5093814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1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174754" y="5122906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Действие 2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2987824" y="3563723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5868144" y="3546046"/>
                <a:ext cx="7345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987824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6599716" y="3546046"/>
                <a:ext cx="0" cy="154776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6599716" y="5869308"/>
                <a:ext cx="0" cy="596772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 flipV="1">
                <a:off x="2987824" y="6403031"/>
                <a:ext cx="3614918" cy="4399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4795283" y="646608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4802882" y="2007890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 rot="2582846">
                <a:off x="4047363" y="2777466"/>
                <a:ext cx="1573200" cy="15725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39952" y="3269633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6266284" y="-71586"/>
            <a:ext cx="2698204" cy="3400773"/>
            <a:chOff x="6266284" y="-71586"/>
            <a:chExt cx="2698204" cy="340077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266284" y="-71586"/>
              <a:ext cx="2698204" cy="3400773"/>
              <a:chOff x="6266284" y="-71586"/>
              <a:chExt cx="2698204" cy="3400773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776120" y="2052099"/>
                <a:ext cx="0" cy="64700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 flipV="1">
                <a:off x="6266284" y="2924944"/>
                <a:ext cx="530746" cy="329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6281138" y="323503"/>
                <a:ext cx="19054" cy="262867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7740352" y="-71586"/>
                <a:ext cx="0" cy="4762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8597190" y="1196752"/>
                <a:ext cx="36729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6271617" y="315093"/>
                <a:ext cx="1490635" cy="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Прямоугольник 68"/>
              <p:cNvSpPr/>
              <p:nvPr/>
            </p:nvSpPr>
            <p:spPr>
              <a:xfrm rot="2582846">
                <a:off x="7148079" y="644305"/>
                <a:ext cx="1263184" cy="12174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0" name="Прямая со стрелкой 59"/>
              <p:cNvCxnSpPr/>
              <p:nvPr/>
            </p:nvCxnSpPr>
            <p:spPr>
              <a:xfrm>
                <a:off x="8945438" y="1211288"/>
                <a:ext cx="0" cy="9919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70"/>
              <p:cNvSpPr/>
              <p:nvPr/>
            </p:nvSpPr>
            <p:spPr>
              <a:xfrm>
                <a:off x="6749764" y="2609107"/>
                <a:ext cx="2133550" cy="7200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Действия</a:t>
                </a:r>
                <a:endPara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092280" y="1023119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Условие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16785" y="3240782"/>
            <a:ext cx="8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5665" y="3208516"/>
            <a:ext cx="80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4891-4211-48F4-8B1C-BF31D59A0E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58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1039</Words>
  <Application>Microsoft Office PowerPoint</Application>
  <PresentationFormat>Экран (4:3)</PresentationFormat>
  <Paragraphs>364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Линейный алгоритм.  Базовая структура  «Следование» </vt:lpstr>
      <vt:lpstr>Пример 1: Составьте алгоритм решения задачи по нахождению гипотенузы в прямоугольном треугольнике, если длины катетов равны  1) а=3, b=4   2) а=4, b=5  3) а=3, b=5 </vt:lpstr>
      <vt:lpstr>Разветвленный алгоритм.  Базовая структура  «Ветвление» </vt:lpstr>
      <vt:lpstr>Тип ветвления «Если – то»</vt:lpstr>
      <vt:lpstr>Презентация PowerPoint</vt:lpstr>
      <vt:lpstr>Тип ветвления «Если – то - иначе»</vt:lpstr>
      <vt:lpstr>Пример 3: Перед выходным днем папа сказал сыну: «Давай спланируем свой завтрашний день. Если будет хорошая погода, то пойдем за грибами. Если же будет плохая погода, сделаем уборку и пойдем в кинотеатр». Представьте данное сообщение в виде блок-схемы.</vt:lpstr>
      <vt:lpstr>Тип ветвления «Выбор»</vt:lpstr>
      <vt:lpstr>Пример 4: Составьте алгоритм решения квадратного уравнения</vt:lpstr>
      <vt:lpstr>Тип ветвления «Выбор - иначе»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vosp_user1</dc:creator>
  <cp:lastModifiedBy>User</cp:lastModifiedBy>
  <cp:revision>85</cp:revision>
  <dcterms:created xsi:type="dcterms:W3CDTF">2016-11-02T05:49:33Z</dcterms:created>
  <dcterms:modified xsi:type="dcterms:W3CDTF">2016-11-10T15:57:13Z</dcterms:modified>
</cp:coreProperties>
</file>