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7"/>
  </p:notesMasterIdLst>
  <p:sldIdLst>
    <p:sldId id="348" r:id="rId2"/>
    <p:sldId id="353" r:id="rId3"/>
    <p:sldId id="340" r:id="rId4"/>
    <p:sldId id="354" r:id="rId5"/>
    <p:sldId id="256" r:id="rId6"/>
    <p:sldId id="356" r:id="rId7"/>
    <p:sldId id="374" r:id="rId8"/>
    <p:sldId id="314" r:id="rId9"/>
    <p:sldId id="360" r:id="rId10"/>
    <p:sldId id="259" r:id="rId11"/>
    <p:sldId id="319" r:id="rId12"/>
    <p:sldId id="350" r:id="rId13"/>
    <p:sldId id="346" r:id="rId14"/>
    <p:sldId id="302" r:id="rId15"/>
    <p:sldId id="351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3" r:id="rId25"/>
    <p:sldId id="3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705" autoAdjust="0"/>
  </p:normalViewPr>
  <p:slideViewPr>
    <p:cSldViewPr>
      <p:cViewPr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5190-DB28-4C93-8E76-E4E6519E356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D188-938E-45D7-8126-455060ECC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4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5D4F75-0E00-4686-B5B9-334A1E257B8E}" type="datetimeFigureOut">
              <a:rPr lang="ru-RU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8CEA941-99B8-4FDF-A113-EB27BDE548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5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7738F9-54FE-46CA-9890-B7CAE1BC51EC}" type="datetimeFigureOut">
              <a:rPr lang="ru-RU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D6C38B-9902-477D-B3E0-2CFEC1826C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8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5-tub-ru.yandex.net/i?id=356865671-2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4212469" cy="28083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1960" y="37890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Чудный дар природы вечной,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Дар бесценный и святой,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В нем источник бесконечный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Наслажденье красотой: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Небо, солнце, звезд сиянье,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Море в блеске голубом –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Всю картину мирозданья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 лишь в свете познаем.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И.А.Бунин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50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1" y="677487"/>
            <a:ext cx="5400601" cy="585791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Падающий луч, преломленный луч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  перпендикуляр, проведённый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точке падения к границе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раздела двух сред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лежат в одной плоскости</a:t>
            </a:r>
            <a:r>
              <a:rPr lang="be-BY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синуса угла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падения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синусу угла преломления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есть величина постоянная для двух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данных сред и равна относительному</a:t>
            </a:r>
          </a:p>
          <a:p>
            <a:pPr marL="400050" lvl="1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показателю преломления второй среды      относительно первой.</a:t>
            </a:r>
            <a:endParaRPr lang="ru-RU" sz="28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Ход лучей обратим</a:t>
            </a:r>
            <a:endParaRPr lang="ru-RU" sz="2600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Закон 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преломления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img014.jpg"/>
          <p:cNvPicPr>
            <a:picLocks noChangeAspect="1"/>
          </p:cNvPicPr>
          <p:nvPr/>
        </p:nvPicPr>
        <p:blipFill>
          <a:blip r:embed="rId2" cstate="print"/>
          <a:srcRect b="84"/>
          <a:stretch>
            <a:fillRect/>
          </a:stretch>
        </p:blipFill>
        <p:spPr>
          <a:xfrm rot="16200000">
            <a:off x="6519261" y="4553574"/>
            <a:ext cx="1106138" cy="2857519"/>
          </a:xfrm>
          <a:prstGeom prst="rect">
            <a:avLst/>
          </a:prstGeom>
        </p:spPr>
      </p:pic>
      <p:pic>
        <p:nvPicPr>
          <p:cNvPr id="5" name="Рисунок 4" descr="преломление примеры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61"/>
          <a:stretch>
            <a:fillRect/>
          </a:stretch>
        </p:blipFill>
        <p:spPr>
          <a:xfrm>
            <a:off x="5170480" y="714356"/>
            <a:ext cx="397352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470025"/>
          </a:xfrm>
        </p:spPr>
        <p:txBody>
          <a:bodyPr>
            <a:normAutofit fontScale="9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Отношение синуса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угла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падения к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синусу угла преломления есть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величина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постоянная для двух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данных сред</a:t>
            </a:r>
            <a:br>
              <a:rPr lang="ru-RU" sz="36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br>
              <a:rPr lang="ru-RU" sz="36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789040"/>
            <a:ext cx="5454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Закон преломления был экспериментально установлен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голландским  ученым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Снеллиусом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1621 г.</a:t>
            </a:r>
          </a:p>
        </p:txBody>
      </p:sp>
    </p:spTree>
    <p:extLst>
      <p:ext uri="{BB962C8B-B14F-4D97-AF65-F5344CB8AC3E}">
        <p14:creationId xmlns:p14="http://schemas.microsoft.com/office/powerpoint/2010/main" val="26850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be-BY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Относительный показатель преломления - </a:t>
                </a:r>
                <a:r>
                  <a:rPr lang="be-BY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показатель </a:t>
                </a:r>
                <a:r>
                  <a:rPr lang="be-BY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преломления </a:t>
                </a:r>
                <a:r>
                  <a:rPr lang="be-BY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второй среды относительно первой  </a:t>
                </a:r>
                <a:r>
                  <a:rPr lang="en-US" sz="2800" dirty="0">
                    <a:solidFill>
                      <a:schemeClr val="tx1"/>
                    </a:solidFill>
                  </a:rPr>
                  <a:t>n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21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/>
                  <a:t/>
                </a:r>
                <a:br>
                  <a:rPr lang="ru-RU" sz="2800" dirty="0"/>
                </a:b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1">
                <a:blip r:embed="rId2"/>
                <a:stretch>
                  <a:fillRect l="-1037" t="-1256" r="-2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</a:t>
                </a:r>
                <a:r>
                  <a:rPr lang="be-BY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олютный </a:t>
                </a:r>
                <a:r>
                  <a:rPr lang="be-BY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показатель преломления -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показатель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преломлен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 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среды относительно вакуума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𝜗</m:t>
                        </m:r>
                      </m:den>
                    </m:f>
                  </m:oMath>
                </a14:m>
                <a:endParaRPr lang="ru-RU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5610" r="-1037" b="-16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refraction400.jpg"/>
          <p:cNvPicPr>
            <a:picLocks noChangeAspect="1"/>
          </p:cNvPicPr>
          <p:nvPr/>
        </p:nvPicPr>
        <p:blipFill>
          <a:blip r:embed="rId4" cstate="print"/>
          <a:srcRect b="237"/>
          <a:stretch>
            <a:fillRect/>
          </a:stretch>
        </p:blipFill>
        <p:spPr>
          <a:xfrm>
            <a:off x="683568" y="3227871"/>
            <a:ext cx="1390445" cy="2787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1760" y="3645024"/>
                <a:ext cx="2319076" cy="105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𝜸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𝟐𝟏</m:t>
                        </m:r>
                      </m:sub>
                    </m:sSub>
                  </m:oMath>
                </a14:m>
                <a:endParaRPr lang="ru-RU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645024"/>
                <a:ext cx="2319076" cy="1053750"/>
              </a:xfrm>
              <a:prstGeom prst="rect">
                <a:avLst/>
              </a:prstGeom>
              <a:blipFill rotWithShape="1">
                <a:blip r:embed="rId5"/>
                <a:stretch>
                  <a:fillRect b="-5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абсолютный показатель преломления таб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227871"/>
            <a:ext cx="3178944" cy="29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9" y="1484784"/>
            <a:ext cx="2320479" cy="291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44" y="1484784"/>
            <a:ext cx="2446855" cy="291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1970" y="344283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000" b="1" dirty="0" smtClean="0">
                <a:solidFill>
                  <a:srgbClr val="FFFF00"/>
                </a:solidFill>
              </a:rPr>
              <a:t>Физкультминутка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6859" y="472514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Глубоко- </a:t>
            </a:r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разок вдохните,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Сделав это-улыбнитесь,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За работу вновь возьмитесь.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6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6" t="4094" r="10342"/>
          <a:stretch>
            <a:fillRect/>
          </a:stretch>
        </p:blipFill>
        <p:spPr bwMode="auto">
          <a:xfrm>
            <a:off x="276299" y="980728"/>
            <a:ext cx="379601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8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3568" y="5301208"/>
            <a:ext cx="6400800" cy="1275928"/>
          </a:xfrm>
          <a:prstGeom prst="wedgeRectCallout">
            <a:avLst>
              <a:gd name="adj1" fmla="val 36500"/>
              <a:gd name="adj2" fmla="val -66042"/>
            </a:avLst>
          </a:prstGeom>
          <a:gradFill rotWithShape="1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ru-RU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683685"/>
              </p:ext>
            </p:extLst>
          </p:nvPr>
        </p:nvGraphicFramePr>
        <p:xfrm>
          <a:off x="952255" y="5373216"/>
          <a:ext cx="1980084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Формула" r:id="rId4" imgW="799920" imgH="457200" progId="Equation.3">
                  <p:embed/>
                </p:oleObj>
              </mc:Choice>
              <mc:Fallback>
                <p:oleObj name="Формула" r:id="rId4" imgW="799920" imgH="45720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255" y="5373216"/>
                        <a:ext cx="1980084" cy="906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01983"/>
              </p:ext>
            </p:extLst>
          </p:nvPr>
        </p:nvGraphicFramePr>
        <p:xfrm>
          <a:off x="4095107" y="5373216"/>
          <a:ext cx="24082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Формула" r:id="rId6" imgW="660240" imgH="393480" progId="Equation.3">
                  <p:embed/>
                </p:oleObj>
              </mc:Choice>
              <mc:Fallback>
                <p:oleObj name="Формула" r:id="rId6" imgW="660240" imgH="39348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07" y="5373216"/>
                        <a:ext cx="2408237" cy="9921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88127"/>
              </p:ext>
            </p:extLst>
          </p:nvPr>
        </p:nvGraphicFramePr>
        <p:xfrm>
          <a:off x="4932040" y="980728"/>
          <a:ext cx="3600400" cy="3669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Фотография Photo Editor" r:id="rId8" imgW="5733333" imgH="2952381" progId="">
                  <p:embed/>
                </p:oleObj>
              </mc:Choice>
              <mc:Fallback>
                <p:oleObj name="Фотография Photo Editor" r:id="rId8" imgW="5733333" imgH="2952381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980728"/>
                        <a:ext cx="3600400" cy="36697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79712" y="18864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внутреннее отражение 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404664"/>
                <a:ext cx="8229600" cy="561662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be-BY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Полное отражение - </a:t>
                </a:r>
                <a:r>
                  <a:rPr lang="be-BY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явление, при котором вся световая энергия отражается от границы раздела двух </a:t>
                </a:r>
                <a:r>
                  <a:rPr lang="be-BY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сред.</a:t>
                </a:r>
                <a:endParaRPr lang="ru-RU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Граничный </a:t>
                </a:r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 полного отражения  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это </a:t>
                </a:r>
                <a:r>
                  <a:rPr lang="ru-RU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be-BY" sz="3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котором возникает </a:t>
                </a:r>
                <a:r>
                  <a:rPr lang="ru-RU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полное отражение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Вода - воздух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be-BY" sz="3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e-BY" sz="3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49</m:t>
                        </m:r>
                      </m:e>
                      <m:sup>
                        <m:r>
                          <a:rPr lang="be-BY" sz="3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Алмаз - воздух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be-BY" sz="32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e-BY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24</m:t>
                        </m:r>
                      </m:e>
                      <m:sup>
                        <m:r>
                          <a:rPr lang="be-BY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404664"/>
                <a:ext cx="8229600" cy="5616624"/>
              </a:xfrm>
              <a:blipFill rotWithShape="1">
                <a:blip r:embed="rId2"/>
                <a:stretch>
                  <a:fillRect l="-1407" t="-1518" r="-2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3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0150" y="-387424"/>
            <a:ext cx="8229600" cy="1800200"/>
          </a:xfrm>
        </p:spPr>
        <p:txBody>
          <a:bodyPr/>
          <a:lstStyle/>
          <a:p>
            <a:r>
              <a:rPr lang="ru-RU" dirty="0" smtClean="0"/>
              <a:t>МИРАЖИ</a:t>
            </a: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0" y="6858000"/>
            <a:ext cx="4067944" cy="60344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415" name="Picture 7" descr="mirag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4932362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569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РАДУГА</a:t>
            </a:r>
            <a:r>
              <a:rPr lang="ru-RU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495800" cy="5661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>
              <a:effectLst/>
            </a:endParaRPr>
          </a:p>
        </p:txBody>
      </p:sp>
      <p:pic>
        <p:nvPicPr>
          <p:cNvPr id="26630" name="Picture 6" descr="radu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968552" cy="537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b="1" dirty="0"/>
              <a:t>ГАЛО</a:t>
            </a:r>
            <a:r>
              <a:rPr lang="ru-RU" dirty="0"/>
              <a:t> </a:t>
            </a:r>
          </a:p>
        </p:txBody>
      </p:sp>
      <p:pic>
        <p:nvPicPr>
          <p:cNvPr id="28679" name="Picture 7" descr="I3r5LpNFZ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9030">
            <a:off x="956361" y="1251115"/>
            <a:ext cx="3671888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galo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949">
            <a:off x="4779922" y="3866604"/>
            <a:ext cx="2710319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229600" cy="1139825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ВЕНЦЫ</a:t>
            </a: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</a:p>
        </p:txBody>
      </p:sp>
      <p:pic>
        <p:nvPicPr>
          <p:cNvPr id="30724" name="Picture 4" descr="ve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700">
            <a:off x="2649801" y="2362915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46095"/>
            <a:ext cx="80648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геометрическая оптика </a:t>
            </a:r>
            <a:r>
              <a:rPr lang="ru-RU" sz="2800" i="1" dirty="0">
                <a:latin typeface="Times New Roman" pitchFamily="18" charset="0"/>
                <a:ea typeface="Calibri"/>
                <a:cs typeface="Times New Roman" pitchFamily="18" charset="0"/>
              </a:rPr>
              <a:t>–это раздел оптики ...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-световой луч – это..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-в однородной прозрачной среде свет распространяется ..</a:t>
            </a:r>
            <a:r>
              <a:rPr lang="ru-RU" sz="2800" i="1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-доказательством прямолинейного распространения света являются..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- скорость света в вакууме обозначается буквой ... </a:t>
            </a:r>
            <a:r>
              <a:rPr lang="ru-RU" sz="28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и равна..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- свойство световых лучей 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25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FF00"/>
                </a:solidFill>
              </a:rPr>
              <a:t>ПОЛЯРНЫЕ СИЯНИЯ</a:t>
            </a:r>
            <a:r>
              <a:rPr lang="ru-RU" dirty="0"/>
              <a:t> </a:t>
            </a:r>
          </a:p>
        </p:txBody>
      </p:sp>
      <p:pic>
        <p:nvPicPr>
          <p:cNvPr id="31748" name="Picture 4" descr="p_sij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81" y="1404109"/>
            <a:ext cx="4465637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-4600575" y="3051175"/>
            <a:ext cx="1834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9501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229600" cy="1139825"/>
          </a:xfrm>
        </p:spPr>
        <p:txBody>
          <a:bodyPr/>
          <a:lstStyle/>
          <a:p>
            <a:r>
              <a:rPr lang="ru-RU" b="1">
                <a:solidFill>
                  <a:srgbClr val="FF66CC"/>
                </a:solidFill>
              </a:rPr>
              <a:t>МЕТЕОРЫ</a:t>
            </a:r>
            <a:r>
              <a:rPr lang="ru-RU">
                <a:solidFill>
                  <a:srgbClr val="FF66CC"/>
                </a:solidFill>
              </a:rPr>
              <a:t> </a:t>
            </a:r>
          </a:p>
        </p:txBody>
      </p:sp>
      <p:pic>
        <p:nvPicPr>
          <p:cNvPr id="32772" name="Picture 4" descr="meteor_141438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50520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130294_poverxnost_krasnaya-planeta_meteor_1680x1050_(w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24" y="3501008"/>
            <a:ext cx="40322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60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237038" y="908050"/>
            <a:ext cx="4906962" cy="594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/>
              <a:t> </a:t>
            </a:r>
            <a:endParaRPr lang="ru-RU" sz="1600" dirty="0">
              <a:effectLst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39825"/>
          </a:xfrm>
        </p:spPr>
        <p:txBody>
          <a:bodyPr/>
          <a:lstStyle/>
          <a:p>
            <a:r>
              <a:rPr lang="ru-RU" b="1">
                <a:solidFill>
                  <a:srgbClr val="FF99FF"/>
                </a:solidFill>
              </a:rPr>
              <a:t>СЕРЕБРИСТЫЕ ОБЛАКА</a:t>
            </a:r>
            <a:r>
              <a:rPr lang="ru-RU"/>
              <a:t> </a:t>
            </a:r>
          </a:p>
        </p:txBody>
      </p:sp>
      <p:pic>
        <p:nvPicPr>
          <p:cNvPr id="33796" name="Picture 4" descr="34837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4784"/>
            <a:ext cx="4572000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2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1.Явление , при котором свет меняет своё направление при переходе из одной среды в другую называется … 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2.Преломление света происходит из-за … на границе раздела двух сред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3.В воде скорость света в  n раз  … чем в воздухе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4.Чем меньшая скорость света в данной среде  , тем среда считается       оптически…   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5.Отношение синуса угла падения к  синусу угла преломления есть …и равна  …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6.Полное отражение – это явление , при котором преломлённая волна   …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0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be-BY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48 , ответить на вопросы после параграфа</a:t>
            </a:r>
          </a:p>
          <a:p>
            <a:r>
              <a:rPr lang="be-BY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Упр.44 (№3)</a:t>
            </a:r>
          </a:p>
          <a:p>
            <a:endParaRPr lang="be-BY" sz="2800" dirty="0" smtClean="0">
              <a:solidFill>
                <a:schemeClr val="tx1"/>
              </a:solidFill>
            </a:endParaRPr>
          </a:p>
          <a:p>
            <a:r>
              <a:rPr lang="be-BY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сообщения(на выбор):</a:t>
            </a:r>
          </a:p>
          <a:p>
            <a:pPr algn="l"/>
            <a:r>
              <a:rPr lang="be-BY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-Явление преломления света в природе;</a:t>
            </a:r>
          </a:p>
          <a:p>
            <a:pPr algn="l"/>
            <a:r>
              <a:rPr lang="be-BY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-Миражи;</a:t>
            </a:r>
          </a:p>
          <a:p>
            <a:pPr algn="l"/>
            <a:r>
              <a:rPr lang="be-BY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-Волоконная  оптика.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408333" cy="34506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Жизнь, как радуга, образуется путём преломления света нашей судьбы, на капельках наших ошибок. Но ведь каким бы мрачным не был дождь, радуга всё-равно получается необычайно красивой.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7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  <a:t>На берегу сидим вдвоем, </a:t>
            </a:r>
            <a:b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  <a:t>Глядим в прозрачный водоем.</a:t>
            </a:r>
            <a:b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  <a:t>Песчинка дна - и та видна.</a:t>
            </a:r>
            <a:b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  <a:t>Скажи: какая глубина?</a:t>
            </a:r>
            <a:b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  <a:t>«Здесь мне по шею», - ты сказал.</a:t>
            </a:r>
            <a:b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  <a:t>Прыг вниз, а дна-то не достал.</a:t>
            </a:r>
            <a:b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  <a:t>Вот вынырнул из-под воды…</a:t>
            </a:r>
            <a:b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anose="02020603050405020304" pitchFamily="18" charset="0"/>
              </a:rPr>
              <a:t>Но почему ошибся ты?  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Изучить законы отражения и преломления, объяснить преломление и отражение?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Провести эксперименты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Научиться применять законы при решении задач.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Узнать где  с этими  явлениями  мы встречаемся.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Цели урока: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0079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Закон отражения и преломления света. 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4895850" cy="576263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отражения света</a:t>
            </a: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16" y="4005064"/>
            <a:ext cx="583264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287" y="692696"/>
            <a:ext cx="59578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Луч падающий, отраженный и перпендикуляр, восстановленный в точке падения луча, лежат в одной плоскости.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64" y="24208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  <a:ea typeface="Calibri"/>
                <a:cs typeface="Times New Roman"/>
              </a:rPr>
              <a:t>Угол </a:t>
            </a:r>
            <a:r>
              <a:rPr lang="ru-RU" sz="3200" dirty="0" smtClean="0">
                <a:solidFill>
                  <a:prstClr val="white"/>
                </a:solidFill>
                <a:ea typeface="Calibri"/>
                <a:cs typeface="Times New Roman"/>
              </a:rPr>
              <a:t>падения </a:t>
            </a:r>
            <a:r>
              <a:rPr lang="ru-RU" sz="3200" dirty="0">
                <a:solidFill>
                  <a:prstClr val="white"/>
                </a:solidFill>
                <a:ea typeface="Calibri"/>
                <a:cs typeface="Times New Roman"/>
              </a:rPr>
              <a:t>равен углу отражения</a:t>
            </a:r>
            <a:r>
              <a:rPr lang="ru-RU" sz="3200" i="1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" y="4581525"/>
            <a:ext cx="87137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границе раздела двух прозрачных сред свет может частично отразиться так, что часть световой энергии будет распространяться после отражения по новому направлению, а часть пройдет через границу и продолжит распространяться во второй среде.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87450" y="1196975"/>
            <a:ext cx="76327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Blip>
                <a:blip r:embed="rId2"/>
              </a:buBlip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Пучок света, падающий на поверхность, отражается ею также в виде пучка.         Такое отражение света называется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зеркальным отражением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Пучок света, падающий на поверхность, отражается ею во всех направлениях. Такое отражение света называют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рассеянным отражением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просто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рассеянием света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5" y="5949950"/>
            <a:ext cx="849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Закон отражения является справедливым как для случая зеркального, так и для случая рассеянного отражения света. 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13100"/>
            <a:ext cx="64801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27088" y="765175"/>
            <a:ext cx="777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падении света на разные поверхности возможны два варианта</a:t>
            </a:r>
            <a:r>
              <a:rPr lang="ru-RU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41767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EF6F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/>
              </a:rPr>
              <a:t>Виды отражения</a:t>
            </a:r>
          </a:p>
        </p:txBody>
      </p:sp>
    </p:spTree>
    <p:extLst>
      <p:ext uri="{BB962C8B-B14F-4D97-AF65-F5344CB8AC3E}">
        <p14:creationId xmlns:p14="http://schemas.microsoft.com/office/powerpoint/2010/main" val="40222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3" grpId="0"/>
      <p:bldP spid="163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4482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e-BY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e-BY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be-BY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преломление света происходит из-за разности скорости света на границе раздела двух сред.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7" y="75977"/>
            <a:ext cx="8352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Преломление</a:t>
            </a:r>
            <a:r>
              <a:rPr lang="be-BY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распространения света  на границе раздела двух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0671"/>
            <a:ext cx="2320479" cy="291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57" y="2390671"/>
            <a:ext cx="2446855" cy="291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2062</TotalTime>
  <Words>631</Words>
  <Application>Microsoft Office PowerPoint</Application>
  <PresentationFormat>Экран (4:3)</PresentationFormat>
  <Paragraphs>84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Волна</vt:lpstr>
      <vt:lpstr>Формула</vt:lpstr>
      <vt:lpstr>Фотография Photo Editor</vt:lpstr>
      <vt:lpstr>Презентация PowerPoint</vt:lpstr>
      <vt:lpstr>Повторение.</vt:lpstr>
      <vt:lpstr>Презентация PowerPoint</vt:lpstr>
      <vt:lpstr>Цели урока:</vt:lpstr>
      <vt:lpstr>Закон отражения и преломления света. </vt:lpstr>
      <vt:lpstr>Закон отражения света</vt:lpstr>
      <vt:lpstr>Презентация PowerPoint</vt:lpstr>
      <vt:lpstr>Презентация PowerPoint</vt:lpstr>
      <vt:lpstr>Презентация PowerPoint</vt:lpstr>
      <vt:lpstr>Закон  преломления </vt:lpstr>
      <vt:lpstr>Отношение синуса угла падения к синусу угла преломления есть величина постоянная для двух данных сред       </vt:lpstr>
      <vt:lpstr>Абсолютный показатель преломления -  показатель преломления среды относительно вакуума   n=c/ϑ</vt:lpstr>
      <vt:lpstr>Презентация PowerPoint</vt:lpstr>
      <vt:lpstr>Презентация PowerPoint</vt:lpstr>
      <vt:lpstr>Презентация PowerPoint</vt:lpstr>
      <vt:lpstr>МИРАЖИ</vt:lpstr>
      <vt:lpstr>РАДУГА </vt:lpstr>
      <vt:lpstr>ГАЛО </vt:lpstr>
      <vt:lpstr>ВЕНЦЫ </vt:lpstr>
      <vt:lpstr>ПОЛЯРНЫЕ СИЯНИЯ </vt:lpstr>
      <vt:lpstr>МЕТЕОРЫ </vt:lpstr>
      <vt:lpstr>СЕРЕБРИСТЫЕ ОБЛАКА </vt:lpstr>
      <vt:lpstr>Закрепление.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Преломление света. Физический смысл показателя преломления.</dc:title>
  <dc:creator>Пользователь</dc:creator>
  <cp:lastModifiedBy>Ивановы</cp:lastModifiedBy>
  <cp:revision>137</cp:revision>
  <dcterms:modified xsi:type="dcterms:W3CDTF">2020-02-09T04:19:11Z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688258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