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7" r:id="rId3"/>
    <p:sldId id="274" r:id="rId4"/>
    <p:sldId id="266" r:id="rId5"/>
    <p:sldId id="258" r:id="rId6"/>
    <p:sldId id="272" r:id="rId7"/>
    <p:sldId id="263" r:id="rId8"/>
    <p:sldId id="265" r:id="rId9"/>
    <p:sldId id="275" r:id="rId10"/>
    <p:sldId id="276" r:id="rId11"/>
    <p:sldId id="273" r:id="rId12"/>
    <p:sldId id="26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1E4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22" autoAdjust="0"/>
    <p:restoredTop sz="94660"/>
  </p:normalViewPr>
  <p:slideViewPr>
    <p:cSldViewPr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 smtClean="0"/>
              <a:t>Вовлеченность родителей в процесс</a:t>
            </a:r>
            <a:endParaRPr lang="ru-RU" sz="2800" dirty="0"/>
          </a:p>
        </c:rich>
      </c:tx>
      <c:layout>
        <c:manualLayout>
          <c:xMode val="edge"/>
          <c:yMode val="edge"/>
          <c:x val="3.8526208651399489E-2"/>
          <c:y val="4.2947368421052628E-4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участвуют </c:v>
                </c:pt>
                <c:pt idx="1">
                  <c:v>не участвуют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252805149585561"/>
          <c:y val="0.22874661825468398"/>
          <c:w val="0.33951332692403485"/>
          <c:h val="0.18815911361711884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 smtClean="0"/>
              <a:t>Количество обучающихся, мотивированных</a:t>
            </a:r>
            <a:r>
              <a:rPr lang="ru-RU" sz="2800" baseline="0" dirty="0" smtClean="0"/>
              <a:t> изучать ИЯ</a:t>
            </a:r>
            <a:endParaRPr lang="ru-RU" sz="2800" dirty="0"/>
          </a:p>
        </c:rich>
      </c:tx>
      <c:layout>
        <c:manualLayout>
          <c:xMode val="edge"/>
          <c:yMode val="edge"/>
          <c:x val="0.14083333333333348"/>
          <c:y val="9.621214550811755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пошли в школу ИЯ</c:v>
                </c:pt>
                <c:pt idx="1">
                  <c:v>планируют пойти в школу ИЯ</c:v>
                </c:pt>
                <c:pt idx="2">
                  <c:v>не пошли в школу 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360297339593162"/>
          <c:y val="0.27387435897435924"/>
          <c:w val="0.37447214397496142"/>
          <c:h val="0.66218119658119756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pPr/>
              <a:t>ср 10.11.21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ср 10.11.21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90091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ср 10.11.21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3425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ср 10.11.21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52420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ср 10.11.21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65031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ср 10.11.21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9633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ср 10.11.21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84418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13763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ср 10.11.21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684000"/>
            <a:ext cx="7065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29046480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733795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450B3A33-03F4-4866-B517-A54DC890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ср 10.11.21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95025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ср 10.11.21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49900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ср 10.11.21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23505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ср 10.11.21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82339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pPr/>
              <a:t>ср 10.11.21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3" r:id="rId15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14.sv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6.svg"/><Relationship Id="rId4" Type="http://schemas.openxmlformats.org/officeDocument/2006/relationships/image" Target="../media/image4.png"/><Relationship Id="rId9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9DE0BE0-A2C4-4428-86D8-D9DE377D5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14000"/>
            <a:ext cx="6096000" cy="6444000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Расширение комплексного подхода как пути 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повышения мотивации к изучению немецкого языка как второго иностранного языка в школах</a:t>
            </a:r>
            <a:r>
              <a:rPr lang="ru-RU" sz="4400" dirty="0" smtClean="0">
                <a:solidFill>
                  <a:schemeClr val="accent3"/>
                </a:solidFill>
              </a:rPr>
              <a:t/>
            </a:r>
            <a:br>
              <a:rPr lang="ru-RU" sz="4400" dirty="0" smtClean="0">
                <a:solidFill>
                  <a:schemeClr val="accent3"/>
                </a:solidFill>
              </a:rPr>
            </a:br>
            <a:r>
              <a:rPr lang="ru-RU" sz="4400" dirty="0" smtClean="0">
                <a:solidFill>
                  <a:schemeClr val="accent3"/>
                </a:solidFill>
              </a:rPr>
              <a:t/>
            </a:r>
            <a:br>
              <a:rPr lang="ru-RU" sz="44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>Выполнила: </a:t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>Емельянова Д.О.</a:t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>МОУ «С(К)ОШИ №4» г. Магнитогорска</a:t>
            </a:r>
            <a:endParaRPr lang="ru-RU" sz="4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78443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«Е» класс (14 чел.)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70999" y="1673999"/>
          <a:ext cx="6165001" cy="4725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5556000" y="1674001"/>
          <a:ext cx="639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6AA7EC-AF89-4DB1-A474-B5A9B00AC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Комплексный подход</a:t>
            </a:r>
            <a:endParaRPr lang="ru-RU" dirty="0"/>
          </a:p>
        </p:txBody>
      </p:sp>
      <p:sp>
        <p:nvSpPr>
          <p:cNvPr id="13" name="ссылка" hidden="1">
            <a:extLst>
              <a:ext uri="{FF2B5EF4-FFF2-40B4-BE49-F238E27FC236}">
                <a16:creationId xmlns=""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=""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A9F6514-AF7C-44F8-9D18-65518C1B2CEF}"/>
              </a:ext>
            </a:extLst>
          </p:cNvPr>
          <p:cNvSpPr/>
          <p:nvPr/>
        </p:nvSpPr>
        <p:spPr>
          <a:xfrm>
            <a:off x="1596000" y="4311787"/>
            <a:ext cx="9090000" cy="1575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0A046E5A-3AE2-4455-8773-0AAB6BF5E6FE}"/>
              </a:ext>
            </a:extLst>
          </p:cNvPr>
          <p:cNvSpPr/>
          <p:nvPr/>
        </p:nvSpPr>
        <p:spPr>
          <a:xfrm>
            <a:off x="5848500" y="4131787"/>
            <a:ext cx="495000" cy="495000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12C4CF22-39A0-40C7-8041-5B487238A60E}"/>
              </a:ext>
            </a:extLst>
          </p:cNvPr>
          <p:cNvSpPr/>
          <p:nvPr/>
        </p:nvSpPr>
        <p:spPr>
          <a:xfrm>
            <a:off x="10281000" y="4104000"/>
            <a:ext cx="495000" cy="495000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3EBCACA3-D779-49E5-8CF7-DE06C68741CD}"/>
              </a:ext>
            </a:extLst>
          </p:cNvPr>
          <p:cNvSpPr/>
          <p:nvPr/>
        </p:nvSpPr>
        <p:spPr>
          <a:xfrm>
            <a:off x="1348500" y="4131787"/>
            <a:ext cx="495000" cy="495000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апля 14">
            <a:extLst>
              <a:ext uri="{FF2B5EF4-FFF2-40B4-BE49-F238E27FC236}">
                <a16:creationId xmlns="" xmlns:a16="http://schemas.microsoft.com/office/drawing/2014/main" id="{3997F7A9-E392-4CD9-A952-1275B41300CF}"/>
              </a:ext>
            </a:extLst>
          </p:cNvPr>
          <p:cNvSpPr/>
          <p:nvPr/>
        </p:nvSpPr>
        <p:spPr>
          <a:xfrm rot="8092213">
            <a:off x="9517885" y="1774893"/>
            <a:ext cx="1778076" cy="1760119"/>
          </a:xfrm>
          <a:prstGeom prst="teardrop">
            <a:avLst/>
          </a:prstGeom>
          <a:solidFill>
            <a:schemeClr val="accent3"/>
          </a:solidFill>
          <a:ln>
            <a:noFill/>
          </a:ln>
          <a:effectLst>
            <a:outerShdw blurRad="152400" dist="1016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Капля 48">
            <a:extLst>
              <a:ext uri="{FF2B5EF4-FFF2-40B4-BE49-F238E27FC236}">
                <a16:creationId xmlns="" xmlns:a16="http://schemas.microsoft.com/office/drawing/2014/main" id="{EF4C5898-F841-46D5-AB2B-388CD44F0F34}"/>
              </a:ext>
            </a:extLst>
          </p:cNvPr>
          <p:cNvSpPr/>
          <p:nvPr/>
        </p:nvSpPr>
        <p:spPr>
          <a:xfrm rot="8092213">
            <a:off x="679476" y="1691926"/>
            <a:ext cx="1775972" cy="1707295"/>
          </a:xfrm>
          <a:prstGeom prst="teardrop">
            <a:avLst/>
          </a:prstGeom>
          <a:ln>
            <a:noFill/>
          </a:ln>
          <a:effectLst>
            <a:outerShdw blurRad="152400" dist="1016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апля 15">
            <a:extLst>
              <a:ext uri="{FF2B5EF4-FFF2-40B4-BE49-F238E27FC236}">
                <a16:creationId xmlns="" xmlns:a16="http://schemas.microsoft.com/office/drawing/2014/main" id="{C425B52C-62C6-4DEC-B848-CE70C1ED8408}"/>
              </a:ext>
            </a:extLst>
          </p:cNvPr>
          <p:cNvSpPr/>
          <p:nvPr/>
        </p:nvSpPr>
        <p:spPr>
          <a:xfrm rot="8092213">
            <a:off x="5229777" y="1761639"/>
            <a:ext cx="1714293" cy="1696625"/>
          </a:xfrm>
          <a:prstGeom prst="teardrop">
            <a:avLst/>
          </a:prstGeom>
          <a:solidFill>
            <a:schemeClr val="accent2"/>
          </a:solidFill>
          <a:ln>
            <a:noFill/>
          </a:ln>
          <a:effectLst>
            <a:outerShdw blurRad="152400" dist="1016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3053F30-5597-4C87-AEFB-B1B81CEC8747}"/>
              </a:ext>
            </a:extLst>
          </p:cNvPr>
          <p:cNvSpPr txBox="1"/>
          <p:nvPr/>
        </p:nvSpPr>
        <p:spPr>
          <a:xfrm>
            <a:off x="786000" y="2259000"/>
            <a:ext cx="1586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учитель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4D787AD0-0C23-4F61-BF58-490CC027DA01}"/>
              </a:ext>
            </a:extLst>
          </p:cNvPr>
          <p:cNvSpPr txBox="1"/>
          <p:nvPr/>
        </p:nvSpPr>
        <p:spPr>
          <a:xfrm>
            <a:off x="5376000" y="2214000"/>
            <a:ext cx="1443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ученик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012CF824-F446-4CCD-89E9-547BC747B3E1}"/>
              </a:ext>
            </a:extLst>
          </p:cNvPr>
          <p:cNvSpPr txBox="1"/>
          <p:nvPr/>
        </p:nvSpPr>
        <p:spPr>
          <a:xfrm>
            <a:off x="9516000" y="2304000"/>
            <a:ext cx="1861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родитель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DDA184A5-55F3-4C41-AF7F-19DB9F211CA4}"/>
              </a:ext>
            </a:extLst>
          </p:cNvPr>
          <p:cNvSpPr txBox="1"/>
          <p:nvPr/>
        </p:nvSpPr>
        <p:spPr>
          <a:xfrm>
            <a:off x="191610" y="4758796"/>
            <a:ext cx="2934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accent1"/>
                </a:solidFill>
              </a:rPr>
              <a:t>Самомотивация</a:t>
            </a:r>
            <a:r>
              <a:rPr lang="ru-RU" sz="2800" b="1" dirty="0" smtClean="0">
                <a:solidFill>
                  <a:schemeClr val="accent1"/>
                </a:solidFill>
              </a:rPr>
              <a:t> 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85" name="Рисунок 84">
            <a:extLst>
              <a:ext uri="{FF2B5EF4-FFF2-40B4-BE49-F238E27FC236}">
                <a16:creationId xmlns="" xmlns:a16="http://schemas.microsoft.com/office/drawing/2014/main" id="{F21FE259-4C2C-4F62-B54D-727E83C0ED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5998" y="4199287"/>
            <a:ext cx="360000" cy="360000"/>
          </a:xfrm>
          <a:prstGeom prst="rect">
            <a:avLst/>
          </a:prstGeom>
        </p:spPr>
      </p:pic>
      <p:pic>
        <p:nvPicPr>
          <p:cNvPr id="87" name="Рисунок 86">
            <a:extLst>
              <a:ext uri="{FF2B5EF4-FFF2-40B4-BE49-F238E27FC236}">
                <a16:creationId xmlns="" xmlns:a16="http://schemas.microsoft.com/office/drawing/2014/main" id="{713F4AB2-D7DA-48BC-AF9B-2DA2714781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916000" y="4194000"/>
            <a:ext cx="360000" cy="360000"/>
          </a:xfrm>
          <a:prstGeom prst="rect">
            <a:avLst/>
          </a:prstGeom>
        </p:spPr>
      </p:pic>
      <p:pic>
        <p:nvPicPr>
          <p:cNvPr id="89" name="Рисунок 88">
            <a:extLst>
              <a:ext uri="{FF2B5EF4-FFF2-40B4-BE49-F238E27FC236}">
                <a16:creationId xmlns="" xmlns:a16="http://schemas.microsoft.com/office/drawing/2014/main" id="{CC110ABA-82C4-4201-BBC2-9669BE89D4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371000" y="4239000"/>
            <a:ext cx="360000" cy="36000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3801000" y="4689000"/>
            <a:ext cx="46420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Повышенная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мотивация к 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изучению немецкого языка 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как второго ИЯ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291000" y="4734000"/>
            <a:ext cx="270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Осознание роли ИЯ в жизни ребенка 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8" name="Равнобедренный треугольник 37"/>
          <p:cNvSpPr/>
          <p:nvPr/>
        </p:nvSpPr>
        <p:spPr>
          <a:xfrm rot="5400000">
            <a:off x="5263500" y="4081500"/>
            <a:ext cx="720000" cy="58500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 rot="16200000">
            <a:off x="6208500" y="4081500"/>
            <a:ext cx="720000" cy="58500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0670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461000" y="1562100"/>
            <a:ext cx="10515600" cy="45698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4000" dirty="0" smtClean="0">
                <a:latin typeface="Franklin Gothic Medium" pitchFamily="34" charset="0"/>
              </a:rPr>
              <a:t>«</a:t>
            </a:r>
            <a:r>
              <a:rPr lang="ru-RU" sz="4000" dirty="0" smtClean="0">
                <a:latin typeface="Book Antiqua" pitchFamily="18" charset="0"/>
              </a:rPr>
              <a:t>Один язык приводит нас в коридор жизни.</a:t>
            </a:r>
          </a:p>
          <a:p>
            <a:pPr algn="r">
              <a:buNone/>
            </a:pPr>
            <a:r>
              <a:rPr lang="ru-RU" sz="4000" dirty="0" smtClean="0">
                <a:latin typeface="Book Antiqua" pitchFamily="18" charset="0"/>
              </a:rPr>
              <a:t>Два языка открывают все двери на этом пути</a:t>
            </a:r>
            <a:r>
              <a:rPr lang="ru-RU" sz="4000" dirty="0" smtClean="0">
                <a:latin typeface="Franklin Gothic Medium" pitchFamily="34" charset="0"/>
              </a:rPr>
              <a:t>»</a:t>
            </a:r>
          </a:p>
          <a:p>
            <a:pPr algn="r">
              <a:buNone/>
            </a:pPr>
            <a:r>
              <a:rPr lang="ru-RU" sz="2400" i="1" dirty="0" smtClean="0"/>
              <a:t>Фрэнк Смит, </a:t>
            </a:r>
          </a:p>
          <a:p>
            <a:pPr algn="r">
              <a:buNone/>
            </a:pPr>
            <a:r>
              <a:rPr lang="ru-RU" sz="2400" i="1" dirty="0" smtClean="0"/>
              <a:t>политический деятель Великобритании</a:t>
            </a:r>
          </a:p>
          <a:p>
            <a:pPr algn="r"/>
            <a:endParaRPr lang="ru-RU" sz="40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D7062D2-87BA-47CB-AA8D-848BE686EE02}"/>
              </a:ext>
            </a:extLst>
          </p:cNvPr>
          <p:cNvSpPr txBox="1"/>
          <p:nvPr/>
        </p:nvSpPr>
        <p:spPr>
          <a:xfrm>
            <a:off x="1250950" y="5162550"/>
            <a:ext cx="95756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648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CF3881-357C-4FCA-874F-76CC5721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CF410A3-610B-4956-A4FE-6597D410A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000" y="1899000"/>
            <a:ext cx="3330000" cy="47699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Противоречия</a:t>
            </a:r>
            <a:r>
              <a:rPr lang="ru-RU" dirty="0" smtClean="0"/>
              <a:t>:</a:t>
            </a:r>
          </a:p>
          <a:p>
            <a:pPr marL="0" indent="0"/>
            <a:r>
              <a:rPr lang="ru-RU" dirty="0" smtClean="0"/>
              <a:t>Нет понимания важности изучения иностранных языков (ИЯ);</a:t>
            </a:r>
          </a:p>
          <a:p>
            <a:pPr marL="0" indent="0"/>
            <a:r>
              <a:rPr lang="ru-RU" dirty="0" smtClean="0"/>
              <a:t>Нет желания изучать немецкий язык как второй иностранный;</a:t>
            </a:r>
          </a:p>
          <a:p>
            <a:pPr marL="0" indent="0"/>
            <a:r>
              <a:rPr lang="ru-RU" dirty="0" smtClean="0"/>
              <a:t>Психолого-педагогические особенности пятиклассников. </a:t>
            </a:r>
          </a:p>
          <a:p>
            <a:pPr marL="0" indent="0"/>
            <a:endParaRPr lang="ru-RU" dirty="0" smtClean="0"/>
          </a:p>
          <a:p>
            <a:pPr marL="0" indent="0"/>
            <a:endParaRPr lang="en-US" dirty="0"/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2E003569-579D-4285-B007-005B990FF1A5}"/>
              </a:ext>
            </a:extLst>
          </p:cNvPr>
          <p:cNvSpPr txBox="1">
            <a:spLocks/>
          </p:cNvSpPr>
          <p:nvPr/>
        </p:nvSpPr>
        <p:spPr>
          <a:xfrm>
            <a:off x="4536800" y="1899000"/>
            <a:ext cx="3330000" cy="3997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Повышение уровня мотивации к изучению немецкого языка как второго иностранного языка</a:t>
            </a:r>
            <a:endParaRPr lang="en-US" dirty="0"/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F3E7C23D-71B6-49F0-B7A1-F2BDD3357A70}"/>
              </a:ext>
            </a:extLst>
          </p:cNvPr>
          <p:cNvSpPr txBox="1">
            <a:spLocks/>
          </p:cNvSpPr>
          <p:nvPr/>
        </p:nvSpPr>
        <p:spPr>
          <a:xfrm>
            <a:off x="8422600" y="1899000"/>
            <a:ext cx="3330000" cy="39970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/>
              <a:t>Задачи</a:t>
            </a:r>
            <a:r>
              <a:rPr lang="ru-RU" dirty="0" smtClean="0"/>
              <a:t>:</a:t>
            </a:r>
          </a:p>
          <a:p>
            <a:pPr marL="0" indent="0"/>
            <a:r>
              <a:rPr lang="ru-RU" dirty="0" smtClean="0"/>
              <a:t>Анализ </a:t>
            </a:r>
            <a:r>
              <a:rPr lang="ru-RU" u="sng" dirty="0" smtClean="0"/>
              <a:t>психолого-педагогических особенностей </a:t>
            </a:r>
            <a:r>
              <a:rPr lang="ru-RU" dirty="0" smtClean="0"/>
              <a:t>пятиклассников;</a:t>
            </a:r>
          </a:p>
          <a:p>
            <a:pPr marL="0" indent="0"/>
            <a:r>
              <a:rPr lang="ru-RU" u="sng" dirty="0" smtClean="0"/>
              <a:t>Расширение</a:t>
            </a:r>
            <a:r>
              <a:rPr lang="ru-RU" dirty="0" smtClean="0"/>
              <a:t> понятия «комплексный подход в обучении ИЯ» и </a:t>
            </a:r>
            <a:r>
              <a:rPr lang="ru-RU" u="sng" dirty="0" smtClean="0"/>
              <a:t>организация</a:t>
            </a:r>
            <a:r>
              <a:rPr lang="ru-RU" dirty="0" smtClean="0"/>
              <a:t> его как пути повышения мотивации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85225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000" y="2034000"/>
            <a:ext cx="11505600" cy="4097963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3600" b="1" dirty="0" smtClean="0"/>
              <a:t>Комплексный подход в обучении ИЯ </a:t>
            </a:r>
            <a:r>
              <a:rPr lang="ru-RU" sz="3600" dirty="0" smtClean="0"/>
              <a:t>- подача </a:t>
            </a:r>
            <a:r>
              <a:rPr lang="ru-RU" sz="3600" dirty="0" err="1" smtClean="0"/>
              <a:t>разноуровнего</a:t>
            </a:r>
            <a:r>
              <a:rPr lang="ru-RU" sz="3600" dirty="0" smtClean="0"/>
              <a:t> языкового материала, обучение лексике и морфологии на синтаксической основе, комплексный характер формирования и развития речевых навыков, сопряженное обучение разным видам речевой деятельности, комплексный характер учебных материалов и самого урока с одновременным изучением фонетики, грамматики, лексики. </a:t>
            </a: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E4A6286-6A7E-499F-B178-8E679457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Рождение опыта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6000" y="3384000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Опыт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86000" y="1764000"/>
            <a:ext cx="751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Изучение идей и теорий педагогов и психологов (Л.В.Щерба, А.А. Леонтьев, Н.И.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Гез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И.Л.Бим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Л.С.Выготский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1000" y="4284000"/>
            <a:ext cx="5525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Курсы повышения квалификации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31000" y="3204000"/>
            <a:ext cx="70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Посещение уроков специалистов других образовательных учреждений города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31000" y="4824000"/>
            <a:ext cx="3036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Самообразование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6000" y="5364000"/>
            <a:ext cx="6498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Гёте-Институт (Центры немецкого языка)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1956000" y="1944000"/>
            <a:ext cx="2115000" cy="38700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161000" y="2394000"/>
            <a:ext cx="180000" cy="13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61000" y="5049000"/>
            <a:ext cx="180000" cy="13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161000" y="4464000"/>
            <a:ext cx="180000" cy="13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161000" y="3654000"/>
            <a:ext cx="180000" cy="13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161000" y="5499000"/>
            <a:ext cx="180000" cy="13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583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F4B98B-B04B-478F-A34E-960DCD66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6000" y="369000"/>
            <a:ext cx="9030600" cy="85500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Комплексный подход 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36000" y="2034000"/>
            <a:ext cx="11640600" cy="4097963"/>
          </a:xfrm>
        </p:spPr>
        <p:txBody>
          <a:bodyPr/>
          <a:lstStyle/>
          <a:p>
            <a:pPr algn="ctr">
              <a:buNone/>
            </a:pP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4026000" y="1404000"/>
            <a:ext cx="630000" cy="54000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8211000" y="1494000"/>
            <a:ext cx="585000" cy="54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1000" y="1809000"/>
            <a:ext cx="6390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 уроке:</a:t>
            </a:r>
          </a:p>
          <a:p>
            <a:pPr>
              <a:buFontTx/>
              <a:buChar char="-"/>
            </a:pPr>
            <a:r>
              <a:rPr lang="ru-RU" sz="2800" dirty="0" smtClean="0"/>
              <a:t>коммуникативный метод;</a:t>
            </a:r>
          </a:p>
          <a:p>
            <a:pPr>
              <a:buFontTx/>
              <a:buChar char="-"/>
            </a:pPr>
            <a:r>
              <a:rPr lang="ru-RU" sz="2800" dirty="0" smtClean="0"/>
              <a:t>фундаментальный метод;</a:t>
            </a:r>
          </a:p>
          <a:p>
            <a:pPr>
              <a:buFontTx/>
              <a:buChar char="-"/>
            </a:pPr>
            <a:r>
              <a:rPr lang="ru-RU" sz="2800" dirty="0" smtClean="0"/>
              <a:t>зрительно-наглядный метод;</a:t>
            </a:r>
          </a:p>
          <a:p>
            <a:pPr>
              <a:buFontTx/>
              <a:buChar char="-"/>
            </a:pPr>
            <a:r>
              <a:rPr lang="ru-RU" sz="2800" dirty="0" err="1" smtClean="0"/>
              <a:t>аудиолингвистический</a:t>
            </a:r>
            <a:r>
              <a:rPr lang="ru-RU" sz="2800" dirty="0" smtClean="0"/>
              <a:t> метод;</a:t>
            </a:r>
          </a:p>
          <a:p>
            <a:pPr>
              <a:buFontTx/>
              <a:buChar char="-"/>
            </a:pPr>
            <a:r>
              <a:rPr lang="ru-RU" sz="2800" dirty="0" smtClean="0"/>
              <a:t>метод физического взаимодействия;</a:t>
            </a:r>
          </a:p>
          <a:p>
            <a:pPr>
              <a:buFontTx/>
              <a:buChar char="-"/>
            </a:pPr>
            <a:r>
              <a:rPr lang="ru-RU" sz="2800" dirty="0" smtClean="0"/>
              <a:t>метод полного погружения;</a:t>
            </a:r>
          </a:p>
          <a:p>
            <a:pPr>
              <a:buFontTx/>
              <a:buChar char="-"/>
            </a:pPr>
            <a:r>
              <a:rPr lang="ru-RU" sz="2800" dirty="0" smtClean="0"/>
              <a:t>осуществление </a:t>
            </a:r>
            <a:r>
              <a:rPr lang="ru-RU" sz="2800" dirty="0" err="1" smtClean="0"/>
              <a:t>метапредметных</a:t>
            </a:r>
            <a:r>
              <a:rPr lang="ru-RU" sz="2800" dirty="0" smtClean="0"/>
              <a:t> и </a:t>
            </a:r>
            <a:r>
              <a:rPr lang="ru-RU" sz="2800" dirty="0" err="1" smtClean="0"/>
              <a:t>межпредметных</a:t>
            </a:r>
            <a:r>
              <a:rPr lang="ru-RU" sz="2800" dirty="0" smtClean="0"/>
              <a:t> связей;</a:t>
            </a:r>
          </a:p>
          <a:p>
            <a:pPr>
              <a:buFontTx/>
              <a:buChar char="-"/>
            </a:pPr>
            <a:r>
              <a:rPr lang="ru-RU" sz="2800" dirty="0" smtClean="0"/>
              <a:t> проектная деятельность;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нетипичное создание ситуации успеха;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…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681000" y="1899000"/>
            <a:ext cx="4995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Вне урока: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повышение уровня </a:t>
            </a:r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</a:rPr>
              <a:t>самомотивации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 учителей;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работа с родителями;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…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123786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F53C19-0122-4D30-B443-6BAE9B903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Методы, приемы и средства повышения мотивации</a:t>
            </a:r>
            <a:endParaRPr lang="ru-RU" sz="5400" dirty="0"/>
          </a:p>
        </p:txBody>
      </p:sp>
      <p:sp>
        <p:nvSpPr>
          <p:cNvPr id="14" name="Овал 13">
            <a:extLst>
              <a:ext uri="{FF2B5EF4-FFF2-40B4-BE49-F238E27FC236}">
                <a16:creationId xmlns="" xmlns:a16="http://schemas.microsoft.com/office/drawing/2014/main" id="{DDFF893D-0597-48C7-8D4E-B0FCDEE26E30}"/>
              </a:ext>
            </a:extLst>
          </p:cNvPr>
          <p:cNvSpPr/>
          <p:nvPr/>
        </p:nvSpPr>
        <p:spPr>
          <a:xfrm>
            <a:off x="2060769" y="4639909"/>
            <a:ext cx="345231" cy="3080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63714D6E-2762-4B64-B24F-721725A26964}"/>
              </a:ext>
            </a:extLst>
          </p:cNvPr>
          <p:cNvSpPr/>
          <p:nvPr/>
        </p:nvSpPr>
        <p:spPr>
          <a:xfrm>
            <a:off x="561000" y="4639909"/>
            <a:ext cx="345231" cy="3080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осьмиугольник 2">
            <a:extLst>
              <a:ext uri="{FF2B5EF4-FFF2-40B4-BE49-F238E27FC236}">
                <a16:creationId xmlns="" xmlns:a16="http://schemas.microsoft.com/office/drawing/2014/main" id="{782E7BA3-3ED2-4F53-B642-68156146B211}"/>
              </a:ext>
            </a:extLst>
          </p:cNvPr>
          <p:cNvSpPr/>
          <p:nvPr/>
        </p:nvSpPr>
        <p:spPr>
          <a:xfrm>
            <a:off x="336000" y="1989000"/>
            <a:ext cx="2925000" cy="3645000"/>
          </a:xfrm>
          <a:prstGeom prst="octagon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олилиния: фигура 57">
            <a:extLst>
              <a:ext uri="{FF2B5EF4-FFF2-40B4-BE49-F238E27FC236}">
                <a16:creationId xmlns="" xmlns:a16="http://schemas.microsoft.com/office/drawing/2014/main" id="{38321733-D115-4C24-AA2C-A1F806BBB412}"/>
              </a:ext>
            </a:extLst>
          </p:cNvPr>
          <p:cNvSpPr/>
          <p:nvPr/>
        </p:nvSpPr>
        <p:spPr>
          <a:xfrm>
            <a:off x="1056000" y="5634000"/>
            <a:ext cx="1530001" cy="495000"/>
          </a:xfrm>
          <a:custGeom>
            <a:avLst/>
            <a:gdLst>
              <a:gd name="connsiteX0" fmla="*/ 172616 w 1845419"/>
              <a:gd name="connsiteY0" fmla="*/ 0 h 308038"/>
              <a:gd name="connsiteX1" fmla="*/ 172622 w 1845419"/>
              <a:gd name="connsiteY1" fmla="*/ 1 h 308038"/>
              <a:gd name="connsiteX2" fmla="*/ 1672798 w 1845419"/>
              <a:gd name="connsiteY2" fmla="*/ 1 h 308038"/>
              <a:gd name="connsiteX3" fmla="*/ 1672803 w 1845419"/>
              <a:gd name="connsiteY3" fmla="*/ 0 h 308038"/>
              <a:gd name="connsiteX4" fmla="*/ 1672809 w 1845419"/>
              <a:gd name="connsiteY4" fmla="*/ 1 h 308038"/>
              <a:gd name="connsiteX5" fmla="*/ 1845001 w 1845419"/>
              <a:gd name="connsiteY5" fmla="*/ 1 h 308038"/>
              <a:gd name="connsiteX6" fmla="*/ 1845001 w 1845419"/>
              <a:gd name="connsiteY6" fmla="*/ 152172 h 308038"/>
              <a:gd name="connsiteX7" fmla="*/ 1845419 w 1845419"/>
              <a:gd name="connsiteY7" fmla="*/ 154019 h 308038"/>
              <a:gd name="connsiteX8" fmla="*/ 1739993 w 1845419"/>
              <a:gd name="connsiteY8" fmla="*/ 295935 h 308038"/>
              <a:gd name="connsiteX9" fmla="*/ 1694976 w 1845419"/>
              <a:gd name="connsiteY9" fmla="*/ 304044 h 308038"/>
              <a:gd name="connsiteX10" fmla="*/ 1690983 w 1845419"/>
              <a:gd name="connsiteY10" fmla="*/ 308037 h 308038"/>
              <a:gd name="connsiteX11" fmla="*/ 1672809 w 1845419"/>
              <a:gd name="connsiteY11" fmla="*/ 308037 h 308038"/>
              <a:gd name="connsiteX12" fmla="*/ 1672803 w 1845419"/>
              <a:gd name="connsiteY12" fmla="*/ 308038 h 308038"/>
              <a:gd name="connsiteX13" fmla="*/ 1672798 w 1845419"/>
              <a:gd name="connsiteY13" fmla="*/ 308037 h 308038"/>
              <a:gd name="connsiteX14" fmla="*/ 172622 w 1845419"/>
              <a:gd name="connsiteY14" fmla="*/ 308037 h 308038"/>
              <a:gd name="connsiteX15" fmla="*/ 172616 w 1845419"/>
              <a:gd name="connsiteY15" fmla="*/ 308038 h 308038"/>
              <a:gd name="connsiteX16" fmla="*/ 172610 w 1845419"/>
              <a:gd name="connsiteY16" fmla="*/ 308037 h 308038"/>
              <a:gd name="connsiteX17" fmla="*/ 154019 w 1845419"/>
              <a:gd name="connsiteY17" fmla="*/ 308037 h 308038"/>
              <a:gd name="connsiteX18" fmla="*/ 149934 w 1845419"/>
              <a:gd name="connsiteY18" fmla="*/ 303952 h 308038"/>
              <a:gd name="connsiteX19" fmla="*/ 105426 w 1845419"/>
              <a:gd name="connsiteY19" fmla="*/ 295935 h 308038"/>
              <a:gd name="connsiteX20" fmla="*/ 0 w 1845419"/>
              <a:gd name="connsiteY20" fmla="*/ 154019 h 308038"/>
              <a:gd name="connsiteX21" fmla="*/ 1 w 1845419"/>
              <a:gd name="connsiteY21" fmla="*/ 154015 h 308038"/>
              <a:gd name="connsiteX22" fmla="*/ 1 w 1845419"/>
              <a:gd name="connsiteY22" fmla="*/ 1 h 308038"/>
              <a:gd name="connsiteX23" fmla="*/ 172610 w 1845419"/>
              <a:gd name="connsiteY23" fmla="*/ 1 h 30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45419" h="308038">
                <a:moveTo>
                  <a:pt x="172616" y="0"/>
                </a:moveTo>
                <a:lnTo>
                  <a:pt x="172622" y="1"/>
                </a:lnTo>
                <a:lnTo>
                  <a:pt x="1672798" y="1"/>
                </a:lnTo>
                <a:lnTo>
                  <a:pt x="1672803" y="0"/>
                </a:lnTo>
                <a:lnTo>
                  <a:pt x="1672809" y="1"/>
                </a:lnTo>
                <a:lnTo>
                  <a:pt x="1845001" y="1"/>
                </a:lnTo>
                <a:lnTo>
                  <a:pt x="1845001" y="152172"/>
                </a:lnTo>
                <a:lnTo>
                  <a:pt x="1845419" y="154019"/>
                </a:lnTo>
                <a:cubicBezTo>
                  <a:pt x="1845419" y="217816"/>
                  <a:pt x="1801947" y="272553"/>
                  <a:pt x="1739993" y="295935"/>
                </a:cubicBezTo>
                <a:lnTo>
                  <a:pt x="1694976" y="304044"/>
                </a:lnTo>
                <a:lnTo>
                  <a:pt x="1690983" y="308037"/>
                </a:lnTo>
                <a:lnTo>
                  <a:pt x="1672809" y="308037"/>
                </a:lnTo>
                <a:lnTo>
                  <a:pt x="1672803" y="308038"/>
                </a:lnTo>
                <a:lnTo>
                  <a:pt x="1672798" y="308037"/>
                </a:lnTo>
                <a:lnTo>
                  <a:pt x="172622" y="308037"/>
                </a:lnTo>
                <a:lnTo>
                  <a:pt x="172616" y="308038"/>
                </a:lnTo>
                <a:lnTo>
                  <a:pt x="172610" y="308037"/>
                </a:lnTo>
                <a:lnTo>
                  <a:pt x="154019" y="308037"/>
                </a:lnTo>
                <a:lnTo>
                  <a:pt x="149934" y="303952"/>
                </a:lnTo>
                <a:lnTo>
                  <a:pt x="105426" y="295935"/>
                </a:lnTo>
                <a:cubicBezTo>
                  <a:pt x="43472" y="272553"/>
                  <a:pt x="0" y="217816"/>
                  <a:pt x="0" y="154019"/>
                </a:cubicBezTo>
                <a:lnTo>
                  <a:pt x="1" y="154015"/>
                </a:lnTo>
                <a:lnTo>
                  <a:pt x="1" y="1"/>
                </a:lnTo>
                <a:lnTo>
                  <a:pt x="172610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5" name="Блок-схема: задержка 14">
            <a:extLst>
              <a:ext uri="{FF2B5EF4-FFF2-40B4-BE49-F238E27FC236}">
                <a16:creationId xmlns="" xmlns:a16="http://schemas.microsoft.com/office/drawing/2014/main" id="{38CB000E-CB8C-482A-962C-711E647BF9C7}"/>
              </a:ext>
            </a:extLst>
          </p:cNvPr>
          <p:cNvSpPr/>
          <p:nvPr/>
        </p:nvSpPr>
        <p:spPr>
          <a:xfrm rot="5400000">
            <a:off x="1461000" y="1764000"/>
            <a:ext cx="675000" cy="1125000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F8AAEDB7-7385-4A75-8AEC-0FF285CB6E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603" y="2628351"/>
            <a:ext cx="299791" cy="299791"/>
          </a:xfrm>
          <a:prstGeom prst="rect">
            <a:avLst/>
          </a:prstGeom>
        </p:spPr>
      </p:pic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2B4B5031-2A01-4899-831B-A8C657A2D358}"/>
              </a:ext>
            </a:extLst>
          </p:cNvPr>
          <p:cNvSpPr/>
          <p:nvPr/>
        </p:nvSpPr>
        <p:spPr>
          <a:xfrm>
            <a:off x="606000" y="2754000"/>
            <a:ext cx="2475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Матрица наблюдения;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рассуждения по алгоритму;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проект</a:t>
            </a:r>
            <a:endParaRPr lang="ru-RU" sz="2800" b="1" dirty="0"/>
          </a:p>
        </p:txBody>
      </p:sp>
      <p:sp>
        <p:nvSpPr>
          <p:cNvPr id="30" name="Блок-схема: задержка 29">
            <a:extLst>
              <a:ext uri="{FF2B5EF4-FFF2-40B4-BE49-F238E27FC236}">
                <a16:creationId xmlns="" xmlns:a16="http://schemas.microsoft.com/office/drawing/2014/main" id="{C18EC7B8-F36E-49F6-A90A-5161518A3ADF}"/>
              </a:ext>
            </a:extLst>
          </p:cNvPr>
          <p:cNvSpPr/>
          <p:nvPr/>
        </p:nvSpPr>
        <p:spPr>
          <a:xfrm rot="5400000">
            <a:off x="5686465" y="2395746"/>
            <a:ext cx="426410" cy="675002"/>
          </a:xfrm>
          <a:prstGeom prst="flowChartDela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57EAEB1A-6EA6-4BD8-953A-BAA8E5B121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749774" y="2583351"/>
            <a:ext cx="299791" cy="299791"/>
          </a:xfrm>
          <a:prstGeom prst="rect">
            <a:avLst/>
          </a:prstGeom>
        </p:spPr>
      </p:pic>
      <p:sp>
        <p:nvSpPr>
          <p:cNvPr id="41" name="Блок-схема: задержка 40">
            <a:extLst>
              <a:ext uri="{FF2B5EF4-FFF2-40B4-BE49-F238E27FC236}">
                <a16:creationId xmlns="" xmlns:a16="http://schemas.microsoft.com/office/drawing/2014/main" id="{1898BA78-4F9C-4D11-BC1A-629BA51247E2}"/>
              </a:ext>
            </a:extLst>
          </p:cNvPr>
          <p:cNvSpPr/>
          <p:nvPr/>
        </p:nvSpPr>
        <p:spPr>
          <a:xfrm rot="5400000">
            <a:off x="9696206" y="2413263"/>
            <a:ext cx="426410" cy="675002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>
            <a:extLst>
              <a:ext uri="{FF2B5EF4-FFF2-40B4-BE49-F238E27FC236}">
                <a16:creationId xmlns="" xmlns:a16="http://schemas.microsoft.com/office/drawing/2014/main" id="{9461BD62-3BB2-4A20-AD52-18A5DAC294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0659513" y="2645868"/>
            <a:ext cx="299791" cy="299791"/>
          </a:xfrm>
          <a:prstGeom prst="rect">
            <a:avLst/>
          </a:prstGeom>
        </p:spPr>
      </p:pic>
      <p:sp>
        <p:nvSpPr>
          <p:cNvPr id="63" name="Прямоугольник 62">
            <a:extLst>
              <a:ext uri="{FF2B5EF4-FFF2-40B4-BE49-F238E27FC236}">
                <a16:creationId xmlns="" xmlns:a16="http://schemas.microsoft.com/office/drawing/2014/main" id="{42473B55-C093-457F-AAE7-7DF16B94DD21}"/>
              </a:ext>
            </a:extLst>
          </p:cNvPr>
          <p:cNvSpPr/>
          <p:nvPr/>
        </p:nvSpPr>
        <p:spPr>
          <a:xfrm>
            <a:off x="1011000" y="5634000"/>
            <a:ext cx="1628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Методы 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5" name="Прямоугольник 64">
            <a:extLst>
              <a:ext uri="{FF2B5EF4-FFF2-40B4-BE49-F238E27FC236}">
                <a16:creationId xmlns="" xmlns:a16="http://schemas.microsoft.com/office/drawing/2014/main" id="{11512DF0-2C75-41BE-8156-CDFCA451EC4B}"/>
              </a:ext>
            </a:extLst>
          </p:cNvPr>
          <p:cNvSpPr/>
          <p:nvPr/>
        </p:nvSpPr>
        <p:spPr>
          <a:xfrm>
            <a:off x="6900915" y="4801910"/>
            <a:ext cx="1628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ЗАГОЛОВОК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="" xmlns:a16="http://schemas.microsoft.com/office/drawing/2014/main" id="{F8AAEDB7-7385-4A75-8AEC-0FF285CB6E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1000" y="2034000"/>
            <a:ext cx="495000" cy="495000"/>
          </a:xfrm>
          <a:prstGeom prst="rect">
            <a:avLst/>
          </a:prstGeom>
        </p:spPr>
      </p:pic>
      <p:sp>
        <p:nvSpPr>
          <p:cNvPr id="56" name="Восьмиугольник 55">
            <a:extLst>
              <a:ext uri="{FF2B5EF4-FFF2-40B4-BE49-F238E27FC236}">
                <a16:creationId xmlns="" xmlns:a16="http://schemas.microsoft.com/office/drawing/2014/main" id="{782E7BA3-3ED2-4F53-B642-68156146B211}"/>
              </a:ext>
            </a:extLst>
          </p:cNvPr>
          <p:cNvSpPr/>
          <p:nvPr/>
        </p:nvSpPr>
        <p:spPr>
          <a:xfrm>
            <a:off x="4521000" y="2034000"/>
            <a:ext cx="2925000" cy="3645000"/>
          </a:xfrm>
          <a:prstGeom prst="octagon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Восьмиугольник 66">
            <a:extLst>
              <a:ext uri="{FF2B5EF4-FFF2-40B4-BE49-F238E27FC236}">
                <a16:creationId xmlns="" xmlns:a16="http://schemas.microsoft.com/office/drawing/2014/main" id="{782E7BA3-3ED2-4F53-B642-68156146B211}"/>
              </a:ext>
            </a:extLst>
          </p:cNvPr>
          <p:cNvSpPr/>
          <p:nvPr/>
        </p:nvSpPr>
        <p:spPr>
          <a:xfrm>
            <a:off x="8751000" y="2034000"/>
            <a:ext cx="2925000" cy="3645000"/>
          </a:xfrm>
          <a:prstGeom prst="octagon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Полилиния: фигура 57">
            <a:extLst>
              <a:ext uri="{FF2B5EF4-FFF2-40B4-BE49-F238E27FC236}">
                <a16:creationId xmlns="" xmlns:a16="http://schemas.microsoft.com/office/drawing/2014/main" id="{38321733-D115-4C24-AA2C-A1F806BBB412}"/>
              </a:ext>
            </a:extLst>
          </p:cNvPr>
          <p:cNvSpPr/>
          <p:nvPr/>
        </p:nvSpPr>
        <p:spPr>
          <a:xfrm>
            <a:off x="5241000" y="5679000"/>
            <a:ext cx="1530001" cy="495000"/>
          </a:xfrm>
          <a:custGeom>
            <a:avLst/>
            <a:gdLst>
              <a:gd name="connsiteX0" fmla="*/ 172616 w 1845419"/>
              <a:gd name="connsiteY0" fmla="*/ 0 h 308038"/>
              <a:gd name="connsiteX1" fmla="*/ 172622 w 1845419"/>
              <a:gd name="connsiteY1" fmla="*/ 1 h 308038"/>
              <a:gd name="connsiteX2" fmla="*/ 1672798 w 1845419"/>
              <a:gd name="connsiteY2" fmla="*/ 1 h 308038"/>
              <a:gd name="connsiteX3" fmla="*/ 1672803 w 1845419"/>
              <a:gd name="connsiteY3" fmla="*/ 0 h 308038"/>
              <a:gd name="connsiteX4" fmla="*/ 1672809 w 1845419"/>
              <a:gd name="connsiteY4" fmla="*/ 1 h 308038"/>
              <a:gd name="connsiteX5" fmla="*/ 1845001 w 1845419"/>
              <a:gd name="connsiteY5" fmla="*/ 1 h 308038"/>
              <a:gd name="connsiteX6" fmla="*/ 1845001 w 1845419"/>
              <a:gd name="connsiteY6" fmla="*/ 152172 h 308038"/>
              <a:gd name="connsiteX7" fmla="*/ 1845419 w 1845419"/>
              <a:gd name="connsiteY7" fmla="*/ 154019 h 308038"/>
              <a:gd name="connsiteX8" fmla="*/ 1739993 w 1845419"/>
              <a:gd name="connsiteY8" fmla="*/ 295935 h 308038"/>
              <a:gd name="connsiteX9" fmla="*/ 1694976 w 1845419"/>
              <a:gd name="connsiteY9" fmla="*/ 304044 h 308038"/>
              <a:gd name="connsiteX10" fmla="*/ 1690983 w 1845419"/>
              <a:gd name="connsiteY10" fmla="*/ 308037 h 308038"/>
              <a:gd name="connsiteX11" fmla="*/ 1672809 w 1845419"/>
              <a:gd name="connsiteY11" fmla="*/ 308037 h 308038"/>
              <a:gd name="connsiteX12" fmla="*/ 1672803 w 1845419"/>
              <a:gd name="connsiteY12" fmla="*/ 308038 h 308038"/>
              <a:gd name="connsiteX13" fmla="*/ 1672798 w 1845419"/>
              <a:gd name="connsiteY13" fmla="*/ 308037 h 308038"/>
              <a:gd name="connsiteX14" fmla="*/ 172622 w 1845419"/>
              <a:gd name="connsiteY14" fmla="*/ 308037 h 308038"/>
              <a:gd name="connsiteX15" fmla="*/ 172616 w 1845419"/>
              <a:gd name="connsiteY15" fmla="*/ 308038 h 308038"/>
              <a:gd name="connsiteX16" fmla="*/ 172610 w 1845419"/>
              <a:gd name="connsiteY16" fmla="*/ 308037 h 308038"/>
              <a:gd name="connsiteX17" fmla="*/ 154019 w 1845419"/>
              <a:gd name="connsiteY17" fmla="*/ 308037 h 308038"/>
              <a:gd name="connsiteX18" fmla="*/ 149934 w 1845419"/>
              <a:gd name="connsiteY18" fmla="*/ 303952 h 308038"/>
              <a:gd name="connsiteX19" fmla="*/ 105426 w 1845419"/>
              <a:gd name="connsiteY19" fmla="*/ 295935 h 308038"/>
              <a:gd name="connsiteX20" fmla="*/ 0 w 1845419"/>
              <a:gd name="connsiteY20" fmla="*/ 154019 h 308038"/>
              <a:gd name="connsiteX21" fmla="*/ 1 w 1845419"/>
              <a:gd name="connsiteY21" fmla="*/ 154015 h 308038"/>
              <a:gd name="connsiteX22" fmla="*/ 1 w 1845419"/>
              <a:gd name="connsiteY22" fmla="*/ 1 h 308038"/>
              <a:gd name="connsiteX23" fmla="*/ 172610 w 1845419"/>
              <a:gd name="connsiteY23" fmla="*/ 1 h 30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45419" h="308038">
                <a:moveTo>
                  <a:pt x="172616" y="0"/>
                </a:moveTo>
                <a:lnTo>
                  <a:pt x="172622" y="1"/>
                </a:lnTo>
                <a:lnTo>
                  <a:pt x="1672798" y="1"/>
                </a:lnTo>
                <a:lnTo>
                  <a:pt x="1672803" y="0"/>
                </a:lnTo>
                <a:lnTo>
                  <a:pt x="1672809" y="1"/>
                </a:lnTo>
                <a:lnTo>
                  <a:pt x="1845001" y="1"/>
                </a:lnTo>
                <a:lnTo>
                  <a:pt x="1845001" y="152172"/>
                </a:lnTo>
                <a:lnTo>
                  <a:pt x="1845419" y="154019"/>
                </a:lnTo>
                <a:cubicBezTo>
                  <a:pt x="1845419" y="217816"/>
                  <a:pt x="1801947" y="272553"/>
                  <a:pt x="1739993" y="295935"/>
                </a:cubicBezTo>
                <a:lnTo>
                  <a:pt x="1694976" y="304044"/>
                </a:lnTo>
                <a:lnTo>
                  <a:pt x="1690983" y="308037"/>
                </a:lnTo>
                <a:lnTo>
                  <a:pt x="1672809" y="308037"/>
                </a:lnTo>
                <a:lnTo>
                  <a:pt x="1672803" y="308038"/>
                </a:lnTo>
                <a:lnTo>
                  <a:pt x="1672798" y="308037"/>
                </a:lnTo>
                <a:lnTo>
                  <a:pt x="172622" y="308037"/>
                </a:lnTo>
                <a:lnTo>
                  <a:pt x="172616" y="308038"/>
                </a:lnTo>
                <a:lnTo>
                  <a:pt x="172610" y="308037"/>
                </a:lnTo>
                <a:lnTo>
                  <a:pt x="154019" y="308037"/>
                </a:lnTo>
                <a:lnTo>
                  <a:pt x="149934" y="303952"/>
                </a:lnTo>
                <a:lnTo>
                  <a:pt x="105426" y="295935"/>
                </a:lnTo>
                <a:cubicBezTo>
                  <a:pt x="43472" y="272553"/>
                  <a:pt x="0" y="217816"/>
                  <a:pt x="0" y="154019"/>
                </a:cubicBezTo>
                <a:lnTo>
                  <a:pt x="1" y="154015"/>
                </a:lnTo>
                <a:lnTo>
                  <a:pt x="1" y="1"/>
                </a:lnTo>
                <a:lnTo>
                  <a:pt x="172610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sz="2400" b="1" dirty="0" smtClean="0"/>
              <a:t>Приёмы </a:t>
            </a:r>
            <a:endParaRPr lang="ru-RU" b="1" dirty="0"/>
          </a:p>
        </p:txBody>
      </p:sp>
      <p:sp>
        <p:nvSpPr>
          <p:cNvPr id="69" name="Блок-схема: задержка 68">
            <a:extLst>
              <a:ext uri="{FF2B5EF4-FFF2-40B4-BE49-F238E27FC236}">
                <a16:creationId xmlns="" xmlns:a16="http://schemas.microsoft.com/office/drawing/2014/main" id="{38CB000E-CB8C-482A-962C-711E647BF9C7}"/>
              </a:ext>
            </a:extLst>
          </p:cNvPr>
          <p:cNvSpPr/>
          <p:nvPr/>
        </p:nvSpPr>
        <p:spPr>
          <a:xfrm rot="5400000">
            <a:off x="5601000" y="1809000"/>
            <a:ext cx="675000" cy="1125000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0" name="Рисунок 69">
            <a:extLst>
              <a:ext uri="{FF2B5EF4-FFF2-40B4-BE49-F238E27FC236}">
                <a16:creationId xmlns="" xmlns:a16="http://schemas.microsoft.com/office/drawing/2014/main" id="{F8AAEDB7-7385-4A75-8AEC-0FF285CB6E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46000" y="2034000"/>
            <a:ext cx="495000" cy="495000"/>
          </a:xfrm>
          <a:prstGeom prst="rect">
            <a:avLst/>
          </a:prstGeom>
        </p:spPr>
      </p:pic>
      <p:sp>
        <p:nvSpPr>
          <p:cNvPr id="71" name="Блок-схема: задержка 70">
            <a:extLst>
              <a:ext uri="{FF2B5EF4-FFF2-40B4-BE49-F238E27FC236}">
                <a16:creationId xmlns="" xmlns:a16="http://schemas.microsoft.com/office/drawing/2014/main" id="{38CB000E-CB8C-482A-962C-711E647BF9C7}"/>
              </a:ext>
            </a:extLst>
          </p:cNvPr>
          <p:cNvSpPr/>
          <p:nvPr/>
        </p:nvSpPr>
        <p:spPr>
          <a:xfrm rot="5400000">
            <a:off x="9876000" y="1809000"/>
            <a:ext cx="675000" cy="1125000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2" name="Рисунок 71">
            <a:extLst>
              <a:ext uri="{FF2B5EF4-FFF2-40B4-BE49-F238E27FC236}">
                <a16:creationId xmlns="" xmlns:a16="http://schemas.microsoft.com/office/drawing/2014/main" id="{F8AAEDB7-7385-4A75-8AEC-0FF285CB6E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66000" y="2079000"/>
            <a:ext cx="495000" cy="495000"/>
          </a:xfrm>
          <a:prstGeom prst="rect">
            <a:avLst/>
          </a:prstGeom>
        </p:spPr>
      </p:pic>
      <p:sp>
        <p:nvSpPr>
          <p:cNvPr id="74" name="Полилиния: фигура 57">
            <a:extLst>
              <a:ext uri="{FF2B5EF4-FFF2-40B4-BE49-F238E27FC236}">
                <a16:creationId xmlns="" xmlns:a16="http://schemas.microsoft.com/office/drawing/2014/main" id="{38321733-D115-4C24-AA2C-A1F806BBB412}"/>
              </a:ext>
            </a:extLst>
          </p:cNvPr>
          <p:cNvSpPr/>
          <p:nvPr/>
        </p:nvSpPr>
        <p:spPr>
          <a:xfrm>
            <a:off x="9426000" y="5679000"/>
            <a:ext cx="1530001" cy="495000"/>
          </a:xfrm>
          <a:custGeom>
            <a:avLst/>
            <a:gdLst>
              <a:gd name="connsiteX0" fmla="*/ 172616 w 1845419"/>
              <a:gd name="connsiteY0" fmla="*/ 0 h 308038"/>
              <a:gd name="connsiteX1" fmla="*/ 172622 w 1845419"/>
              <a:gd name="connsiteY1" fmla="*/ 1 h 308038"/>
              <a:gd name="connsiteX2" fmla="*/ 1672798 w 1845419"/>
              <a:gd name="connsiteY2" fmla="*/ 1 h 308038"/>
              <a:gd name="connsiteX3" fmla="*/ 1672803 w 1845419"/>
              <a:gd name="connsiteY3" fmla="*/ 0 h 308038"/>
              <a:gd name="connsiteX4" fmla="*/ 1672809 w 1845419"/>
              <a:gd name="connsiteY4" fmla="*/ 1 h 308038"/>
              <a:gd name="connsiteX5" fmla="*/ 1845001 w 1845419"/>
              <a:gd name="connsiteY5" fmla="*/ 1 h 308038"/>
              <a:gd name="connsiteX6" fmla="*/ 1845001 w 1845419"/>
              <a:gd name="connsiteY6" fmla="*/ 152172 h 308038"/>
              <a:gd name="connsiteX7" fmla="*/ 1845419 w 1845419"/>
              <a:gd name="connsiteY7" fmla="*/ 154019 h 308038"/>
              <a:gd name="connsiteX8" fmla="*/ 1739993 w 1845419"/>
              <a:gd name="connsiteY8" fmla="*/ 295935 h 308038"/>
              <a:gd name="connsiteX9" fmla="*/ 1694976 w 1845419"/>
              <a:gd name="connsiteY9" fmla="*/ 304044 h 308038"/>
              <a:gd name="connsiteX10" fmla="*/ 1690983 w 1845419"/>
              <a:gd name="connsiteY10" fmla="*/ 308037 h 308038"/>
              <a:gd name="connsiteX11" fmla="*/ 1672809 w 1845419"/>
              <a:gd name="connsiteY11" fmla="*/ 308037 h 308038"/>
              <a:gd name="connsiteX12" fmla="*/ 1672803 w 1845419"/>
              <a:gd name="connsiteY12" fmla="*/ 308038 h 308038"/>
              <a:gd name="connsiteX13" fmla="*/ 1672798 w 1845419"/>
              <a:gd name="connsiteY13" fmla="*/ 308037 h 308038"/>
              <a:gd name="connsiteX14" fmla="*/ 172622 w 1845419"/>
              <a:gd name="connsiteY14" fmla="*/ 308037 h 308038"/>
              <a:gd name="connsiteX15" fmla="*/ 172616 w 1845419"/>
              <a:gd name="connsiteY15" fmla="*/ 308038 h 308038"/>
              <a:gd name="connsiteX16" fmla="*/ 172610 w 1845419"/>
              <a:gd name="connsiteY16" fmla="*/ 308037 h 308038"/>
              <a:gd name="connsiteX17" fmla="*/ 154019 w 1845419"/>
              <a:gd name="connsiteY17" fmla="*/ 308037 h 308038"/>
              <a:gd name="connsiteX18" fmla="*/ 149934 w 1845419"/>
              <a:gd name="connsiteY18" fmla="*/ 303952 h 308038"/>
              <a:gd name="connsiteX19" fmla="*/ 105426 w 1845419"/>
              <a:gd name="connsiteY19" fmla="*/ 295935 h 308038"/>
              <a:gd name="connsiteX20" fmla="*/ 0 w 1845419"/>
              <a:gd name="connsiteY20" fmla="*/ 154019 h 308038"/>
              <a:gd name="connsiteX21" fmla="*/ 1 w 1845419"/>
              <a:gd name="connsiteY21" fmla="*/ 154015 h 308038"/>
              <a:gd name="connsiteX22" fmla="*/ 1 w 1845419"/>
              <a:gd name="connsiteY22" fmla="*/ 1 h 308038"/>
              <a:gd name="connsiteX23" fmla="*/ 172610 w 1845419"/>
              <a:gd name="connsiteY23" fmla="*/ 1 h 30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45419" h="308038">
                <a:moveTo>
                  <a:pt x="172616" y="0"/>
                </a:moveTo>
                <a:lnTo>
                  <a:pt x="172622" y="1"/>
                </a:lnTo>
                <a:lnTo>
                  <a:pt x="1672798" y="1"/>
                </a:lnTo>
                <a:lnTo>
                  <a:pt x="1672803" y="0"/>
                </a:lnTo>
                <a:lnTo>
                  <a:pt x="1672809" y="1"/>
                </a:lnTo>
                <a:lnTo>
                  <a:pt x="1845001" y="1"/>
                </a:lnTo>
                <a:lnTo>
                  <a:pt x="1845001" y="152172"/>
                </a:lnTo>
                <a:lnTo>
                  <a:pt x="1845419" y="154019"/>
                </a:lnTo>
                <a:cubicBezTo>
                  <a:pt x="1845419" y="217816"/>
                  <a:pt x="1801947" y="272553"/>
                  <a:pt x="1739993" y="295935"/>
                </a:cubicBezTo>
                <a:lnTo>
                  <a:pt x="1694976" y="304044"/>
                </a:lnTo>
                <a:lnTo>
                  <a:pt x="1690983" y="308037"/>
                </a:lnTo>
                <a:lnTo>
                  <a:pt x="1672809" y="308037"/>
                </a:lnTo>
                <a:lnTo>
                  <a:pt x="1672803" y="308038"/>
                </a:lnTo>
                <a:lnTo>
                  <a:pt x="1672798" y="308037"/>
                </a:lnTo>
                <a:lnTo>
                  <a:pt x="172622" y="308037"/>
                </a:lnTo>
                <a:lnTo>
                  <a:pt x="172616" y="308038"/>
                </a:lnTo>
                <a:lnTo>
                  <a:pt x="172610" y="308037"/>
                </a:lnTo>
                <a:lnTo>
                  <a:pt x="154019" y="308037"/>
                </a:lnTo>
                <a:lnTo>
                  <a:pt x="149934" y="303952"/>
                </a:lnTo>
                <a:lnTo>
                  <a:pt x="105426" y="295935"/>
                </a:lnTo>
                <a:cubicBezTo>
                  <a:pt x="43472" y="272553"/>
                  <a:pt x="0" y="217816"/>
                  <a:pt x="0" y="154019"/>
                </a:cubicBezTo>
                <a:lnTo>
                  <a:pt x="1" y="154015"/>
                </a:lnTo>
                <a:lnTo>
                  <a:pt x="1" y="1"/>
                </a:lnTo>
                <a:lnTo>
                  <a:pt x="172610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sz="2400" b="1" dirty="0" smtClean="0"/>
              <a:t>Средства </a:t>
            </a:r>
            <a:endParaRPr lang="ru-RU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4521000" y="2844000"/>
            <a:ext cx="2925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Нетипичная ситуации успеха;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err="1" smtClean="0"/>
              <a:t>коллажирова-ние</a:t>
            </a:r>
            <a:r>
              <a:rPr lang="ru-RU" sz="2800" b="1" dirty="0" smtClean="0"/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игры </a:t>
            </a:r>
          </a:p>
          <a:p>
            <a:pPr algn="ctr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8886000" y="2574000"/>
            <a:ext cx="2835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Учебник;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err="1" smtClean="0"/>
              <a:t>гаджеты</a:t>
            </a:r>
            <a:r>
              <a:rPr lang="ru-RU" sz="2800" b="1" dirty="0" smtClean="0"/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наглядность;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компьютерные программы;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/>
              <a:t>задания/упражнения</a:t>
            </a:r>
          </a:p>
          <a:p>
            <a:pPr algn="ctr">
              <a:buFont typeface="Arial" pitchFamily="34" charset="0"/>
              <a:buChar char="•"/>
            </a:pPr>
            <a:endParaRPr lang="ru-RU" dirty="0" smtClean="0"/>
          </a:p>
          <a:p>
            <a:pPr algn="ctr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40112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50ECA6-2C10-42CC-8823-AE342109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Психолого-педагогические особенности пятиклассников</a:t>
            </a:r>
            <a:endParaRPr lang="ru-RU" dirty="0"/>
          </a:p>
        </p:txBody>
      </p:sp>
      <p:sp useBgFill="1">
        <p:nvSpPr>
          <p:cNvPr id="3" name="Объект 2">
            <a:extLst>
              <a:ext uri="{FF2B5EF4-FFF2-40B4-BE49-F238E27FC236}">
                <a16:creationId xmlns="" xmlns:a16="http://schemas.microsoft.com/office/drawing/2014/main" id="{06A69E54-D44B-4DB4-89D6-039D8E202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000" y="1854000"/>
            <a:ext cx="11205000" cy="3915000"/>
          </a:xfrm>
        </p:spPr>
        <p:txBody>
          <a:bodyPr numCol="3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«Чувство      взрослости»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Склонность к фантазированию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Стремление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экспериментиро-вать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91000" y="1809000"/>
            <a:ext cx="2655000" cy="1575000"/>
          </a:xfrm>
          <a:prstGeom prst="roundRect">
            <a:avLst/>
          </a:prstGeom>
          <a:noFill/>
          <a:ln w="412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21000" y="3069000"/>
            <a:ext cx="3240000" cy="1530000"/>
          </a:xfrm>
          <a:prstGeom prst="round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986000" y="1809000"/>
            <a:ext cx="3510000" cy="1710000"/>
          </a:xfrm>
          <a:prstGeom prst="round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936000" y="1629000"/>
            <a:ext cx="1170000" cy="54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006000" y="1584000"/>
            <a:ext cx="0" cy="135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726000" y="1674000"/>
            <a:ext cx="1125000" cy="54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46000" y="5634000"/>
            <a:ext cx="42396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de-DE" sz="6000" b="1" dirty="0" smtClean="0">
                <a:solidFill>
                  <a:schemeClr val="accent5">
                    <a:lumMod val="50000"/>
                  </a:schemeClr>
                </a:solidFill>
              </a:rPr>
              <a:t>Mein Pass</a:t>
            </a:r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</a:rPr>
              <a:t>»</a:t>
            </a:r>
            <a:endParaRPr lang="ru-RU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051000" y="4689000"/>
            <a:ext cx="0" cy="108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7221000" y="3654000"/>
            <a:ext cx="1800000" cy="207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766000" y="3474000"/>
            <a:ext cx="1980000" cy="2295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45430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78A402B-EC8F-4913-9E37-C2F778C4F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717550"/>
            <a:ext cx="5334000" cy="6140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Лэпбук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smtClean="0"/>
              <a:t>- тематическая интерактивная папка (книга), содержащая систематизированную и разнообразно оформленную информацию</a:t>
            </a:r>
            <a:r>
              <a:rPr lang="ru-RU" b="1" i="1" dirty="0" smtClean="0"/>
              <a:t>.</a:t>
            </a:r>
            <a:r>
              <a:rPr lang="ru-RU" b="1" dirty="0" smtClean="0"/>
              <a:t> Одной из важнейших задач пособия считают стимуляцию у детей познавательной активности, стремления узнавать и запоминать новое, пробуждения желания учиться.</a:t>
            </a:r>
            <a:endParaRPr lang="ru-RU" dirty="0" smtClean="0"/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Содержимое 6" descr="IMG_20211109_19391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5900" y="228600"/>
            <a:ext cx="3368781" cy="4880117"/>
          </a:xfrm>
        </p:spPr>
      </p:pic>
      <p:pic>
        <p:nvPicPr>
          <p:cNvPr id="8" name="Рисунок 7" descr="IMG_20211109_2010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63000" y="1495832"/>
            <a:ext cx="3429000" cy="51068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98999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719000"/>
          <a:ext cx="10980000" cy="389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000"/>
                <a:gridCol w="2196000"/>
                <a:gridCol w="2196000"/>
                <a:gridCol w="2293128"/>
                <a:gridCol w="2098872"/>
              </a:tblGrid>
              <a:tr h="2448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Матрица наблюдений</a:t>
                      </a:r>
                    </a:p>
                    <a:p>
                      <a:r>
                        <a:rPr lang="ru-RU" sz="2800" dirty="0" smtClean="0"/>
                        <a:t>(начало темы /</a:t>
                      </a:r>
                      <a:r>
                        <a:rPr lang="ru-RU" sz="2800" baseline="0" dirty="0" smtClean="0"/>
                        <a:t> конец темы)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Опросник</a:t>
                      </a:r>
                      <a:r>
                        <a:rPr lang="ru-RU" sz="2800" dirty="0" smtClean="0"/>
                        <a:t> родителей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Удовлетворен-ность</a:t>
                      </a:r>
                      <a:r>
                        <a:rPr lang="ru-RU" sz="2400" dirty="0" smtClean="0"/>
                        <a:t> возрастным </a:t>
                      </a:r>
                      <a:r>
                        <a:rPr lang="ru-RU" sz="2400" dirty="0" err="1" smtClean="0"/>
                        <a:t>психолого-педагогичес-ким</a:t>
                      </a:r>
                      <a:r>
                        <a:rPr lang="ru-RU" sz="2400" dirty="0" smtClean="0"/>
                        <a:t> особенностям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Повышение уровня мотивации учителя</a:t>
                      </a:r>
                      <a:endParaRPr lang="ru-RU" sz="2800" dirty="0"/>
                    </a:p>
                  </a:txBody>
                  <a:tcPr/>
                </a:tc>
              </a:tr>
              <a:tr h="620668"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</a:t>
                      </a:r>
                      <a:r>
                        <a:rPr lang="ru-RU" baseline="0" dirty="0" smtClean="0"/>
                        <a:t> 2021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Наблюдается рост заинтересованности  на уроке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57%                  93%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620668"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r>
                        <a:rPr lang="ru-RU" baseline="0" dirty="0" smtClean="0"/>
                        <a:t> 2021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93%                  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5376000" y="4554000"/>
            <a:ext cx="63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376000" y="5184000"/>
            <a:ext cx="63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</TotalTime>
  <Words>427</Words>
  <Application>Microsoft Office PowerPoint</Application>
  <PresentationFormat>Произвольный</PresentationFormat>
  <Paragraphs>100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Расширение комплексного подхода как пути повышения мотивации к изучению немецкого языка как второго иностранного языка в школах  Выполнила:  Емельянова Д.О. МОУ «С(К)ОШИ №4» г. Магнитогорска</vt:lpstr>
      <vt:lpstr>Актуальность</vt:lpstr>
      <vt:lpstr>Слайд 3</vt:lpstr>
      <vt:lpstr>Рождение опыта</vt:lpstr>
      <vt:lpstr>  Комплексный подход  </vt:lpstr>
      <vt:lpstr>Методы, приемы и средства повышения мотивации</vt:lpstr>
      <vt:lpstr>Психолого-педагогические особенности пятиклассников</vt:lpstr>
      <vt:lpstr>Слайд 8</vt:lpstr>
      <vt:lpstr>Слайд 9</vt:lpstr>
      <vt:lpstr>5 «Е» класс (14 чел.)</vt:lpstr>
      <vt:lpstr>Комплексный подход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Маша</cp:lastModifiedBy>
  <cp:revision>138</cp:revision>
  <dcterms:created xsi:type="dcterms:W3CDTF">2020-07-05T17:04:43Z</dcterms:created>
  <dcterms:modified xsi:type="dcterms:W3CDTF">2021-11-10T05:57:28Z</dcterms:modified>
</cp:coreProperties>
</file>