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61" r:id="rId3"/>
    <p:sldId id="262" r:id="rId4"/>
    <p:sldId id="271" r:id="rId5"/>
    <p:sldId id="263" r:id="rId6"/>
    <p:sldId id="278" r:id="rId7"/>
    <p:sldId id="285" r:id="rId8"/>
    <p:sldId id="286" r:id="rId9"/>
    <p:sldId id="290" r:id="rId10"/>
    <p:sldId id="284" r:id="rId11"/>
    <p:sldId id="292" r:id="rId12"/>
    <p:sldId id="279" r:id="rId13"/>
    <p:sldId id="293" r:id="rId14"/>
    <p:sldId id="288" r:id="rId15"/>
    <p:sldId id="291" r:id="rId16"/>
    <p:sldId id="294" r:id="rId17"/>
    <p:sldId id="273" r:id="rId18"/>
    <p:sldId id="275" r:id="rId19"/>
    <p:sldId id="274" r:id="rId20"/>
    <p:sldId id="276" r:id="rId21"/>
    <p:sldId id="277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319"/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13" autoAdjust="0"/>
  </p:normalViewPr>
  <p:slideViewPr>
    <p:cSldViewPr snapToGrid="0">
      <p:cViewPr varScale="1">
        <p:scale>
          <a:sx n="93" d="100"/>
          <a:sy n="93" d="100"/>
        </p:scale>
        <p:origin x="4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yceum6-68.gosuslugi.r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288" y="1499191"/>
            <a:ext cx="6919606" cy="4784651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«ОПИСАТЕЛЬНАЯ СТАТИСТИКА»</a:t>
            </a:r>
            <a:b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7 КЛАСС</a:t>
            </a:r>
            <a:b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Урок математики</a:t>
            </a:r>
            <a:b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рамках обновленных ФГОС-2021</a:t>
            </a:r>
            <a:b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b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b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000" i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Швецова</a:t>
            </a:r>
            <a: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О.А., </a:t>
            </a:r>
            <a:b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учитель математики, </a:t>
            </a:r>
            <a:b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МАОУ «Лицей №6» г.Тамбов</a:t>
            </a:r>
            <a:b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br>
              <a:rPr lang="ru-RU" sz="2000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endParaRPr lang="en-US" sz="2800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Рисунок 4" descr="Снимок.JPG"/>
          <p:cNvPicPr>
            <a:picLocks noChangeAspect="1"/>
          </p:cNvPicPr>
          <p:nvPr/>
        </p:nvPicPr>
        <p:blipFill>
          <a:blip r:embed="rId3" cstate="print"/>
          <a:srcRect l="12867" r="2703"/>
          <a:stretch>
            <a:fillRect/>
          </a:stretch>
        </p:blipFill>
        <p:spPr>
          <a:xfrm>
            <a:off x="0" y="424037"/>
            <a:ext cx="171437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514" y="6357257"/>
            <a:ext cx="3771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https://lyceum6-68.gosuslugi.ru</a:t>
            </a:r>
            <a:endParaRPr lang="en-US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latin typeface="Monotype Corsiva" pitchFamily="66" charset="0"/>
              </a:rPr>
              <a:t>№2.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 1.Вычислите  среднее арифметическое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3,	4,	5,	6,	7,	8</a:t>
            </a:r>
          </a:p>
          <a:p>
            <a:pPr>
              <a:buNone/>
            </a:pPr>
            <a:endParaRPr lang="en-US" sz="3600" dirty="0"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2. Вычислите среднее арифметическое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0,	3,	4,	5,	6,	7,	10</a:t>
            </a:r>
          </a:p>
          <a:p>
            <a:pPr>
              <a:buNone/>
            </a:pPr>
            <a:endParaRPr lang="en-US" sz="3600" dirty="0"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3. Вычислите среднее арифметическое 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3,	4,	5,	6,	7,	5</a:t>
            </a:r>
          </a:p>
          <a:p>
            <a:pPr>
              <a:buNone/>
            </a:pPr>
            <a:endParaRPr lang="en-US" sz="3600" dirty="0"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4. Сравните полученные результаты.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>
                <a:latin typeface="Monotype Corsiva" pitchFamily="66" charset="0"/>
              </a:rPr>
              <a:t>№2.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 1.Вычислите  среднее арифметическое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3,	4,	5,	6,	7,	8</a:t>
            </a:r>
          </a:p>
          <a:p>
            <a:pPr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(3+4+5+6+7+8 ):6 =5,5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2. Вычислите среднее арифметическое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0,	3,	4,	5,	6,	7,	10</a:t>
            </a:r>
          </a:p>
          <a:p>
            <a:pPr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( 0+3+4+5+6+7+10) :7 = 5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3. Вычислите среднее арифметическое  чисел 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	3,	4,	5,	6,	7,	5</a:t>
            </a:r>
          </a:p>
          <a:p>
            <a:pPr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(3+4+5+6+7+5) : 6 =5</a:t>
            </a:r>
          </a:p>
          <a:p>
            <a:pPr>
              <a:buNone/>
            </a:pPr>
            <a:r>
              <a:rPr lang="ru-RU" sz="3600" dirty="0">
                <a:latin typeface="Monotype Corsiva" pitchFamily="66" charset="0"/>
              </a:rPr>
              <a:t>4. Сравните полученные результаты.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средние величины</a:t>
            </a:r>
            <a:br>
              <a:rPr lang="ru-RU" sz="2800" b="1" i="1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Monotype Corsiva" pitchFamily="66" charset="0"/>
              </a:rPr>
              <a:t>№</a:t>
            </a:r>
            <a:r>
              <a:rPr lang="en-US" sz="3600" b="1" i="1" dirty="0">
                <a:latin typeface="Monotype Corsiva" pitchFamily="66" charset="0"/>
              </a:rPr>
              <a:t>3</a:t>
            </a:r>
            <a:r>
              <a:rPr lang="ru-RU" sz="3600" b="1" i="1" dirty="0">
                <a:latin typeface="Monotype Corsiva" pitchFamily="66" charset="0"/>
              </a:rPr>
              <a:t>. Первые 5 часов автомобиль ехал со скоростью 60км/ч, следующие 3 часа— со скоростью 100км/ч, а последние 4 часа — со скоростью 75 км/ч. Найдите среднюю скорость автомобиля на протяжении всего пути.</a:t>
            </a:r>
          </a:p>
          <a:p>
            <a:pPr indent="217488">
              <a:buNone/>
            </a:pPr>
            <a:r>
              <a:rPr lang="ru-RU" sz="3600" i="1" dirty="0">
                <a:latin typeface="Monotype Corsiva" pitchFamily="66" charset="0"/>
                <a:ea typeface="Malgun Gothic" panose="020B0503020000020004" pitchFamily="34" charset="-127"/>
              </a:rPr>
              <a:t> 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средние величины</a:t>
            </a:r>
            <a:br>
              <a:rPr lang="ru-RU" sz="2800" b="1" i="1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i="1" dirty="0">
                <a:latin typeface="Monotype Corsiva" pitchFamily="66" charset="0"/>
              </a:rPr>
              <a:t>№</a:t>
            </a:r>
            <a:r>
              <a:rPr lang="en-US" sz="3600" b="1" i="1" dirty="0">
                <a:latin typeface="Monotype Corsiva" pitchFamily="66" charset="0"/>
              </a:rPr>
              <a:t>3</a:t>
            </a:r>
            <a:r>
              <a:rPr lang="ru-RU" sz="3600" b="1" i="1" dirty="0">
                <a:latin typeface="Monotype Corsiva" pitchFamily="66" charset="0"/>
              </a:rPr>
              <a:t>. Первые 5 часов автомобиль ехал со скоростью 60км/ч, следующие 3 часа— со скоростью 100км/ч, а последние 4 часа — со скоростью 75 км/ч. Найдите среднюю скорость автомобиля на протяжении всего пути.</a:t>
            </a:r>
          </a:p>
          <a:p>
            <a:pPr indent="217488">
              <a:buNone/>
            </a:pPr>
            <a:r>
              <a:rPr lang="ru-RU" sz="3600" i="1" dirty="0">
                <a:latin typeface="Monotype Corsiva" pitchFamily="66" charset="0"/>
                <a:ea typeface="Malgun Gothic" panose="020B0503020000020004" pitchFamily="34" charset="-127"/>
              </a:rPr>
              <a:t>Решение:</a:t>
            </a:r>
          </a:p>
          <a:p>
            <a:pPr indent="217488">
              <a:buNone/>
            </a:pPr>
            <a:r>
              <a:rPr lang="ru-RU" sz="3600" i="1" dirty="0">
                <a:latin typeface="Monotype Corsiva" pitchFamily="66" charset="0"/>
                <a:ea typeface="Malgun Gothic" panose="020B0503020000020004" pitchFamily="34" charset="-127"/>
              </a:rPr>
              <a:t>Средняя скорость, это отношение пройденного пути ко времени, за который пройден этот путь.</a:t>
            </a:r>
          </a:p>
          <a:p>
            <a:pPr indent="217488">
              <a:buNone/>
            </a:pPr>
            <a:r>
              <a:rPr lang="ru-RU" sz="3600" i="1" dirty="0">
                <a:latin typeface="Monotype Corsiva" pitchFamily="66" charset="0"/>
                <a:ea typeface="Malgun Gothic" panose="020B0503020000020004" pitchFamily="34" charset="-127"/>
              </a:rPr>
              <a:t>За первые 5 часов автомобиль проехал 5·60=300км, за следующие три часа— 3·100=300км и за последние 4 часа— 4·75=300км. Весь путь составил 300+300+300=900км, а суммарное время движения— 5+3+4=12часов, откуда средняя скорость автомобиля на протяжении всего пути 900/12 = 75 км/ч.</a:t>
            </a:r>
          </a:p>
          <a:p>
            <a:pPr indent="217488">
              <a:buNone/>
            </a:pPr>
            <a:r>
              <a:rPr lang="ru-RU" sz="3600" i="1" dirty="0">
                <a:latin typeface="Monotype Corsiva" pitchFamily="66" charset="0"/>
                <a:ea typeface="Malgun Gothic" panose="020B0503020000020004" pitchFamily="34" charset="-127"/>
              </a:rPr>
              <a:t> </a:t>
            </a:r>
          </a:p>
          <a:p>
            <a:pPr indent="217488">
              <a:buNone/>
            </a:pPr>
            <a:r>
              <a:rPr lang="ru-RU" sz="3600" dirty="0">
                <a:latin typeface="Monotype Corsiva" pitchFamily="66" charset="0"/>
              </a:rPr>
              <a:t>Ответ: 75.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средние величины</a:t>
            </a:r>
            <a:br>
              <a:rPr lang="ru-RU" sz="2800" b="1" i="1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856" y="1465729"/>
            <a:ext cx="8366495" cy="4711234"/>
          </a:xfrm>
        </p:spPr>
        <p:txBody>
          <a:bodyPr>
            <a:normAutofit/>
          </a:bodyPr>
          <a:lstStyle/>
          <a:p>
            <a:r>
              <a:rPr lang="ru-RU" b="1" dirty="0"/>
              <a:t>Средняя арифметическая (взвешенная)</a:t>
            </a:r>
            <a:r>
              <a:rPr lang="ru-RU" i="1" dirty="0"/>
              <a:t> –</a:t>
            </a:r>
            <a:r>
              <a:rPr lang="ru-RU" dirty="0"/>
              <a:t> варианты </a:t>
            </a:r>
            <a:r>
              <a:rPr lang="ru-RU" b="1" dirty="0"/>
              <a:t>повторяются</a:t>
            </a:r>
            <a:r>
              <a:rPr lang="ru-RU" dirty="0"/>
              <a:t> различное число раз, при этом число повторений вариантов  называется </a:t>
            </a:r>
            <a:r>
              <a:rPr lang="ru-RU" b="1" dirty="0"/>
              <a:t>частотой</a:t>
            </a:r>
            <a:r>
              <a:rPr lang="ru-RU" i="1" dirty="0"/>
              <a:t>,</a:t>
            </a:r>
            <a:r>
              <a:rPr lang="ru-RU" dirty="0"/>
              <a:t> или </a:t>
            </a:r>
            <a:r>
              <a:rPr lang="ru-RU" b="1" i="1" dirty="0"/>
              <a:t>статистическим весом</a:t>
            </a:r>
            <a:r>
              <a:rPr lang="ru-RU" i="1" dirty="0"/>
              <a:t>.</a:t>
            </a:r>
            <a:endParaRPr lang="en-US" i="1" dirty="0"/>
          </a:p>
          <a:p>
            <a:endParaRPr lang="en-US" i="1" dirty="0"/>
          </a:p>
          <a:p>
            <a:r>
              <a:rPr lang="ru-RU" b="1" dirty="0"/>
              <a:t>Взвешенное среднее </a:t>
            </a:r>
            <a:r>
              <a:rPr lang="ru-RU" dirty="0"/>
              <a:t>используют тогда, когда некоторые значения интересующей нас переменной </a:t>
            </a:r>
            <a:r>
              <a:rPr lang="ru-RU" i="1" dirty="0"/>
              <a:t>x</a:t>
            </a:r>
            <a:r>
              <a:rPr lang="ru-RU" dirty="0"/>
              <a:t> более важны, чем другие. Мы присоединяем вес </a:t>
            </a:r>
            <a:r>
              <a:rPr lang="en-US" dirty="0"/>
              <a:t>f</a:t>
            </a:r>
            <a:r>
              <a:rPr lang="ru-RU" i="1" baseline="-25000" dirty="0" err="1"/>
              <a:t>i</a:t>
            </a:r>
            <a:r>
              <a:rPr lang="ru-RU" dirty="0"/>
              <a:t> к каждому из значений </a:t>
            </a:r>
            <a:r>
              <a:rPr lang="ru-RU" i="1" dirty="0" err="1"/>
              <a:t>x</a:t>
            </a:r>
            <a:r>
              <a:rPr lang="ru-RU" i="1" baseline="-25000" dirty="0" err="1"/>
              <a:t>i</a:t>
            </a:r>
            <a:r>
              <a:rPr lang="ru-RU" dirty="0"/>
              <a:t> в нашей выборке для то­го, чтобы учесть эту важность.</a:t>
            </a:r>
          </a:p>
          <a:p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b="1" dirty="0">
                <a:solidFill>
                  <a:srgbClr val="C00000"/>
                </a:solidFill>
              </a:rPr>
            </a:b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ФОРМУЛЫ СРЕДНИХ ВЕЛИЧИН</a:t>
            </a:r>
            <a:br>
              <a:rPr lang="ru-RU" sz="2400" b="1" dirty="0">
                <a:solidFill>
                  <a:srgbClr val="C00000"/>
                </a:solidFill>
              </a:rPr>
            </a:br>
            <a:br>
              <a:rPr lang="ru-RU" sz="2800" b="1" i="1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100668"/>
            <a:ext cx="8175108" cy="5452532"/>
          </a:xfrm>
        </p:spPr>
        <p:txBody>
          <a:bodyPr>
            <a:normAutofit/>
          </a:bodyPr>
          <a:lstStyle/>
          <a:p>
            <a:pPr marL="177800" indent="0">
              <a:buNone/>
            </a:pPr>
            <a:r>
              <a:rPr lang="ru-RU" sz="2000" dirty="0"/>
              <a:t>Если значения </a:t>
            </a:r>
            <a:r>
              <a:rPr lang="ru-RU" sz="2000" i="1" dirty="0"/>
              <a:t>x</a:t>
            </a:r>
            <a:r>
              <a:rPr lang="ru-RU" sz="2000" i="1" baseline="-25000" dirty="0"/>
              <a:t>1</a:t>
            </a:r>
            <a:r>
              <a:rPr lang="ru-RU" sz="2000" i="1" dirty="0"/>
              <a:t>, x</a:t>
            </a:r>
            <a:r>
              <a:rPr lang="ru-RU" sz="2000" i="1" baseline="-25000" dirty="0"/>
              <a:t>2</a:t>
            </a:r>
            <a:r>
              <a:rPr lang="ru-RU" sz="2000" i="1" dirty="0"/>
              <a:t> ... </a:t>
            </a:r>
            <a:r>
              <a:rPr lang="ru-RU" sz="2000" i="1" dirty="0" err="1"/>
              <a:t>x</a:t>
            </a:r>
            <a:r>
              <a:rPr lang="ru-RU" sz="2000" i="1" baseline="-25000" dirty="0" err="1"/>
              <a:t>n</a:t>
            </a:r>
            <a:r>
              <a:rPr lang="ru-RU" sz="2000" dirty="0"/>
              <a:t> имеют соответствующий вес </a:t>
            </a:r>
            <a:r>
              <a:rPr lang="en-US" sz="2000" dirty="0"/>
              <a:t>f</a:t>
            </a:r>
            <a:r>
              <a:rPr lang="ru-RU" sz="2000" i="1" baseline="-25000" dirty="0"/>
              <a:t>1</a:t>
            </a:r>
            <a:r>
              <a:rPr lang="ru-RU" sz="2000" i="1" dirty="0"/>
              <a:t>, </a:t>
            </a:r>
            <a:r>
              <a:rPr lang="en-US" sz="2000" i="1" dirty="0"/>
              <a:t>f</a:t>
            </a:r>
            <a:r>
              <a:rPr lang="ru-RU" sz="2000" i="1" baseline="-25000" dirty="0"/>
              <a:t>2</a:t>
            </a:r>
            <a:r>
              <a:rPr lang="ru-RU" sz="2000" i="1" dirty="0"/>
              <a:t> ... </a:t>
            </a:r>
            <a:r>
              <a:rPr lang="en-US" sz="2000" i="1" dirty="0"/>
              <a:t>f</a:t>
            </a:r>
            <a:r>
              <a:rPr lang="ru-RU" sz="2000" i="1" baseline="-25000" dirty="0" err="1"/>
              <a:t>n</a:t>
            </a:r>
            <a:r>
              <a:rPr lang="ru-RU" sz="2000" dirty="0"/>
              <a:t>, то взвешенное арифметическое среднее выглядит следующим образом:</a:t>
            </a:r>
          </a:p>
          <a:p>
            <a:pPr marL="177800" indent="0">
              <a:buNone/>
            </a:pPr>
            <a:endParaRPr lang="ru-RU" dirty="0"/>
          </a:p>
          <a:p>
            <a:pPr marL="177800" indent="0">
              <a:buNone/>
            </a:pPr>
            <a:endParaRPr lang="ru-RU" i="1" dirty="0"/>
          </a:p>
          <a:p>
            <a:pPr marL="177800" indent="0">
              <a:buNone/>
            </a:pPr>
            <a:endParaRPr lang="ru-RU" i="1" dirty="0"/>
          </a:p>
          <a:p>
            <a:pPr marL="177800" indent="0">
              <a:buNone/>
            </a:pPr>
            <a:endParaRPr lang="ru-RU" sz="1400" i="1" dirty="0"/>
          </a:p>
          <a:p>
            <a:pPr marL="177800" indent="0">
              <a:buNone/>
            </a:pPr>
            <a:endParaRPr lang="ru-RU" sz="1400" i="1" dirty="0"/>
          </a:p>
          <a:p>
            <a:pPr marL="177800" indent="0">
              <a:buNone/>
            </a:pPr>
            <a:endParaRPr lang="ru-RU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endParaRPr lang="en-US" sz="1400" dirty="0"/>
          </a:p>
          <a:p>
            <a:pPr marL="177800" indent="0">
              <a:buNone/>
            </a:pPr>
            <a:r>
              <a:rPr lang="ru-RU" sz="1400" dirty="0"/>
              <a:t>где </a:t>
            </a:r>
            <a:r>
              <a:rPr lang="ru-RU" sz="1400" i="1" dirty="0" err="1"/>
              <a:t>х</a:t>
            </a:r>
            <a:r>
              <a:rPr lang="ru-RU" sz="1400" i="1" baseline="-25000" dirty="0" err="1"/>
              <a:t>i</a:t>
            </a:r>
            <a:r>
              <a:rPr lang="ru-RU" sz="1400" b="1" dirty="0"/>
              <a:t> – вариант,</a:t>
            </a:r>
            <a:r>
              <a:rPr lang="ru-RU" sz="1400" dirty="0"/>
              <a:t> а </a:t>
            </a:r>
            <a:r>
              <a:rPr lang="en-US" sz="1400" dirty="0"/>
              <a:t>f</a:t>
            </a:r>
            <a:r>
              <a:rPr lang="ru-RU" sz="1400" i="1" baseline="-25000" dirty="0" err="1"/>
              <a:t>i</a:t>
            </a:r>
            <a:r>
              <a:rPr lang="ru-RU" sz="1400" b="1" dirty="0"/>
              <a:t>  – частота или статистический вес.</a:t>
            </a:r>
            <a:endParaRPr lang="ru-RU" sz="1400" dirty="0"/>
          </a:p>
          <a:p>
            <a:pPr marL="177800" indent="0">
              <a:buNone/>
            </a:pPr>
            <a:r>
              <a:rPr lang="ru-RU" sz="1600" dirty="0">
                <a:solidFill>
                  <a:srgbClr val="C00000"/>
                </a:solidFill>
              </a:rPr>
              <a:t>Взвешенное среднее и среднее арифметическое идентичны, если каждый вес равен единице.</a:t>
            </a:r>
          </a:p>
          <a:p>
            <a:endParaRPr lang="ru-RU" dirty="0"/>
          </a:p>
          <a:p>
            <a:pPr lvl="0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654" y="1753656"/>
            <a:ext cx="6278119" cy="308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4241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695796ED-BE44-4B30-BA07-1464AE6A8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643081"/>
              </p:ext>
            </p:extLst>
          </p:nvPr>
        </p:nvGraphicFramePr>
        <p:xfrm>
          <a:off x="2368514" y="5847099"/>
          <a:ext cx="3965825" cy="410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3" imgW="1930400" imgH="203200" progId="Equation.3">
                  <p:embed/>
                </p:oleObj>
              </mc:Choice>
              <mc:Fallback>
                <p:oleObj name="Формула" r:id="rId3" imgW="19304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14" y="5847099"/>
                        <a:ext cx="3965825" cy="410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3B399A-F5E4-4DCE-93B3-9BEC9EDEBD9F}"/>
              </a:ext>
            </a:extLst>
          </p:cNvPr>
          <p:cNvSpPr/>
          <p:nvPr/>
        </p:nvSpPr>
        <p:spPr>
          <a:xfrm>
            <a:off x="1284270" y="1472159"/>
            <a:ext cx="6389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Monotype Corsiva" pitchFamily="66" charset="0"/>
              </a:rPr>
              <a:t>№</a:t>
            </a:r>
            <a:r>
              <a:rPr lang="en-US" b="1" i="1" dirty="0">
                <a:latin typeface="Monotype Corsiva" pitchFamily="66" charset="0"/>
              </a:rPr>
              <a:t>4</a:t>
            </a:r>
            <a:r>
              <a:rPr lang="ru-RU" b="1" i="1" dirty="0">
                <a:latin typeface="Monotype Corsiva" pitchFamily="66" charset="0"/>
              </a:rPr>
              <a:t>. Найти взвешенное среднее и среднее арифметическое вашего одноклассника или одноклассницы.</a:t>
            </a:r>
          </a:p>
          <a:p>
            <a:pPr indent="217488">
              <a:buNone/>
            </a:pPr>
            <a:r>
              <a:rPr lang="ru-RU" i="1" dirty="0">
                <a:latin typeface="Monotype Corsiva" pitchFamily="66" charset="0"/>
                <a:ea typeface="Malgun Gothic" panose="020B0503020000020004" pitchFamily="34" charset="-127"/>
              </a:rPr>
              <a:t>Решение: используем формулу среднего взвешенного (1 способ решения) и удельного веса отметки ( 2 способ решения). </a:t>
            </a:r>
          </a:p>
          <a:p>
            <a:pPr indent="217488">
              <a:buNone/>
            </a:pPr>
            <a:endParaRPr lang="ru-RU" i="1" dirty="0">
              <a:latin typeface="Monotype Corsiva" pitchFamily="66" charset="0"/>
              <a:ea typeface="Malgun Gothic" panose="020B0503020000020004" pitchFamily="34" charset="-127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E774DB-E6D1-4872-9A67-1506B68A50E2}"/>
              </a:ext>
            </a:extLst>
          </p:cNvPr>
          <p:cNvSpPr/>
          <p:nvPr/>
        </p:nvSpPr>
        <p:spPr>
          <a:xfrm>
            <a:off x="2669627" y="600643"/>
            <a:ext cx="437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ФОРМУЛЫ СРЕДНИХ ВЕЛИЧИН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664370E-B128-448D-A56D-C13870885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784100"/>
              </p:ext>
            </p:extLst>
          </p:nvPr>
        </p:nvGraphicFramePr>
        <p:xfrm>
          <a:off x="2669627" y="2949487"/>
          <a:ext cx="2438400" cy="187642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58579291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Тип задания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6098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Домашнее задание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4549"/>
                  </a:ext>
                </a:extLst>
              </a:tr>
              <a:tr h="63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Домашнее задание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288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Домашнее задание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281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Ответ на уроке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6631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Ответ на уроке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45403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Домашнее задание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0003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cs typeface="Mongolian Baiti" panose="03000500000000000000" pitchFamily="66" charset="0"/>
                        </a:rPr>
                        <a:t>Средняя оценка: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8212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F71F969-F0BD-4BB6-B8F3-26A559D02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36853"/>
              </p:ext>
            </p:extLst>
          </p:nvPr>
        </p:nvGraphicFramePr>
        <p:xfrm>
          <a:off x="5350552" y="2930437"/>
          <a:ext cx="711200" cy="189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302477402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Оценка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4661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1535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869668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92379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70953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89496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050973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4,5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1281145"/>
                  </a:ext>
                </a:extLst>
              </a:tr>
            </a:tbl>
          </a:graphicData>
        </a:graphic>
      </p:graphicFrame>
      <p:sp>
        <p:nvSpPr>
          <p:cNvPr id="2" name="Rectangle 6">
            <a:extLst>
              <a:ext uri="{FF2B5EF4-FFF2-40B4-BE49-F238E27FC236}">
                <a16:creationId xmlns:a16="http://schemas.microsoft.com/office/drawing/2014/main" id="{0FC65E86-46F5-4854-9B89-9BBDAAA55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67" y="1740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DA548C6-8324-4D96-BE03-6CE5D2438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81450"/>
              </p:ext>
            </p:extLst>
          </p:nvPr>
        </p:nvGraphicFramePr>
        <p:xfrm>
          <a:off x="2368514" y="5167392"/>
          <a:ext cx="4712205" cy="59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5" imgW="3085920" imgH="393480" progId="Equation.3">
                  <p:embed/>
                </p:oleObj>
              </mc:Choice>
              <mc:Fallback>
                <p:oleObj name="Формула" r:id="rId5" imgW="3085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14" y="5167392"/>
                        <a:ext cx="4712205" cy="596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9665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 квартили, квантили</a:t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190846"/>
            <a:ext cx="8147667" cy="55182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Кварта</a:t>
            </a:r>
            <a:r>
              <a:rPr lang="ru-RU" dirty="0">
                <a:solidFill>
                  <a:srgbClr val="C00000"/>
                </a:solidFill>
              </a:rPr>
              <a:t> (от </a:t>
            </a:r>
            <a:r>
              <a:rPr lang="ru-RU" dirty="0">
                <a:solidFill>
                  <a:srgbClr val="C00000"/>
                </a:solidFill>
                <a:hlinkClick r:id="rId2" tooltip="Латинский язык"/>
              </a:rPr>
              <a:t>лат.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i="1" dirty="0" err="1">
                <a:solidFill>
                  <a:srgbClr val="C00000"/>
                </a:solidFill>
              </a:rPr>
              <a:t>quarta</a:t>
            </a:r>
            <a:r>
              <a:rPr lang="ru-RU" dirty="0">
                <a:solidFill>
                  <a:srgbClr val="C00000"/>
                </a:solidFill>
              </a:rPr>
              <a:t> — «четвертая; четверть»)</a:t>
            </a:r>
            <a:endParaRPr lang="ru-RU" b="1" dirty="0"/>
          </a:p>
          <a:p>
            <a:r>
              <a:rPr lang="ru-RU" b="1" dirty="0"/>
              <a:t>Квартили — </a:t>
            </a:r>
            <a:r>
              <a:rPr lang="ru-RU" dirty="0"/>
              <a:t>числовые значения признака, которые делят упорядоченную по возрастанию совокупность на четыре равных части. </a:t>
            </a:r>
          </a:p>
          <a:p>
            <a:pPr>
              <a:buNone/>
            </a:pPr>
            <a:r>
              <a:rPr lang="ru-RU" dirty="0"/>
              <a:t>Раз квартили делят совокупность на четыре части, то квартилей бывает три варианта: первый (нижний), второй (средний), третий (верхний). Второй квартиль это и есть медиана.</a:t>
            </a:r>
          </a:p>
          <a:p>
            <a:r>
              <a:rPr lang="ru-RU" b="1" dirty="0"/>
              <a:t>Квантили</a:t>
            </a:r>
            <a:r>
              <a:rPr lang="ru-RU" dirty="0"/>
              <a:t> - величины, разделяющие совокупность на определенное количество равных по численности элементов частей. </a:t>
            </a:r>
          </a:p>
          <a:p>
            <a:pPr>
              <a:buNone/>
            </a:pPr>
            <a:r>
              <a:rPr lang="ru-RU" dirty="0"/>
              <a:t>Самый известный квантиль – медиана,  делящая совокупность на две равные части.  </a:t>
            </a:r>
          </a:p>
          <a:p>
            <a:pPr>
              <a:buNone/>
            </a:pPr>
            <a:r>
              <a:rPr lang="ru-RU" dirty="0"/>
              <a:t>Кроме медианы часто используются квартили,  делящие ранжированный ряд на 4 равные части, 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/>
              <a:t>децили</a:t>
            </a:r>
            <a:r>
              <a:rPr lang="ru-RU" dirty="0"/>
              <a:t> -10 частей и </a:t>
            </a:r>
            <a:r>
              <a:rPr lang="ru-RU" b="1" dirty="0"/>
              <a:t>перцентили</a:t>
            </a:r>
            <a:r>
              <a:rPr lang="ru-RU" dirty="0"/>
              <a:t> - на 100 частей.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 квартили</a:t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Квартили</a:t>
            </a:r>
            <a:r>
              <a:rPr lang="ru-RU" dirty="0"/>
              <a:t> – значения, которые делят упорядоченную выборку на четыре примерно равные части. В первую часть входят первые 25% наблюдений, во вторую часть входят следующие 25% наблюдений и так далее. Таким образом, первый квартиль отделяет первые 25% значений в вариационном ряду, второй квартиль – первые 50% значений в вариационном ряду, третий квартиль – первые 75% значений, и наконец, четвертый квартиль отделяет 100% значений, то есть все наблюдения в выборке.</a:t>
            </a:r>
          </a:p>
          <a:p>
            <a:pPr>
              <a:buNone/>
            </a:pPr>
            <a:r>
              <a:rPr lang="ru-RU" dirty="0"/>
              <a:t>Нетрудно заметить, что медиана – это второй квартиль, то есть значение, которое отделяет первую половину значений (0 – 50%) в упорядоченной выборке от второй половины значений (50 – 100%).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 квартили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6513">
              <a:buNone/>
            </a:pPr>
            <a:r>
              <a:rPr lang="ru-RU" dirty="0"/>
              <a:t>Квартили – это оценки квантилей распределения уровней 0.25, 0.5, 0.75 и 1 (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0.25</a:t>
            </a:r>
            <a:r>
              <a:rPr lang="ru-RU" dirty="0"/>
              <a:t>, 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0.5</a:t>
            </a:r>
            <a:r>
              <a:rPr lang="ru-RU" dirty="0"/>
              <a:t>, 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0.75</a:t>
            </a:r>
            <a:r>
              <a:rPr lang="ru-RU" dirty="0"/>
              <a:t>, 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1</a:t>
            </a:r>
            <a:r>
              <a:rPr lang="ru-RU" dirty="0"/>
              <a:t>). </a:t>
            </a:r>
          </a:p>
          <a:p>
            <a:pPr>
              <a:buNone/>
            </a:pPr>
            <a:r>
              <a:rPr lang="ru-RU" dirty="0"/>
              <a:t>Для описания выборок нам будут нужны квантили уровней 0.25 и 0.75, первый и третий квартиль или нижний и верхний квартиль. Обозначать их будем следующим образом:</a:t>
            </a:r>
          </a:p>
          <a:p>
            <a:pPr>
              <a:buNone/>
            </a:pPr>
            <a:r>
              <a:rPr lang="ru-RU" dirty="0"/>
              <a:t>   Q</a:t>
            </a:r>
            <a:r>
              <a:rPr lang="ru-RU" baseline="-25000" dirty="0"/>
              <a:t>1</a:t>
            </a:r>
            <a:r>
              <a:rPr lang="ru-RU" dirty="0"/>
              <a:t> = 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0.25</a:t>
            </a:r>
            <a:r>
              <a:rPr lang="ru-RU" dirty="0"/>
              <a:t> -нижний квартиль</a:t>
            </a:r>
          </a:p>
          <a:p>
            <a:pPr>
              <a:buNone/>
            </a:pPr>
            <a:r>
              <a:rPr lang="ru-RU" dirty="0"/>
              <a:t>   Q</a:t>
            </a:r>
            <a:r>
              <a:rPr lang="ru-RU" baseline="-25000" dirty="0"/>
              <a:t>3</a:t>
            </a:r>
            <a:r>
              <a:rPr lang="ru-RU" dirty="0"/>
              <a:t> = </a:t>
            </a:r>
            <a:r>
              <a:rPr lang="ru-RU" dirty="0" err="1"/>
              <a:t>x</a:t>
            </a:r>
            <a:r>
              <a:rPr lang="ru-RU" dirty="0"/>
              <a:t> </a:t>
            </a:r>
            <a:r>
              <a:rPr lang="ru-RU" baseline="-25000" dirty="0"/>
              <a:t>0.75</a:t>
            </a:r>
            <a:r>
              <a:rPr lang="ru-RU" dirty="0"/>
              <a:t> -верхний квартиль</a:t>
            </a:r>
          </a:p>
          <a:p>
            <a:pPr indent="36513">
              <a:buNone/>
            </a:pPr>
            <a:r>
              <a:rPr lang="ru-RU" b="1" dirty="0"/>
              <a:t>Как находить нижний и верхний квартили? </a:t>
            </a:r>
          </a:p>
          <a:p>
            <a:pPr>
              <a:buNone/>
            </a:pPr>
            <a:r>
              <a:rPr lang="ru-RU" dirty="0"/>
              <a:t>Просто: нижний квартиль – это медиана нижней половины выборки, а верхний квартиль – это медиана верхней половины выборки.</a:t>
            </a:r>
          </a:p>
          <a:p>
            <a:pPr>
              <a:buNone/>
            </a:pPr>
            <a:r>
              <a:rPr lang="ru-RU" dirty="0"/>
              <a:t> А как находить медиану мы уже повторили. 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98303"/>
            <a:ext cx="7839635" cy="113942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Цель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178805"/>
            <a:ext cx="8068883" cy="499815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000" i="1" dirty="0"/>
          </a:p>
          <a:p>
            <a:pPr lvl="0"/>
            <a:r>
              <a:rPr lang="ru-RU" b="1" i="1" dirty="0"/>
              <a:t>Повторить основные понятия описательной статистики: </a:t>
            </a:r>
            <a:r>
              <a:rPr lang="ru-RU" dirty="0"/>
              <a:t>среднее арифметическое, медиана, мода, размах, наибольшее и наименьшее значения.</a:t>
            </a:r>
          </a:p>
          <a:p>
            <a:pPr lvl="0"/>
            <a:r>
              <a:rPr lang="ru-RU" b="1" i="1" dirty="0"/>
              <a:t>Ввести </a:t>
            </a:r>
            <a:r>
              <a:rPr lang="ru-RU" dirty="0"/>
              <a:t>понятие среднего значения набора нескольких чисел с разным весом</a:t>
            </a:r>
            <a:r>
              <a:rPr lang="ru-RU" b="1" i="1" dirty="0"/>
              <a:t>, научить вычислять </a:t>
            </a:r>
            <a:r>
              <a:rPr lang="ru-RU" dirty="0"/>
              <a:t>среднее взвешенное значение</a:t>
            </a:r>
            <a:r>
              <a:rPr lang="ru-RU" b="1" i="1" dirty="0"/>
              <a:t>.</a:t>
            </a:r>
          </a:p>
          <a:p>
            <a:pPr lvl="0"/>
            <a:r>
              <a:rPr lang="ru-RU" b="1" i="1" dirty="0"/>
              <a:t>ввести понятие </a:t>
            </a:r>
            <a:r>
              <a:rPr lang="ru-RU" dirty="0"/>
              <a:t>квартили, квантили</a:t>
            </a:r>
            <a:r>
              <a:rPr lang="ru-RU" b="1" i="1" dirty="0"/>
              <a:t>,  научить решать задачи </a:t>
            </a:r>
            <a:r>
              <a:rPr lang="ru-RU" dirty="0"/>
              <a:t>на вычисление квартили</a:t>
            </a:r>
            <a:r>
              <a:rPr lang="ru-RU" b="1" i="1" dirty="0"/>
              <a:t>.</a:t>
            </a:r>
          </a:p>
          <a:p>
            <a:pPr>
              <a:buNone/>
            </a:pP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 квартили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16" y="1465729"/>
            <a:ext cx="8910083" cy="47112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Рассмотрим следующий пример.</a:t>
            </a:r>
          </a:p>
          <a:p>
            <a:pPr>
              <a:buNone/>
            </a:pPr>
            <a:r>
              <a:rPr lang="ru-RU" dirty="0"/>
              <a:t>Дана выборка из 9 наблюдений:</a:t>
            </a:r>
          </a:p>
          <a:p>
            <a:pPr>
              <a:buNone/>
            </a:pPr>
            <a:r>
              <a:rPr lang="ru-RU" dirty="0"/>
              <a:t>25 	15 	7 	6 	75 	15 	10 	12 	18</a:t>
            </a:r>
          </a:p>
          <a:p>
            <a:pPr>
              <a:buNone/>
            </a:pPr>
            <a:r>
              <a:rPr lang="ru-RU" dirty="0"/>
              <a:t>Запишем вариационный ряд:</a:t>
            </a:r>
          </a:p>
          <a:p>
            <a:pPr indent="219075">
              <a:buNone/>
            </a:pPr>
            <a:r>
              <a:rPr lang="ru-RU" dirty="0">
                <a:solidFill>
                  <a:srgbClr val="C00000"/>
                </a:solidFill>
              </a:rPr>
              <a:t>6 		7 	10 	12 	15 	15 	18 	25 	75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Медиана выборки </a:t>
            </a:r>
            <a:r>
              <a:rPr lang="ru-RU" dirty="0"/>
              <a:t>– значение 15 </a:t>
            </a:r>
          </a:p>
          <a:p>
            <a:pPr>
              <a:buNone/>
            </a:pPr>
            <a:r>
              <a:rPr lang="ru-RU" dirty="0"/>
              <a:t>Тогда нижняя половина выборки выглядит следующим образом:</a:t>
            </a:r>
          </a:p>
          <a:p>
            <a:pPr algn="ctr">
              <a:buNone/>
            </a:pPr>
            <a:r>
              <a:rPr lang="ru-RU" dirty="0"/>
              <a:t>6 		7 	10 	12 	15</a:t>
            </a:r>
          </a:p>
          <a:p>
            <a:pPr>
              <a:buNone/>
            </a:pPr>
            <a:r>
              <a:rPr lang="ru-RU" dirty="0"/>
              <a:t>Находим </a:t>
            </a:r>
            <a:r>
              <a:rPr lang="ru-RU" dirty="0">
                <a:solidFill>
                  <a:srgbClr val="C00000"/>
                </a:solidFill>
              </a:rPr>
              <a:t>медиану нижней половины выборки</a:t>
            </a:r>
            <a:r>
              <a:rPr lang="ru-RU" dirty="0"/>
              <a:t>. Это число 10. </a:t>
            </a:r>
          </a:p>
          <a:p>
            <a:pPr>
              <a:buNone/>
            </a:pPr>
            <a:r>
              <a:rPr lang="ru-RU" dirty="0"/>
              <a:t>Следовательно,  Q</a:t>
            </a:r>
            <a:r>
              <a:rPr lang="ru-RU" baseline="-25000" dirty="0"/>
              <a:t>1</a:t>
            </a:r>
            <a:r>
              <a:rPr lang="ru-RU" dirty="0"/>
              <a:t> = 10.</a:t>
            </a:r>
          </a:p>
          <a:p>
            <a:pPr>
              <a:buNone/>
            </a:pPr>
            <a:r>
              <a:rPr lang="ru-RU" dirty="0"/>
              <a:t>Верхняя половина выборки выглядит следующим образом:</a:t>
            </a:r>
          </a:p>
          <a:p>
            <a:pPr>
              <a:buNone/>
            </a:pPr>
            <a:r>
              <a:rPr lang="ru-RU" dirty="0"/>
              <a:t>				15 	15 	18 	25 	75</a:t>
            </a:r>
          </a:p>
          <a:p>
            <a:pPr>
              <a:buNone/>
            </a:pPr>
            <a:r>
              <a:rPr lang="ru-RU" dirty="0"/>
              <a:t>Находим медиану верхней половины выборки. Это число 18. </a:t>
            </a:r>
          </a:p>
          <a:p>
            <a:pPr>
              <a:buNone/>
            </a:pPr>
            <a:r>
              <a:rPr lang="ru-RU" dirty="0"/>
              <a:t>Q</a:t>
            </a:r>
            <a:r>
              <a:rPr lang="ru-RU" baseline="-25000" dirty="0"/>
              <a:t>3</a:t>
            </a:r>
            <a:r>
              <a:rPr lang="ru-RU" dirty="0"/>
              <a:t> = 18.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статистики: </a:t>
            </a:r>
            <a:r>
              <a:rPr lang="ru-RU" sz="2800" b="1" dirty="0" err="1">
                <a:solidFill>
                  <a:srgbClr val="C00000"/>
                </a:solidFill>
              </a:rPr>
              <a:t>межквартильный</a:t>
            </a:r>
            <a:r>
              <a:rPr lang="ru-RU" sz="2800" b="1" dirty="0">
                <a:solidFill>
                  <a:srgbClr val="C00000"/>
                </a:solidFill>
              </a:rPr>
              <a:t> размах.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16" y="1465729"/>
            <a:ext cx="8910083" cy="5053058"/>
          </a:xfrm>
        </p:spPr>
        <p:txBody>
          <a:bodyPr>
            <a:normAutofit lnSpcReduction="10000"/>
          </a:bodyPr>
          <a:lstStyle/>
          <a:p>
            <a:pPr marL="177800" indent="0">
              <a:buNone/>
            </a:pPr>
            <a:r>
              <a:rPr lang="ru-RU" dirty="0"/>
              <a:t>С описанием выборок связано еще одно понятие – </a:t>
            </a:r>
            <a:r>
              <a:rPr lang="ru-RU" b="1" dirty="0" err="1"/>
              <a:t>межквартильный</a:t>
            </a:r>
            <a:r>
              <a:rPr lang="ru-RU" b="1" dirty="0"/>
              <a:t> размах. </a:t>
            </a:r>
          </a:p>
          <a:p>
            <a:pPr marL="177800" indent="0">
              <a:buNone/>
            </a:pPr>
            <a:r>
              <a:rPr lang="ru-RU" dirty="0"/>
              <a:t>Будем обозначать его ∆, а определяется он следующим образом:</a:t>
            </a:r>
          </a:p>
          <a:p>
            <a:pPr marL="177800" indent="1163638">
              <a:buNone/>
            </a:pPr>
            <a:r>
              <a:rPr lang="ru-RU" dirty="0"/>
              <a:t>∆ = Q</a:t>
            </a:r>
            <a:r>
              <a:rPr lang="ru-RU" baseline="-25000" dirty="0"/>
              <a:t>3</a:t>
            </a:r>
            <a:r>
              <a:rPr lang="ru-RU" dirty="0"/>
              <a:t> −Q</a:t>
            </a:r>
            <a:r>
              <a:rPr lang="ru-RU" baseline="-25000" dirty="0"/>
              <a:t>1</a:t>
            </a:r>
            <a:r>
              <a:rPr lang="ru-RU" dirty="0"/>
              <a:t> .</a:t>
            </a:r>
            <a:endParaRPr lang="ru-RU" baseline="-25000" dirty="0"/>
          </a:p>
          <a:p>
            <a:pPr marL="177800" indent="0">
              <a:buNone/>
            </a:pPr>
            <a:r>
              <a:rPr lang="ru-RU" dirty="0"/>
              <a:t>Так, в нашем примере, разобранном выше, </a:t>
            </a:r>
          </a:p>
          <a:p>
            <a:pPr marL="177800" indent="1076325">
              <a:buNone/>
            </a:pPr>
            <a:r>
              <a:rPr lang="ru-RU" dirty="0"/>
              <a:t>∆ = 18− 10 = 8.</a:t>
            </a:r>
          </a:p>
          <a:p>
            <a:pPr marL="177800" indent="0">
              <a:buNone/>
            </a:pPr>
            <a:r>
              <a:rPr lang="ru-RU" dirty="0" err="1"/>
              <a:t>Межквартильный</a:t>
            </a:r>
            <a:r>
              <a:rPr lang="ru-RU" dirty="0"/>
              <a:t> размах – это одна из мер разброса значений в выборке. Но </a:t>
            </a:r>
            <a:r>
              <a:rPr lang="ru-RU" dirty="0" err="1"/>
              <a:t>межквартильный</a:t>
            </a:r>
            <a:r>
              <a:rPr lang="ru-RU" dirty="0"/>
              <a:t> размах очень важен и в техническом отношении – именно он используется для поиска нетипичных значений в выборке.</a:t>
            </a:r>
          </a:p>
          <a:p>
            <a:pPr>
              <a:buNone/>
            </a:pPr>
            <a:endParaRPr lang="ru-RU" dirty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b="1">
                <a:solidFill>
                  <a:srgbClr val="C00000"/>
                </a:solidFill>
              </a:rPr>
            </a:br>
            <a:r>
              <a:rPr lang="ru-RU" sz="2400" b="1">
                <a:solidFill>
                  <a:srgbClr val="C00000"/>
                </a:solidFill>
              </a:rPr>
              <a:t>Домашнее </a:t>
            </a:r>
            <a:r>
              <a:rPr lang="ru-RU" sz="2400" b="1" dirty="0">
                <a:solidFill>
                  <a:srgbClr val="C00000"/>
                </a:solidFill>
              </a:rPr>
              <a:t>задание: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глава </a:t>
            </a:r>
            <a:r>
              <a:rPr lang="en-US" sz="2400" dirty="0">
                <a:solidFill>
                  <a:srgbClr val="C00000"/>
                </a:solidFill>
              </a:rPr>
              <a:t>I</a:t>
            </a:r>
            <a:r>
              <a:rPr lang="ru-RU" sz="2400" dirty="0">
                <a:solidFill>
                  <a:srgbClr val="C00000"/>
                </a:solidFill>
              </a:rPr>
              <a:t>, §2, п.4 №70, №71 + смотреть файл в NS. </a:t>
            </a:r>
            <a:br>
              <a:rPr lang="ru-RU" sz="2800" dirty="0"/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16" y="1465729"/>
            <a:ext cx="8910083" cy="47112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lvl="0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925" y="1604143"/>
            <a:ext cx="53149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0967" y="3285460"/>
            <a:ext cx="5534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Статистика. Описательная статистика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105786"/>
            <a:ext cx="7869891" cy="507117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Статистика</a:t>
            </a:r>
            <a:r>
              <a:rPr lang="ru-RU" dirty="0"/>
              <a:t> (лат. </a:t>
            </a:r>
            <a:r>
              <a:rPr lang="ru-RU" b="1" i="1" dirty="0" err="1"/>
              <a:t>status</a:t>
            </a:r>
            <a:r>
              <a:rPr lang="ru-RU" dirty="0"/>
              <a:t> – состояние) – наука, изучающая количественные данные о массовых явлениях жизни.</a:t>
            </a:r>
          </a:p>
          <a:p>
            <a:r>
              <a:rPr lang="ru-RU" b="1" dirty="0"/>
              <a:t>Статистика</a:t>
            </a:r>
            <a:r>
              <a:rPr lang="ru-RU" dirty="0"/>
              <a:t>— наука, посвященная методам систематизации, обработки и использования большого количества числовых данных. Такие данные называются статистическими. </a:t>
            </a:r>
          </a:p>
          <a:p>
            <a:r>
              <a:rPr lang="ru-RU" b="1" dirty="0"/>
              <a:t>Описательная статистика </a:t>
            </a:r>
            <a:r>
              <a:rPr lang="ru-RU" dirty="0"/>
              <a:t>- занимается обработкой данных, их систематизацией, наглядным представлением в форме графиков, таблиц, их количественным описанием посредством основных статистических показателей.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Статистические характеристики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Ряд данных, полученных в результате статистического исследования, называют </a:t>
            </a:r>
            <a:r>
              <a:rPr lang="ru-RU" b="1" dirty="0"/>
              <a:t>выборкой</a:t>
            </a:r>
            <a:r>
              <a:rPr lang="ru-RU" dirty="0"/>
              <a:t>.</a:t>
            </a:r>
          </a:p>
          <a:p>
            <a:r>
              <a:rPr lang="ru-RU" dirty="0"/>
              <a:t>Каждое число этого ряда называют </a:t>
            </a:r>
            <a:r>
              <a:rPr lang="ru-RU" b="1" dirty="0"/>
              <a:t>вариантой</a:t>
            </a:r>
            <a:r>
              <a:rPr lang="ru-RU" dirty="0"/>
              <a:t> выборки.</a:t>
            </a:r>
          </a:p>
          <a:p>
            <a:r>
              <a:rPr lang="ru-RU" dirty="0"/>
              <a:t>Количество чисел в ряду называют </a:t>
            </a:r>
            <a:r>
              <a:rPr lang="ru-RU" b="1" dirty="0"/>
              <a:t>объёмом</a:t>
            </a:r>
            <a:r>
              <a:rPr lang="ru-RU" dirty="0"/>
              <a:t> выборки.</a:t>
            </a:r>
          </a:p>
          <a:p>
            <a:r>
              <a:rPr lang="ru-RU" dirty="0"/>
              <a:t>Если в  выборке варианты расположены так, что каждая следующая не меньше предыдущей, то такую запись выборки называют </a:t>
            </a:r>
            <a:r>
              <a:rPr lang="ru-RU" b="1" dirty="0"/>
              <a:t>упорядоченным рядом данных (</a:t>
            </a:r>
            <a:r>
              <a:rPr lang="ru-RU" dirty="0"/>
              <a:t>или </a:t>
            </a:r>
            <a:r>
              <a:rPr lang="ru-RU" b="1" dirty="0"/>
              <a:t>вариационным рядом)</a:t>
            </a:r>
            <a:r>
              <a:rPr lang="ru-RU" dirty="0"/>
              <a:t>.</a:t>
            </a:r>
          </a:p>
          <a:p>
            <a:r>
              <a:rPr lang="ru-RU" dirty="0"/>
              <a:t>Количество появлений одной и той же варианты в выборке называют </a:t>
            </a:r>
            <a:r>
              <a:rPr lang="ru-RU" b="1" dirty="0"/>
              <a:t>частотой</a:t>
            </a:r>
            <a:r>
              <a:rPr lang="ru-RU" dirty="0"/>
              <a:t> этой варианты.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/>
              <a:t>Размах</a:t>
            </a:r>
            <a:endParaRPr lang="ru-RU" sz="3600" dirty="0"/>
          </a:p>
          <a:p>
            <a:r>
              <a:rPr lang="ru-RU" sz="3600" dirty="0"/>
              <a:t>Разность наибольшей и наименьшей вариант выборки называют </a:t>
            </a:r>
            <a:r>
              <a:rPr lang="ru-RU" sz="3600" b="1" dirty="0"/>
              <a:t>размахом</a:t>
            </a:r>
            <a:r>
              <a:rPr lang="ru-RU" sz="3600" dirty="0"/>
              <a:t> ряда.</a:t>
            </a:r>
          </a:p>
          <a:p>
            <a:pPr>
              <a:buNone/>
            </a:pPr>
            <a:r>
              <a:rPr lang="ru-RU" sz="3600" b="1" i="1" dirty="0"/>
              <a:t>Мода</a:t>
            </a:r>
          </a:p>
          <a:p>
            <a:r>
              <a:rPr lang="ru-RU" sz="3600" dirty="0"/>
              <a:t>Варианта выборки, имеющая наибольшую частоту, называется </a:t>
            </a:r>
            <a:r>
              <a:rPr lang="ru-RU" sz="3600" b="1" dirty="0"/>
              <a:t>модой выборки</a:t>
            </a:r>
            <a:r>
              <a:rPr lang="ru-RU" sz="3600" dirty="0"/>
              <a:t>.</a:t>
            </a:r>
          </a:p>
          <a:p>
            <a:pPr>
              <a:buNone/>
            </a:pPr>
            <a:r>
              <a:rPr lang="ru-RU" sz="3600" b="1" dirty="0"/>
              <a:t>Мода</a:t>
            </a:r>
            <a:r>
              <a:rPr lang="ru-RU" sz="3600" dirty="0"/>
              <a:t>- величина признака (варианта), которая встречается в ряду распределения с наибольшей частотой (весом).</a:t>
            </a:r>
          </a:p>
          <a:p>
            <a:pPr>
              <a:buNone/>
            </a:pPr>
            <a:r>
              <a:rPr lang="ru-RU" sz="3600" b="1" i="1" dirty="0"/>
              <a:t>Медиана</a:t>
            </a:r>
          </a:p>
          <a:p>
            <a:r>
              <a:rPr lang="ru-RU" sz="3600" dirty="0"/>
              <a:t>Если в упорядоченном ряду данных нечетное число вариант, то средняя по счету варианта называется </a:t>
            </a:r>
            <a:r>
              <a:rPr lang="ru-RU" sz="3600" b="1" dirty="0"/>
              <a:t>медианой. </a:t>
            </a:r>
            <a:r>
              <a:rPr lang="ru-RU" sz="3600" dirty="0"/>
              <a:t>Если в упорядоченном ряду данных чётное число вариант, то среднее арифметическое двух средних по счету вариант называется </a:t>
            </a:r>
            <a:r>
              <a:rPr lang="ru-RU" sz="3600" b="1" dirty="0"/>
              <a:t>медианой.</a:t>
            </a:r>
            <a:endParaRPr lang="ru-RU" sz="3600" dirty="0"/>
          </a:p>
          <a:p>
            <a:r>
              <a:rPr lang="ru-RU" sz="3600" b="1" dirty="0"/>
              <a:t>Медиана</a:t>
            </a:r>
            <a:r>
              <a:rPr lang="ru-RU" sz="3600" dirty="0"/>
              <a:t>- величина признака у единицы, находящейся в середине ранжированного (упорядоченного) ряда. Если ряд распределения представлен конкретными значениями признака, то медиана (</a:t>
            </a:r>
            <a:r>
              <a:rPr lang="ru-RU" sz="3600" dirty="0" err="1"/>
              <a:t>Me</a:t>
            </a:r>
            <a:r>
              <a:rPr lang="ru-RU" sz="3600" dirty="0"/>
              <a:t>) находится как серединное значение признака.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3600" b="1" dirty="0">
                <a:latin typeface="Monotype Corsiva" pitchFamily="66" charset="0"/>
              </a:rPr>
              <a:t>№1.  Найдите наибольшее и наименьшее значение, размах, среднее значение, медиану  и моду набора чисел:</a:t>
            </a: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а) 12, 7, 25, 3, 19, 15;</a:t>
            </a:r>
          </a:p>
          <a:p>
            <a:pPr algn="ctr">
              <a:spcBef>
                <a:spcPct val="50000"/>
              </a:spcBef>
              <a:buNone/>
            </a:pP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б) 17, 19, 5, 41, 47, 13, 19.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3600" b="1" dirty="0">
                <a:latin typeface="Monotype Corsiva" pitchFamily="66" charset="0"/>
              </a:rPr>
              <a:t>№1.  Найдите наибольшее и наименьшее значение, размах, среднее значение, медиану  и моду набора чисел:</a:t>
            </a: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а) 12, 7, 25, 3, 19, 15;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3, 7, 12, 15, 19, 25</a:t>
            </a: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б) 17, 19, 5, 41, 47, 13, 19.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понятия описательной статистики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243" y="1465729"/>
            <a:ext cx="8175108" cy="471123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3600" b="1" dirty="0">
                <a:latin typeface="Monotype Corsiva" pitchFamily="66" charset="0"/>
              </a:rPr>
              <a:t>№1.  Найдите наибольшее и наименьшее значение, размах, среднее значение, медиану  и моду набора чисел:</a:t>
            </a: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а) 12, 7, 25, 3, 19, 15;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3, 7, 12, 15, 19, 25</a:t>
            </a:r>
          </a:p>
          <a:p>
            <a:pPr>
              <a:spcBef>
                <a:spcPct val="50000"/>
              </a:spcBef>
              <a:buNone/>
            </a:pPr>
            <a:r>
              <a:rPr lang="ru-RU" sz="3600" dirty="0">
                <a:latin typeface="Monotype Corsiva" pitchFamily="66" charset="0"/>
              </a:rPr>
              <a:t>б) 17, 19, 5, 41, 47, 13, 19.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3600" dirty="0">
                <a:solidFill>
                  <a:srgbClr val="C00000"/>
                </a:solidFill>
                <a:latin typeface="Monotype Corsiva" pitchFamily="66" charset="0"/>
              </a:rPr>
              <a:t>5, 13, 17, 19, 19, 41, 47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b="1" dirty="0">
                <a:solidFill>
                  <a:srgbClr val="C00000"/>
                </a:solidFill>
              </a:rPr>
            </a:b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ФОРМУЛЫ СРЕДНИХ ВЕЛИЧИН</a:t>
            </a:r>
            <a:br>
              <a:rPr lang="ru-RU" sz="2400" b="1" dirty="0">
                <a:solidFill>
                  <a:srgbClr val="C00000"/>
                </a:solidFill>
              </a:rPr>
            </a:br>
            <a:br>
              <a:rPr lang="ru-RU" sz="2800" b="1" i="1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333" y="1100668"/>
            <a:ext cx="8346018" cy="5452532"/>
          </a:xfrm>
        </p:spPr>
        <p:txBody>
          <a:bodyPr>
            <a:normAutofit/>
          </a:bodyPr>
          <a:lstStyle/>
          <a:p>
            <a:pPr indent="39688">
              <a:buNone/>
            </a:pPr>
            <a:r>
              <a:rPr lang="ru-RU" sz="2400" dirty="0"/>
              <a:t>Средняя арифметическая простая</a:t>
            </a:r>
            <a:r>
              <a:rPr lang="ru-RU" sz="2400" b="1" dirty="0"/>
              <a:t> (</a:t>
            </a:r>
            <a:r>
              <a:rPr lang="ru-RU" sz="2400" b="1" dirty="0" err="1"/>
              <a:t>невзвешенная</a:t>
            </a:r>
            <a:r>
              <a:rPr lang="ru-RU" sz="2400" b="1" dirty="0"/>
              <a:t>) –</a:t>
            </a:r>
            <a:r>
              <a:rPr lang="ru-RU" sz="2400" dirty="0"/>
              <a:t>вычисляется,  когда </a:t>
            </a:r>
            <a:r>
              <a:rPr lang="ru-RU" sz="2400" b="1" dirty="0"/>
              <a:t>каждый </a:t>
            </a:r>
            <a:r>
              <a:rPr lang="ru-RU" sz="2400" dirty="0"/>
              <a:t>вариант</a:t>
            </a:r>
            <a:r>
              <a:rPr lang="ru-RU" sz="2400" b="1" dirty="0"/>
              <a:t> совокупности  </a:t>
            </a:r>
            <a:r>
              <a:rPr lang="en-US" sz="2400" b="1" dirty="0"/>
              <a:t>               </a:t>
            </a:r>
            <a:r>
              <a:rPr lang="ru-RU" sz="2400" dirty="0"/>
              <a:t>встречается</a:t>
            </a:r>
            <a:r>
              <a:rPr lang="ru-RU" sz="2400" b="1" dirty="0"/>
              <a:t> только </a:t>
            </a:r>
            <a:r>
              <a:rPr lang="ru-RU" sz="2400" dirty="0"/>
              <a:t>один</a:t>
            </a:r>
            <a:r>
              <a:rPr lang="ru-RU" sz="2400" b="1" dirty="0"/>
              <a:t> раз.</a:t>
            </a:r>
            <a:endParaRPr lang="ru-RU" sz="2400" dirty="0"/>
          </a:p>
          <a:p>
            <a:pPr indent="39688" fontAlgn="base">
              <a:buNone/>
            </a:pPr>
            <a:r>
              <a:rPr lang="ru-RU" sz="2400" dirty="0"/>
              <a:t>Средняя арифметическая</a:t>
            </a:r>
            <a:r>
              <a:rPr lang="ru-RU" sz="2400" b="1" dirty="0"/>
              <a:t> простая</a:t>
            </a:r>
            <a:r>
              <a:rPr lang="ru-RU" sz="2400" dirty="0"/>
              <a:t> – самый распространенный вид средней величины, рассчитывается по формуле :</a:t>
            </a:r>
          </a:p>
          <a:p>
            <a:pPr marL="177800" indent="0">
              <a:buNone/>
            </a:pPr>
            <a:endParaRPr lang="ru-RU" sz="1400" i="1" dirty="0"/>
          </a:p>
          <a:p>
            <a:pPr marL="177800" indent="0">
              <a:buNone/>
            </a:pPr>
            <a:endParaRPr lang="ru-RU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endParaRPr lang="en-US" sz="1400" i="1" dirty="0"/>
          </a:p>
          <a:p>
            <a:pPr marL="177800" indent="0">
              <a:buNone/>
            </a:pPr>
            <a:r>
              <a:rPr lang="ru-RU" sz="1800" i="1" dirty="0"/>
              <a:t>формула средней арифметической простой, где </a:t>
            </a:r>
            <a:r>
              <a:rPr lang="ru-RU" sz="1800" i="1" dirty="0" err="1"/>
              <a:t>х</a:t>
            </a:r>
            <a:r>
              <a:rPr lang="ru-RU" sz="1800" i="1" baseline="-25000" dirty="0" err="1"/>
              <a:t>i</a:t>
            </a:r>
            <a:r>
              <a:rPr lang="ru-RU" sz="1800" i="1" dirty="0"/>
              <a:t> – вариант, а </a:t>
            </a:r>
            <a:r>
              <a:rPr lang="ru-RU" sz="1800" i="1" dirty="0" err="1"/>
              <a:t>n</a:t>
            </a:r>
            <a:r>
              <a:rPr lang="ru-RU" sz="1800" i="1" dirty="0"/>
              <a:t> – количество единиц  совокупности.</a:t>
            </a:r>
            <a:endParaRPr lang="ru-RU" sz="1800" dirty="0"/>
          </a:p>
          <a:p>
            <a:pPr marL="177800" indent="0">
              <a:buNone/>
            </a:pPr>
            <a:endParaRPr lang="en-US" sz="1800" dirty="0"/>
          </a:p>
          <a:p>
            <a:endParaRPr lang="ru-RU" dirty="0"/>
          </a:p>
          <a:p>
            <a:pPr lvl="0"/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667" y="3725332"/>
            <a:ext cx="5677064" cy="104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424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</TotalTime>
  <Words>951</Words>
  <Application>Microsoft Office PowerPoint</Application>
  <PresentationFormat>Экран (4:3)</PresentationFormat>
  <Paragraphs>165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Malgun Gothic</vt:lpstr>
      <vt:lpstr>Arial</vt:lpstr>
      <vt:lpstr>Calibri</vt:lpstr>
      <vt:lpstr>Calibri Light</vt:lpstr>
      <vt:lpstr>Mongolian Baiti</vt:lpstr>
      <vt:lpstr>Monotype Corsiva</vt:lpstr>
      <vt:lpstr>Times New Roman</vt:lpstr>
      <vt:lpstr>Office Theme</vt:lpstr>
      <vt:lpstr>Формула</vt:lpstr>
      <vt:lpstr>«ОПИСАТЕЛЬНАЯ СТАТИСТИКА» 7 КЛАСС Урок математики в рамках обновленных ФГОС-2021    Швецова О.А.,  учитель математики,  МАОУ «Лицей №6» г.Тамбов  </vt:lpstr>
      <vt:lpstr>Цель урока:</vt:lpstr>
      <vt:lpstr>Статистика. Описательная статистика</vt:lpstr>
      <vt:lpstr>Статистические характеристики</vt:lpstr>
      <vt:lpstr>Основные понятия описательной статистики</vt:lpstr>
      <vt:lpstr>Основные понятия описательной статистики</vt:lpstr>
      <vt:lpstr>Основные понятия описательной статистики</vt:lpstr>
      <vt:lpstr>Основные понятия описательной статистики</vt:lpstr>
      <vt:lpstr>  ФОРМУЛЫ СРЕДНИХ ВЕЛИЧИН  </vt:lpstr>
      <vt:lpstr>Основные понятия описательной статистики</vt:lpstr>
      <vt:lpstr>Основные понятия описательной статистики</vt:lpstr>
      <vt:lpstr> Основные понятия описательной статистики:  средние величины </vt:lpstr>
      <vt:lpstr> Основные понятия описательной статистики:  средние величины </vt:lpstr>
      <vt:lpstr> Основные понятия описательной статистики:  средние величины </vt:lpstr>
      <vt:lpstr>  ФОРМУЛЫ СРЕДНИХ ВЕЛИЧИН  </vt:lpstr>
      <vt:lpstr>Презентация PowerPoint</vt:lpstr>
      <vt:lpstr> Основные понятия описательной статистики: квартили, квантили </vt:lpstr>
      <vt:lpstr> Основные понятия описательной статистики: квартили </vt:lpstr>
      <vt:lpstr>Основные понятия описательной статистики: квартили</vt:lpstr>
      <vt:lpstr>Основные понятия описательной статистики: квартили</vt:lpstr>
      <vt:lpstr>Основные понятия описательной статистики: межквартильный размах. </vt:lpstr>
      <vt:lpstr> Домашнее задание:  глава I, §2, п.4 №70, №71 + смотреть файл в NS.  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</cp:lastModifiedBy>
  <cp:revision>130</cp:revision>
  <dcterms:created xsi:type="dcterms:W3CDTF">2016-11-18T14:12:19Z</dcterms:created>
  <dcterms:modified xsi:type="dcterms:W3CDTF">2022-11-06T15:13:44Z</dcterms:modified>
</cp:coreProperties>
</file>