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7" r:id="rId10"/>
    <p:sldId id="265" r:id="rId11"/>
    <p:sldId id="268" r:id="rId12"/>
    <p:sldId id="270" r:id="rId13"/>
    <p:sldId id="271" r:id="rId14"/>
    <p:sldId id="269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4A190A"/>
    <a:srgbClr val="FFFFFF"/>
    <a:srgbClr val="571D11"/>
    <a:srgbClr val="3C1D18"/>
    <a:srgbClr val="45180F"/>
    <a:srgbClr val="540054"/>
    <a:srgbClr val="800080"/>
    <a:srgbClr val="660066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225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7380-E8FE-4A8B-8781-BE56803B6462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49A9E-B7B4-4EC5-A959-5CCC0995B8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7380-E8FE-4A8B-8781-BE56803B6462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49A9E-B7B4-4EC5-A959-5CCC0995B8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7380-E8FE-4A8B-8781-BE56803B6462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49A9E-B7B4-4EC5-A959-5CCC0995B8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7380-E8FE-4A8B-8781-BE56803B6462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49A9E-B7B4-4EC5-A959-5CCC0995B8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7380-E8FE-4A8B-8781-BE56803B6462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49A9E-B7B4-4EC5-A959-5CCC0995B8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7380-E8FE-4A8B-8781-BE56803B6462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49A9E-B7B4-4EC5-A959-5CCC0995B8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7380-E8FE-4A8B-8781-BE56803B6462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49A9E-B7B4-4EC5-A959-5CCC0995B8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7380-E8FE-4A8B-8781-BE56803B6462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49A9E-B7B4-4EC5-A959-5CCC0995B8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7380-E8FE-4A8B-8781-BE56803B6462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49A9E-B7B4-4EC5-A959-5CCC0995B8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7380-E8FE-4A8B-8781-BE56803B6462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49A9E-B7B4-4EC5-A959-5CCC0995B8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7380-E8FE-4A8B-8781-BE56803B6462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49A9E-B7B4-4EC5-A959-5CCC0995B8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57380-E8FE-4A8B-8781-BE56803B6462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49A9E-B7B4-4EC5-A959-5CCC0995B8D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ids-in-a-vegetable-garden-vector-16854711.jpg"/>
          <p:cNvPicPr>
            <a:picLocks noChangeAspect="1"/>
          </p:cNvPicPr>
          <p:nvPr/>
        </p:nvPicPr>
        <p:blipFill>
          <a:blip r:embed="rId2" cstate="print"/>
          <a:srcRect b="8001"/>
          <a:stretch>
            <a:fillRect/>
          </a:stretch>
        </p:blipFill>
        <p:spPr>
          <a:xfrm>
            <a:off x="794323" y="0"/>
            <a:ext cx="7522093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r>
              <a:rPr lang="ru-RU" sz="3600" b="1" cap="all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omCasual" pitchFamily="34" charset="0"/>
              </a:rPr>
              <a:t>огородных дел мастера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839690">
            <a:off x="-691258" y="1313699"/>
            <a:ext cx="3372851" cy="1838987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Проект по познавательно-исследовательской деятельности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 rot="545720">
            <a:off x="6737100" y="3060909"/>
            <a:ext cx="2798799" cy="2106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Воспитатель: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Сивохо Т.А. 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МДОУ «Детский сад №29» </a:t>
            </a:r>
          </a:p>
          <a:p>
            <a:pPr marL="0" marR="0" lvl="0" indent="0" algn="ctr" defTabSz="914400" rtl="0" eaLnBrk="1" fontAlgn="auto" latinLnBrk="0" hangingPunct="1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г. Волосово</a:t>
            </a:r>
          </a:p>
          <a:p>
            <a:pPr marL="0" marR="0" lvl="0" indent="0" algn="ctr" defTabSz="914400" rtl="0" eaLnBrk="1" fontAlgn="auto" latinLnBrk="0" hangingPunct="1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2021</a:t>
            </a:r>
            <a:endParaRPr kumimoji="0" lang="ru-RU" sz="200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p.userapi.com/c845420/v845420228/a67d2/1AVS3NFhQSc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"/>
          <a:stretch>
            <a:fillRect/>
          </a:stretch>
        </p:blipFill>
        <p:spPr bwMode="auto">
          <a:xfrm rot="21132513">
            <a:off x="-169800" y="179281"/>
            <a:ext cx="2886075" cy="3541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https://pp.userapi.com/c846420/v846420228/a35f3/fbvTev7JLMw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7" t="19352" b="7859"/>
          <a:stretch>
            <a:fillRect/>
          </a:stretch>
        </p:blipFill>
        <p:spPr bwMode="auto">
          <a:xfrm rot="333980">
            <a:off x="5786153" y="409285"/>
            <a:ext cx="3215258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https://pp.userapi.com/c846120/v846120545/9ea4f/Or9LTSpoSL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6" b="16338"/>
          <a:stretch>
            <a:fillRect/>
          </a:stretch>
        </p:blipFill>
        <p:spPr bwMode="auto">
          <a:xfrm>
            <a:off x="2699792" y="188640"/>
            <a:ext cx="3164276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s://pp.userapi.com/c845020/v845020228/aaf40/P6ZYiQNVT3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84984"/>
            <a:ext cx="3467467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s://pp.userapi.com/c846324/v846324228/a9bbc/OeZMvEeOIbg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2" t="24708" r="24699" b="4697"/>
          <a:stretch>
            <a:fillRect/>
          </a:stretch>
        </p:blipFill>
        <p:spPr bwMode="auto">
          <a:xfrm rot="20576154">
            <a:off x="108607" y="3680629"/>
            <a:ext cx="2309033" cy="3298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s://pp.userapi.com/c849528/v849528545/26038/SZ1dAcMyfGk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" t="3736" b="29025"/>
          <a:stretch>
            <a:fillRect/>
          </a:stretch>
        </p:blipFill>
        <p:spPr bwMode="auto">
          <a:xfrm rot="623733">
            <a:off x="5887437" y="3537453"/>
            <a:ext cx="2663560" cy="3278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P24a7UShng.jpg"/>
          <p:cNvPicPr>
            <a:picLocks noChangeAspect="1"/>
          </p:cNvPicPr>
          <p:nvPr/>
        </p:nvPicPr>
        <p:blipFill>
          <a:blip r:embed="rId2" cstate="print"/>
          <a:srcRect t="32150"/>
          <a:stretch>
            <a:fillRect/>
          </a:stretch>
        </p:blipFill>
        <p:spPr>
          <a:xfrm>
            <a:off x="88488" y="3427749"/>
            <a:ext cx="2941848" cy="3430251"/>
          </a:xfrm>
          <a:prstGeom prst="rect">
            <a:avLst/>
          </a:prstGeom>
        </p:spPr>
      </p:pic>
      <p:pic>
        <p:nvPicPr>
          <p:cNvPr id="8" name="Рисунок 7" descr="8s3JakL7Kk8.jpg"/>
          <p:cNvPicPr>
            <a:picLocks noChangeAspect="1"/>
          </p:cNvPicPr>
          <p:nvPr/>
        </p:nvPicPr>
        <p:blipFill>
          <a:blip r:embed="rId3" cstate="print"/>
          <a:srcRect l="10801" t="26900"/>
          <a:stretch>
            <a:fillRect/>
          </a:stretch>
        </p:blipFill>
        <p:spPr>
          <a:xfrm>
            <a:off x="4241456" y="0"/>
            <a:ext cx="2304256" cy="3357079"/>
          </a:xfrm>
          <a:prstGeom prst="rect">
            <a:avLst/>
          </a:prstGeom>
        </p:spPr>
      </p:pic>
      <p:pic>
        <p:nvPicPr>
          <p:cNvPr id="11" name="Рисунок 10" descr="9Dj4e05Kft8.jpg"/>
          <p:cNvPicPr>
            <a:picLocks noChangeAspect="1"/>
          </p:cNvPicPr>
          <p:nvPr/>
        </p:nvPicPr>
        <p:blipFill>
          <a:blip r:embed="rId4" cstate="print"/>
          <a:srcRect t="19550" r="10253"/>
          <a:stretch>
            <a:fillRect/>
          </a:stretch>
        </p:blipFill>
        <p:spPr>
          <a:xfrm>
            <a:off x="6588224" y="0"/>
            <a:ext cx="2555776" cy="4072919"/>
          </a:xfrm>
          <a:prstGeom prst="rect">
            <a:avLst/>
          </a:prstGeom>
        </p:spPr>
      </p:pic>
      <p:pic>
        <p:nvPicPr>
          <p:cNvPr id="15" name="Рисунок 14" descr="AInj0grkKFA.jpg"/>
          <p:cNvPicPr>
            <a:picLocks noChangeAspect="1"/>
          </p:cNvPicPr>
          <p:nvPr/>
        </p:nvPicPr>
        <p:blipFill>
          <a:blip r:embed="rId5" cstate="print"/>
          <a:srcRect r="29525"/>
          <a:stretch>
            <a:fillRect/>
          </a:stretch>
        </p:blipFill>
        <p:spPr>
          <a:xfrm>
            <a:off x="0" y="0"/>
            <a:ext cx="4205920" cy="3356992"/>
          </a:xfrm>
          <a:prstGeom prst="rect">
            <a:avLst/>
          </a:prstGeom>
        </p:spPr>
      </p:pic>
      <p:pic>
        <p:nvPicPr>
          <p:cNvPr id="16" name="Рисунок 15" descr="BBlGlPKTOFM.jpg"/>
          <p:cNvPicPr>
            <a:picLocks noChangeAspect="1"/>
          </p:cNvPicPr>
          <p:nvPr/>
        </p:nvPicPr>
        <p:blipFill>
          <a:blip r:embed="rId6" cstate="print"/>
          <a:srcRect t="24800" b="17451"/>
          <a:stretch>
            <a:fillRect/>
          </a:stretch>
        </p:blipFill>
        <p:spPr>
          <a:xfrm>
            <a:off x="6588224" y="4138508"/>
            <a:ext cx="2555776" cy="2719492"/>
          </a:xfrm>
          <a:prstGeom prst="rect">
            <a:avLst/>
          </a:prstGeom>
        </p:spPr>
      </p:pic>
      <p:pic>
        <p:nvPicPr>
          <p:cNvPr id="17" name="Рисунок 16" descr="bZFL0wUa6vU.jpg"/>
          <p:cNvPicPr>
            <a:picLocks noChangeAspect="1"/>
          </p:cNvPicPr>
          <p:nvPr/>
        </p:nvPicPr>
        <p:blipFill>
          <a:blip r:embed="rId7" cstate="print"/>
          <a:srcRect t="36350" b="6951"/>
          <a:stretch>
            <a:fillRect/>
          </a:stretch>
        </p:blipFill>
        <p:spPr>
          <a:xfrm>
            <a:off x="3104076" y="3402190"/>
            <a:ext cx="3428430" cy="345580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wTNUUViFW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4499992" cy="2531246"/>
          </a:xfrm>
          <a:prstGeom prst="rect">
            <a:avLst/>
          </a:prstGeom>
        </p:spPr>
      </p:pic>
      <p:pic>
        <p:nvPicPr>
          <p:cNvPr id="4" name="Рисунок 3" descr="KNEXFh4qF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0"/>
            <a:ext cx="4499992" cy="2531246"/>
          </a:xfrm>
          <a:prstGeom prst="rect">
            <a:avLst/>
          </a:prstGeom>
        </p:spPr>
      </p:pic>
      <p:pic>
        <p:nvPicPr>
          <p:cNvPr id="5" name="Рисунок 4" descr="QmeTixZOX2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1268" y="2550156"/>
            <a:ext cx="7655148" cy="430602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QP3TOqId404.jpg"/>
          <p:cNvPicPr>
            <a:picLocks noChangeAspect="1"/>
          </p:cNvPicPr>
          <p:nvPr/>
        </p:nvPicPr>
        <p:blipFill>
          <a:blip r:embed="rId2" cstate="print"/>
          <a:srcRect t="21650" b="6951"/>
          <a:stretch>
            <a:fillRect/>
          </a:stretch>
        </p:blipFill>
        <p:spPr>
          <a:xfrm>
            <a:off x="0" y="0"/>
            <a:ext cx="2928375" cy="3717032"/>
          </a:xfrm>
          <a:prstGeom prst="rect">
            <a:avLst/>
          </a:prstGeom>
        </p:spPr>
      </p:pic>
      <p:pic>
        <p:nvPicPr>
          <p:cNvPr id="4" name="Рисунок 3" descr="c_JoW3h5s7I.jpg"/>
          <p:cNvPicPr>
            <a:picLocks noChangeAspect="1"/>
          </p:cNvPicPr>
          <p:nvPr/>
        </p:nvPicPr>
        <p:blipFill>
          <a:blip r:embed="rId3" cstate="print"/>
          <a:srcRect l="13066" t="24800" b="20600"/>
          <a:stretch>
            <a:fillRect/>
          </a:stretch>
        </p:blipFill>
        <p:spPr>
          <a:xfrm>
            <a:off x="2987825" y="0"/>
            <a:ext cx="3456384" cy="3789040"/>
          </a:xfrm>
          <a:prstGeom prst="rect">
            <a:avLst/>
          </a:prstGeom>
        </p:spPr>
      </p:pic>
      <p:pic>
        <p:nvPicPr>
          <p:cNvPr id="5" name="Рисунок 4" descr="jzkbBvDGdAs.jpg"/>
          <p:cNvPicPr>
            <a:picLocks noChangeAspect="1"/>
          </p:cNvPicPr>
          <p:nvPr/>
        </p:nvPicPr>
        <p:blipFill>
          <a:blip r:embed="rId4" cstate="print"/>
          <a:srcRect t="24800" r="16400"/>
          <a:stretch>
            <a:fillRect/>
          </a:stretch>
        </p:blipFill>
        <p:spPr>
          <a:xfrm>
            <a:off x="6516216" y="0"/>
            <a:ext cx="2627784" cy="4202222"/>
          </a:xfrm>
          <a:prstGeom prst="rect">
            <a:avLst/>
          </a:prstGeom>
        </p:spPr>
      </p:pic>
      <p:pic>
        <p:nvPicPr>
          <p:cNvPr id="6" name="Рисунок 5" descr="cw1lfwxYRkY.jpg"/>
          <p:cNvPicPr>
            <a:picLocks noChangeAspect="1"/>
          </p:cNvPicPr>
          <p:nvPr/>
        </p:nvPicPr>
        <p:blipFill>
          <a:blip r:embed="rId5" cstate="print"/>
          <a:srcRect t="14300" b="21651"/>
          <a:stretch>
            <a:fillRect/>
          </a:stretch>
        </p:blipFill>
        <p:spPr>
          <a:xfrm>
            <a:off x="0" y="3789040"/>
            <a:ext cx="2555776" cy="3068960"/>
          </a:xfrm>
          <a:prstGeom prst="rect">
            <a:avLst/>
          </a:prstGeom>
        </p:spPr>
      </p:pic>
      <p:pic>
        <p:nvPicPr>
          <p:cNvPr id="7" name="Рисунок 6" descr="EXqHSY5U_3o.jpg"/>
          <p:cNvPicPr>
            <a:picLocks noChangeAspect="1"/>
          </p:cNvPicPr>
          <p:nvPr/>
        </p:nvPicPr>
        <p:blipFill>
          <a:blip r:embed="rId6" cstate="print"/>
          <a:srcRect l="10801" t="33200" b="6951"/>
          <a:stretch>
            <a:fillRect/>
          </a:stretch>
        </p:blipFill>
        <p:spPr>
          <a:xfrm>
            <a:off x="2598288" y="3861048"/>
            <a:ext cx="2448272" cy="2996952"/>
          </a:xfrm>
          <a:prstGeom prst="rect">
            <a:avLst/>
          </a:prstGeom>
        </p:spPr>
      </p:pic>
      <p:pic>
        <p:nvPicPr>
          <p:cNvPr id="8" name="Рисунок 7" descr="mm9qnsiPh_k.jpg"/>
          <p:cNvPicPr>
            <a:picLocks noChangeAspect="1"/>
          </p:cNvPicPr>
          <p:nvPr/>
        </p:nvPicPr>
        <p:blipFill>
          <a:blip r:embed="rId7" cstate="print"/>
          <a:srcRect l="13776" t="10801" r="7476" b="6601"/>
          <a:stretch>
            <a:fillRect/>
          </a:stretch>
        </p:blipFill>
        <p:spPr>
          <a:xfrm>
            <a:off x="5076056" y="4293096"/>
            <a:ext cx="4067943" cy="256490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40796" y="432428"/>
            <a:ext cx="6768752" cy="1719064"/>
          </a:xfrm>
        </p:spPr>
        <p:txBody>
          <a:bodyPr>
            <a:noAutofit/>
          </a:bodyPr>
          <a:lstStyle/>
          <a:p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omCasual" pitchFamily="34" charset="0"/>
              </a:rPr>
              <a:t>Достигнутые </a:t>
            </a:r>
            <a:b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omCasual" pitchFamily="34" charset="0"/>
              </a:rPr>
            </a:b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omCasual" pitchFamily="34" charset="0"/>
              </a:rPr>
              <a:t>результаты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79196"/>
            <a:ext cx="9144000" cy="2592288"/>
          </a:xfrm>
          <a:solidFill>
            <a:srgbClr val="FFFFFF">
              <a:alpha val="60000"/>
            </a:srgbClr>
          </a:solidFill>
        </p:spPr>
        <p:txBody>
          <a:bodyPr anchor="ctr">
            <a:noAutofit/>
          </a:bodyPr>
          <a:lstStyle/>
          <a:p>
            <a:pPr>
              <a:lnSpc>
                <a:spcPct val="70000"/>
              </a:lnSpc>
            </a:pPr>
            <a:r>
              <a:rPr lang="ru-RU" sz="2100" dirty="0">
                <a:solidFill>
                  <a:srgbClr val="4A190A"/>
                </a:solidFill>
              </a:rPr>
              <a:t>Приобретение детьми первичных научных знаний об овощных культурах (их строении, условий произрастания и пр.)</a:t>
            </a:r>
          </a:p>
          <a:p>
            <a:pPr>
              <a:lnSpc>
                <a:spcPct val="70000"/>
              </a:lnSpc>
            </a:pPr>
            <a:r>
              <a:rPr lang="ru-RU" sz="2100" dirty="0">
                <a:solidFill>
                  <a:srgbClr val="4A190A"/>
                </a:solidFill>
              </a:rPr>
              <a:t>Дошкольники получили опыт выращивания овощных культур и ухода за ними.</a:t>
            </a:r>
          </a:p>
          <a:p>
            <a:pPr>
              <a:lnSpc>
                <a:spcPct val="70000"/>
              </a:lnSpc>
            </a:pPr>
            <a:r>
              <a:rPr lang="ru-RU" sz="2100" dirty="0">
                <a:solidFill>
                  <a:srgbClr val="4A190A"/>
                </a:solidFill>
              </a:rPr>
              <a:t>Активизация у дошкольников экологического мышления на примере бережного отношения к окружающей природе</a:t>
            </a:r>
          </a:p>
          <a:p>
            <a:pPr>
              <a:lnSpc>
                <a:spcPct val="70000"/>
              </a:lnSpc>
            </a:pPr>
            <a:r>
              <a:rPr lang="ru-RU" sz="2100" dirty="0">
                <a:solidFill>
                  <a:srgbClr val="4A190A"/>
                </a:solidFill>
              </a:rPr>
              <a:t>Осознание детьми ценности коллективного взаимодействия для достижения практического результата.</a:t>
            </a:r>
          </a:p>
          <a:p>
            <a:pPr>
              <a:lnSpc>
                <a:spcPct val="70000"/>
              </a:lnSpc>
            </a:pPr>
            <a:r>
              <a:rPr lang="ru-RU" sz="2100" dirty="0">
                <a:solidFill>
                  <a:srgbClr val="4A190A"/>
                </a:solidFill>
              </a:rPr>
              <a:t>Повышение уровня активности родителей в жизни ДОУ.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ru-RU" sz="7200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omCasual" pitchFamily="34" charset="0"/>
              </a:rPr>
              <a:t>СПАСИБО </a:t>
            </a:r>
            <a:br>
              <a:rPr lang="ru-RU" sz="7200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omCasual" pitchFamily="34" charset="0"/>
              </a:rPr>
            </a:br>
            <a:r>
              <a:rPr lang="ru-RU" sz="7200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omCasual" pitchFamily="34" charset="0"/>
              </a:rPr>
              <a:t>ЗА ВНИМАНИЕ!</a:t>
            </a:r>
          </a:p>
        </p:txBody>
      </p:sp>
      <p:pic>
        <p:nvPicPr>
          <p:cNvPr id="4" name="Рисунок 3" descr="Youth-Market-Days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501008"/>
            <a:ext cx="9144000" cy="2911187"/>
          </a:xfrm>
          <a:prstGeom prst="rect">
            <a:avLst/>
          </a:prstGeom>
        </p:spPr>
      </p:pic>
      <p:pic>
        <p:nvPicPr>
          <p:cNvPr id="7" name="Рисунок 6" descr="FScjly2S16w.jpg"/>
          <p:cNvPicPr>
            <a:picLocks noChangeAspect="1"/>
          </p:cNvPicPr>
          <p:nvPr/>
        </p:nvPicPr>
        <p:blipFill>
          <a:blip r:embed="rId3" cstate="print"/>
          <a:srcRect t="32150" r="12667" b="18501"/>
          <a:stretch>
            <a:fillRect/>
          </a:stretch>
        </p:blipFill>
        <p:spPr>
          <a:xfrm>
            <a:off x="3491880" y="4149080"/>
            <a:ext cx="1944216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" pitchFamily="34" charset="0"/>
              </a:rPr>
              <a:t>Актуальность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96752"/>
            <a:ext cx="7272808" cy="3888432"/>
          </a:xfrm>
          <a:prstGeom prst="round2SameRect">
            <a:avLst/>
          </a:prstGeom>
          <a:solidFill>
            <a:srgbClr val="FFFFFF">
              <a:alpha val="30196"/>
            </a:srgbClr>
          </a:solidFill>
        </p:spPr>
        <p:txBody>
          <a:bodyPr anchor="t">
            <a:normAutofit fontScale="85000" lnSpcReduction="20000"/>
          </a:bodyPr>
          <a:lstStyle/>
          <a:p>
            <a:pPr>
              <a:buNone/>
            </a:pPr>
            <a:r>
              <a:rPr lang="ru-RU" dirty="0">
                <a:solidFill>
                  <a:srgbClr val="571D11"/>
                </a:solidFill>
              </a:rPr>
              <a:t>		На сегодняшний день в дошкольном образовании актуально звучат вопросы, связанные с социализацией, ранней профориентацией, познавательно-исследовательской деятельностью детей. 	Работа по этим направлениям реализуется в нашем проекте «Огородных дел мастера», сочетая технологии социализации и исследовательскую деятельность. </a:t>
            </a:r>
          </a:p>
          <a:p>
            <a:pPr algn="ctr"/>
            <a:endParaRPr lang="ru-RU" dirty="0">
              <a:solidFill>
                <a:srgbClr val="571D1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" pitchFamily="34" charset="0"/>
              </a:rPr>
              <a:t>Актуальность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9080" y="1484784"/>
            <a:ext cx="8495928" cy="4248472"/>
          </a:xfrm>
          <a:prstGeom prst="snip2SameRect">
            <a:avLst/>
          </a:prstGeom>
          <a:solidFill>
            <a:srgbClr val="FFFFFF">
              <a:alpha val="25882"/>
            </a:srgbClr>
          </a:solidFill>
        </p:spPr>
        <p:txBody>
          <a:bodyPr anchor="t">
            <a:normAutofit fontScale="70000" lnSpcReduction="20000"/>
          </a:bodyPr>
          <a:lstStyle/>
          <a:p>
            <a:pPr marL="3175" indent="11113">
              <a:buNone/>
            </a:pPr>
            <a:r>
              <a:rPr lang="ru-RU" dirty="0">
                <a:solidFill>
                  <a:srgbClr val="571D11"/>
                </a:solidFill>
              </a:rPr>
              <a:t>       Чем глубже ребенок познает окружающую среду, тем больше у него возникает вопросов. Чтобы удовлетворить детскую любознательность, дать возможность ребёнку самому найти ответы на интересующие вопросы, привить навыки активности и самостоятельности мышления, социальные навыки, а также удовлетворить «природный» интерес к познанию окружающей действительности путём экспериментирования, наблюдений, исследований, опытов, была создана экспериментальная площадка </a:t>
            </a:r>
            <a:r>
              <a:rPr lang="ru-RU" b="1" dirty="0">
                <a:solidFill>
                  <a:srgbClr val="571D11"/>
                </a:solidFill>
              </a:rPr>
              <a:t>«Мини-огород»</a:t>
            </a:r>
            <a:r>
              <a:rPr lang="ru-RU" dirty="0">
                <a:solidFill>
                  <a:srgbClr val="571D11"/>
                </a:solidFill>
              </a:rPr>
              <a:t>.</a:t>
            </a:r>
            <a:r>
              <a:rPr lang="ru-RU" b="1" dirty="0">
                <a:solidFill>
                  <a:srgbClr val="571D11"/>
                </a:solidFill>
              </a:rPr>
              <a:t> </a:t>
            </a:r>
            <a:r>
              <a:rPr lang="ru-RU" dirty="0">
                <a:solidFill>
                  <a:srgbClr val="571D11"/>
                </a:solidFill>
              </a:rPr>
              <a:t>Работа на площадке даёт возможность формирования у детей навыков ухода за овощными культурами, трудовых навыков, представлений о профессиях сферы сельского хозяйства.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571D1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endParaRPr lang="ru-RU" dirty="0">
              <a:solidFill>
                <a:srgbClr val="571D11"/>
              </a:solidFill>
            </a:endParaRPr>
          </a:p>
          <a:p>
            <a:pPr algn="ctr"/>
            <a:endParaRPr lang="ru-RU" dirty="0">
              <a:solidFill>
                <a:srgbClr val="571D1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835696" y="3142700"/>
            <a:ext cx="4680520" cy="1872208"/>
          </a:xfrm>
          <a:prstGeom prst="round2DiagRect">
            <a:avLst/>
          </a:prstGeom>
          <a:solidFill>
            <a:srgbClr val="F5F5F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260648"/>
            <a:ext cx="421196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omCasual" pitchFamily="34" charset="0"/>
              </a:rPr>
              <a:t>Цель проекта: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90632" y="3284984"/>
            <a:ext cx="6192688" cy="40897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571D11"/>
                </a:solidFill>
              </a:rPr>
              <a:t>	   Формирование у детей навыков </a:t>
            </a:r>
          </a:p>
          <a:p>
            <a:pPr>
              <a:buNone/>
            </a:pPr>
            <a:r>
              <a:rPr lang="ru-RU" sz="2400" b="1" dirty="0">
                <a:solidFill>
                  <a:srgbClr val="571D11"/>
                </a:solidFill>
              </a:rPr>
              <a:t>	    ухода за овощными культурами через    </a:t>
            </a:r>
          </a:p>
          <a:p>
            <a:pPr>
              <a:buNone/>
            </a:pPr>
            <a:r>
              <a:rPr lang="ru-RU" sz="2400" b="1" dirty="0">
                <a:solidFill>
                  <a:srgbClr val="571D11"/>
                </a:solidFill>
              </a:rPr>
              <a:t>	    познавательно-исследовательскую     </a:t>
            </a:r>
          </a:p>
          <a:p>
            <a:pPr>
              <a:buNone/>
            </a:pPr>
            <a:r>
              <a:rPr lang="ru-RU" sz="2400" b="1" dirty="0">
                <a:solidFill>
                  <a:srgbClr val="571D11"/>
                </a:solidFill>
              </a:rPr>
              <a:t>         деятельность</a:t>
            </a:r>
          </a:p>
          <a:p>
            <a:pPr algn="r"/>
            <a:endParaRPr lang="ru-RU" sz="2400" b="1" dirty="0">
              <a:solidFill>
                <a:srgbClr val="571D1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omCasual" pitchFamily="34" charset="0"/>
              </a:rPr>
              <a:t>Задачи проекта: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32733"/>
            <a:ext cx="9144000" cy="3877891"/>
          </a:xfrm>
          <a:solidFill>
            <a:srgbClr val="FFFFFF">
              <a:alpha val="50980"/>
            </a:srgbClr>
          </a:solidFill>
        </p:spPr>
        <p:txBody>
          <a:bodyPr>
            <a:noAutofit/>
          </a:bodyPr>
          <a:lstStyle/>
          <a:p>
            <a:pPr marL="442913" indent="-354013">
              <a:lnSpc>
                <a:spcPct val="80000"/>
              </a:lnSpc>
              <a:buNone/>
            </a:pPr>
            <a:r>
              <a:rPr lang="ru-RU" sz="2800" dirty="0">
                <a:solidFill>
                  <a:srgbClr val="571D11"/>
                </a:solidFill>
              </a:rPr>
              <a:t>1. Учить ухаживать за овощными культурами на участке детского сада.</a:t>
            </a:r>
          </a:p>
          <a:p>
            <a:pPr marL="442913" indent="-354013">
              <a:lnSpc>
                <a:spcPct val="80000"/>
              </a:lnSpc>
              <a:buNone/>
            </a:pPr>
            <a:r>
              <a:rPr lang="ru-RU" sz="2800" dirty="0">
                <a:solidFill>
                  <a:srgbClr val="571D11"/>
                </a:solidFill>
              </a:rPr>
              <a:t>2. Формировать экологическое сознание, понимание взаимосвязи «человек и природа».</a:t>
            </a:r>
          </a:p>
          <a:p>
            <a:pPr marL="442913" indent="-354013">
              <a:lnSpc>
                <a:spcPct val="80000"/>
              </a:lnSpc>
              <a:buNone/>
            </a:pPr>
            <a:r>
              <a:rPr lang="ru-RU" sz="2800" dirty="0">
                <a:solidFill>
                  <a:srgbClr val="571D11"/>
                </a:solidFill>
              </a:rPr>
              <a:t>3. Способствовать развитию познавательно-исследовательской активности.</a:t>
            </a:r>
          </a:p>
          <a:p>
            <a:pPr marL="442913" indent="-354013">
              <a:lnSpc>
                <a:spcPct val="80000"/>
              </a:lnSpc>
              <a:buNone/>
            </a:pPr>
            <a:r>
              <a:rPr lang="ru-RU" sz="2800" dirty="0">
                <a:solidFill>
                  <a:srgbClr val="571D11"/>
                </a:solidFill>
              </a:rPr>
              <a:t>4. Развивать навыки сотрудничества, коллективной работы, социального взаимодействия.</a:t>
            </a:r>
          </a:p>
          <a:p>
            <a:pPr marL="442913" indent="-354013">
              <a:lnSpc>
                <a:spcPct val="80000"/>
              </a:lnSpc>
              <a:buNone/>
            </a:pPr>
            <a:r>
              <a:rPr lang="ru-RU" sz="2800" dirty="0">
                <a:solidFill>
                  <a:srgbClr val="571D11"/>
                </a:solidFill>
              </a:rPr>
              <a:t>5. Воспитывать бережное отношение к своему труду и труду взрослых.</a:t>
            </a:r>
          </a:p>
          <a:p>
            <a:pPr>
              <a:lnSpc>
                <a:spcPct val="80000"/>
              </a:lnSpc>
            </a:pPr>
            <a:endParaRPr lang="ru-RU" sz="2800" dirty="0">
              <a:solidFill>
                <a:srgbClr val="571D1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Autofit/>
          </a:bodyPr>
          <a:lstStyle/>
          <a:p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omCasual" pitchFamily="34" charset="0"/>
              </a:rPr>
              <a:t>Прогнозируемые результаты: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31001"/>
            <a:ext cx="9144000" cy="3877891"/>
          </a:xfrm>
          <a:solidFill>
            <a:srgbClr val="FFFFFF">
              <a:alpha val="50980"/>
            </a:srgbClr>
          </a:solidFill>
        </p:spPr>
        <p:txBody>
          <a:bodyPr>
            <a:noAutofit/>
          </a:bodyPr>
          <a:lstStyle/>
          <a:p>
            <a:pPr marL="533400">
              <a:buNone/>
            </a:pPr>
            <a:r>
              <a:rPr lang="ru-RU" sz="2800" dirty="0">
                <a:solidFill>
                  <a:srgbClr val="571D11"/>
                </a:solidFill>
              </a:rPr>
              <a:t>1. Положительные примеры проявления экологического мышления у детей.</a:t>
            </a:r>
          </a:p>
          <a:p>
            <a:pPr marL="533400">
              <a:buNone/>
            </a:pPr>
            <a:r>
              <a:rPr lang="ru-RU" sz="2800" dirty="0">
                <a:solidFill>
                  <a:srgbClr val="571D11"/>
                </a:solidFill>
              </a:rPr>
              <a:t>2. Приобретение новых знаний и представлений о посадке и выращивании овощных культур, о труде работников сферы сельского хозяйства.</a:t>
            </a:r>
          </a:p>
          <a:p>
            <a:pPr marL="533400">
              <a:buNone/>
            </a:pPr>
            <a:r>
              <a:rPr lang="ru-RU" sz="2800" dirty="0">
                <a:solidFill>
                  <a:srgbClr val="571D11"/>
                </a:solidFill>
              </a:rPr>
              <a:t>3. Практический результат деятельности в виде сбора урожая овощей и употребления их в пищу в различном виде.</a:t>
            </a:r>
          </a:p>
          <a:p>
            <a:pPr>
              <a:lnSpc>
                <a:spcPct val="80000"/>
              </a:lnSpc>
            </a:pPr>
            <a:endParaRPr lang="ru-RU" sz="2800" dirty="0">
              <a:solidFill>
                <a:srgbClr val="571D1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FF">
              <a:alpha val="50980"/>
            </a:srgbClr>
          </a:solidFill>
        </p:spPr>
        <p:txBody>
          <a:bodyPr anchor="ctr">
            <a:noAutofit/>
          </a:bodyPr>
          <a:lstStyle/>
          <a:p>
            <a:pPr indent="11113">
              <a:buNone/>
            </a:pPr>
            <a:r>
              <a:rPr lang="ru-RU" sz="2800" b="1" dirty="0">
                <a:solidFill>
                  <a:srgbClr val="3C1D18"/>
                </a:solidFill>
              </a:rPr>
              <a:t>Формы реализации проекта: </a:t>
            </a:r>
            <a:r>
              <a:rPr lang="ru-RU" sz="2800" i="1" dirty="0">
                <a:solidFill>
                  <a:srgbClr val="3C1D18"/>
                </a:solidFill>
              </a:rPr>
              <a:t>беседы, чтение художественной литературы, изобразительная деятельность, дидактические и подвижные игры, трудовая деятельность, наблюдение, экспериментирование. </a:t>
            </a:r>
          </a:p>
          <a:p>
            <a:pPr>
              <a:buNone/>
            </a:pPr>
            <a:r>
              <a:rPr lang="ru-RU" sz="2800" b="1" dirty="0">
                <a:solidFill>
                  <a:srgbClr val="3C1D18"/>
                </a:solidFill>
              </a:rPr>
              <a:t>	Участники проекта</a:t>
            </a:r>
            <a:r>
              <a:rPr lang="ru-RU" sz="2800" dirty="0">
                <a:solidFill>
                  <a:srgbClr val="3C1D18"/>
                </a:solidFill>
              </a:rPr>
              <a:t>:</a:t>
            </a:r>
          </a:p>
          <a:p>
            <a:pPr marL="725488">
              <a:lnSpc>
                <a:spcPct val="80000"/>
              </a:lnSpc>
            </a:pPr>
            <a:r>
              <a:rPr lang="ru-RU" sz="2800" dirty="0">
                <a:solidFill>
                  <a:srgbClr val="3C1D18"/>
                </a:solidFill>
              </a:rPr>
              <a:t> </a:t>
            </a:r>
            <a:r>
              <a:rPr lang="ru-RU" sz="2800" i="1" dirty="0">
                <a:solidFill>
                  <a:srgbClr val="3C1D18"/>
                </a:solidFill>
              </a:rPr>
              <a:t>дети старшей и подготовительной группы</a:t>
            </a:r>
          </a:p>
          <a:p>
            <a:pPr marL="725488">
              <a:lnSpc>
                <a:spcPct val="80000"/>
              </a:lnSpc>
            </a:pPr>
            <a:r>
              <a:rPr lang="ru-RU" sz="2800" i="1" dirty="0">
                <a:solidFill>
                  <a:srgbClr val="3C1D18"/>
                </a:solidFill>
              </a:rPr>
              <a:t>воспитатели</a:t>
            </a:r>
          </a:p>
          <a:p>
            <a:pPr marL="725488">
              <a:lnSpc>
                <a:spcPct val="80000"/>
              </a:lnSpc>
            </a:pPr>
            <a:r>
              <a:rPr lang="ru-RU" sz="2800" i="1" dirty="0">
                <a:solidFill>
                  <a:srgbClr val="3C1D18"/>
                </a:solidFill>
              </a:rPr>
              <a:t>родители воспитанников</a:t>
            </a:r>
          </a:p>
          <a:p>
            <a:pPr indent="11113">
              <a:buNone/>
            </a:pPr>
            <a:r>
              <a:rPr lang="ru-RU" sz="2800" b="1" dirty="0">
                <a:solidFill>
                  <a:srgbClr val="3C1D18"/>
                </a:solidFill>
              </a:rPr>
              <a:t>Вид проекта: </a:t>
            </a:r>
            <a:r>
              <a:rPr lang="ru-RU" sz="2800" i="1" dirty="0">
                <a:solidFill>
                  <a:srgbClr val="3C1D18"/>
                </a:solidFill>
              </a:rPr>
              <a:t>познавательно–исследовательский</a:t>
            </a:r>
          </a:p>
          <a:p>
            <a:pPr indent="11113">
              <a:buNone/>
            </a:pPr>
            <a:r>
              <a:rPr lang="ru-RU" sz="2800" b="1" dirty="0">
                <a:solidFill>
                  <a:srgbClr val="3C1D18"/>
                </a:solidFill>
              </a:rPr>
              <a:t>Срок реализации проекта</a:t>
            </a:r>
            <a:r>
              <a:rPr lang="ru-RU" sz="2800" dirty="0">
                <a:solidFill>
                  <a:srgbClr val="3C1D18"/>
                </a:solidFill>
              </a:rPr>
              <a:t>: </a:t>
            </a:r>
            <a:r>
              <a:rPr lang="ru-RU" sz="2800" i="1" dirty="0">
                <a:solidFill>
                  <a:srgbClr val="3C1D18"/>
                </a:solidFill>
              </a:rPr>
              <a:t>долгосрочный, 6 месяцев      (с 20 марта по 30 сентября 2018 года)</a:t>
            </a:r>
          </a:p>
          <a:p>
            <a:pPr>
              <a:lnSpc>
                <a:spcPct val="80000"/>
              </a:lnSpc>
            </a:pPr>
            <a:endParaRPr lang="ru-RU" sz="2800" dirty="0">
              <a:solidFill>
                <a:srgbClr val="3C1D18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omCasual" pitchFamily="34" charset="0"/>
              </a:rPr>
              <a:t>Этапы реализации проекта: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86757"/>
            <a:ext cx="9144000" cy="3922135"/>
          </a:xfrm>
          <a:solidFill>
            <a:srgbClr val="FFFFFF">
              <a:alpha val="50980"/>
            </a:srgbClr>
          </a:solidFill>
        </p:spPr>
        <p:txBody>
          <a:bodyPr anchor="t">
            <a:noAutofit/>
          </a:bodyPr>
          <a:lstStyle/>
          <a:p>
            <a:pPr marL="85725" indent="3175">
              <a:lnSpc>
                <a:spcPct val="75000"/>
              </a:lnSpc>
              <a:buAutoNum type="arabicPeriod"/>
            </a:pPr>
            <a:r>
              <a:rPr lang="ru-RU" sz="2400" b="1" dirty="0">
                <a:solidFill>
                  <a:srgbClr val="571D11"/>
                </a:solidFill>
              </a:rPr>
              <a:t>Подготовительный</a:t>
            </a:r>
            <a:r>
              <a:rPr lang="ru-RU" sz="2400" dirty="0">
                <a:solidFill>
                  <a:srgbClr val="571D11"/>
                </a:solidFill>
              </a:rPr>
              <a:t>: </a:t>
            </a:r>
            <a:r>
              <a:rPr lang="ru-RU" sz="2400" i="1" dirty="0">
                <a:solidFill>
                  <a:srgbClr val="571D11"/>
                </a:solidFill>
              </a:rPr>
              <a:t>работа с методической литературой, составление плана проекта; подбор демонстрационного материала, наглядно-дидактических пособий; подбор расходных материалов  - семена, рассада, луковицы, грунт (при поддержке родителей)</a:t>
            </a:r>
          </a:p>
          <a:p>
            <a:pPr marL="85725" indent="3175">
              <a:lnSpc>
                <a:spcPct val="75000"/>
              </a:lnSpc>
              <a:buNone/>
            </a:pPr>
            <a:r>
              <a:rPr lang="ru-RU" sz="2400" b="1" dirty="0">
                <a:solidFill>
                  <a:srgbClr val="571D11"/>
                </a:solidFill>
              </a:rPr>
              <a:t>2. Основной (практический): </a:t>
            </a:r>
          </a:p>
          <a:p>
            <a:pPr marL="85725" indent="3175">
              <a:lnSpc>
                <a:spcPct val="75000"/>
              </a:lnSpc>
            </a:pPr>
            <a:r>
              <a:rPr lang="ru-RU" sz="2400" i="1" dirty="0">
                <a:solidFill>
                  <a:srgbClr val="571D11"/>
                </a:solidFill>
              </a:rPr>
              <a:t>Посадка овощных культур</a:t>
            </a:r>
            <a:endParaRPr lang="ru-RU" sz="2400" b="1" dirty="0">
              <a:solidFill>
                <a:srgbClr val="571D11"/>
              </a:solidFill>
            </a:endParaRPr>
          </a:p>
          <a:p>
            <a:pPr marL="85725" indent="3175">
              <a:lnSpc>
                <a:spcPct val="75000"/>
              </a:lnSpc>
            </a:pPr>
            <a:r>
              <a:rPr lang="ru-RU" sz="2400" i="1" dirty="0">
                <a:solidFill>
                  <a:srgbClr val="571D11"/>
                </a:solidFill>
              </a:rPr>
              <a:t>Уход (полив, прополка, рыхление почвы, наблюдение за всходами и ростом овощных культур; экспериментирование (свет, влажность, состояние почвы…)</a:t>
            </a:r>
          </a:p>
          <a:p>
            <a:pPr marL="85725" indent="3175">
              <a:lnSpc>
                <a:spcPct val="75000"/>
              </a:lnSpc>
            </a:pPr>
            <a:r>
              <a:rPr lang="ru-RU" sz="2400" i="1" dirty="0">
                <a:solidFill>
                  <a:srgbClr val="571D11"/>
                </a:solidFill>
              </a:rPr>
              <a:t>Сбор урожая, употребление созревших овощей в пищу, приготовление блюд (например, игра на социализацию «Правильное кафе»)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omCasual" pitchFamily="34" charset="0"/>
              </a:rPr>
              <a:t>Этапы реализации проекта: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86757"/>
            <a:ext cx="9144000" cy="3922135"/>
          </a:xfrm>
          <a:solidFill>
            <a:srgbClr val="FFFFFF">
              <a:alpha val="50980"/>
            </a:srgbClr>
          </a:solidFill>
        </p:spPr>
        <p:txBody>
          <a:bodyPr anchor="t">
            <a:noAutofit/>
          </a:bodyPr>
          <a:lstStyle/>
          <a:p>
            <a:pPr marL="85725" indent="3175">
              <a:buNone/>
            </a:pPr>
            <a:r>
              <a:rPr lang="ru-RU" sz="2400" b="1" dirty="0">
                <a:solidFill>
                  <a:srgbClr val="571D11"/>
                </a:solidFill>
              </a:rPr>
              <a:t>3. Заключительный: </a:t>
            </a:r>
          </a:p>
          <a:p>
            <a:pPr marL="85725" indent="3175"/>
            <a:r>
              <a:rPr lang="ru-RU" sz="2400" i="1" dirty="0">
                <a:solidFill>
                  <a:srgbClr val="571D11"/>
                </a:solidFill>
              </a:rPr>
              <a:t>Оформление фотовыставки «Наш урожай», создание презентации</a:t>
            </a:r>
          </a:p>
          <a:p>
            <a:pPr marL="85725" indent="3175"/>
            <a:r>
              <a:rPr lang="ru-RU" sz="2400" i="1" dirty="0">
                <a:solidFill>
                  <a:srgbClr val="571D11"/>
                </a:solidFill>
              </a:rPr>
              <a:t>Кульминационное мероприятие проекта «Праздник урожая»      (с участием родителей)</a:t>
            </a:r>
          </a:p>
          <a:p>
            <a:pPr marL="85725" indent="3175"/>
            <a:r>
              <a:rPr lang="ru-RU" sz="2400" i="1" dirty="0">
                <a:solidFill>
                  <a:srgbClr val="571D11"/>
                </a:solidFill>
              </a:rPr>
              <a:t>Анализ результативности проекта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441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DomCasual</vt:lpstr>
      <vt:lpstr>Тема Office</vt:lpstr>
      <vt:lpstr>огородных дел мастера</vt:lpstr>
      <vt:lpstr>Актуальность</vt:lpstr>
      <vt:lpstr>Актуальность</vt:lpstr>
      <vt:lpstr>Цель проекта:</vt:lpstr>
      <vt:lpstr>Задачи проекта:</vt:lpstr>
      <vt:lpstr>Прогнозируемые результаты:</vt:lpstr>
      <vt:lpstr>Презентация PowerPoint</vt:lpstr>
      <vt:lpstr>Этапы реализации проекта:</vt:lpstr>
      <vt:lpstr>Этапы реализации проекта: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Достигнутые  результаты</vt:lpstr>
      <vt:lpstr>СПАСИБО  ЗА ВНИМАНИЕ!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RePack by Diakov</cp:lastModifiedBy>
  <cp:revision>232</cp:revision>
  <dcterms:created xsi:type="dcterms:W3CDTF">2018-12-18T14:08:31Z</dcterms:created>
  <dcterms:modified xsi:type="dcterms:W3CDTF">2021-11-15T19:47:46Z</dcterms:modified>
</cp:coreProperties>
</file>