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6" r:id="rId1"/>
  </p:sldMasterIdLst>
  <p:notesMasterIdLst>
    <p:notesMasterId r:id="rId82"/>
  </p:notesMasterIdLst>
  <p:sldIdLst>
    <p:sldId id="256" r:id="rId2"/>
    <p:sldId id="598" r:id="rId3"/>
    <p:sldId id="599" r:id="rId4"/>
    <p:sldId id="591" r:id="rId5"/>
    <p:sldId id="593" r:id="rId6"/>
    <p:sldId id="595" r:id="rId7"/>
    <p:sldId id="596" r:id="rId8"/>
    <p:sldId id="597" r:id="rId9"/>
    <p:sldId id="544" r:id="rId10"/>
    <p:sldId id="268" r:id="rId11"/>
    <p:sldId id="441" r:id="rId12"/>
    <p:sldId id="278" r:id="rId13"/>
    <p:sldId id="605" r:id="rId14"/>
    <p:sldId id="606" r:id="rId15"/>
    <p:sldId id="607" r:id="rId16"/>
    <p:sldId id="608" r:id="rId17"/>
    <p:sldId id="609" r:id="rId18"/>
    <p:sldId id="610" r:id="rId19"/>
    <p:sldId id="611" r:id="rId20"/>
    <p:sldId id="612" r:id="rId21"/>
    <p:sldId id="613" r:id="rId22"/>
    <p:sldId id="614" r:id="rId23"/>
    <p:sldId id="615" r:id="rId24"/>
    <p:sldId id="616" r:id="rId25"/>
    <p:sldId id="617" r:id="rId26"/>
    <p:sldId id="545" r:id="rId27"/>
    <p:sldId id="659" r:id="rId28"/>
    <p:sldId id="448" r:id="rId29"/>
    <p:sldId id="451" r:id="rId30"/>
    <p:sldId id="546" r:id="rId31"/>
    <p:sldId id="295" r:id="rId32"/>
    <p:sldId id="618" r:id="rId33"/>
    <p:sldId id="619" r:id="rId34"/>
    <p:sldId id="620" r:id="rId35"/>
    <p:sldId id="621" r:id="rId36"/>
    <p:sldId id="622" r:id="rId37"/>
    <p:sldId id="623" r:id="rId38"/>
    <p:sldId id="624" r:id="rId39"/>
    <p:sldId id="625" r:id="rId40"/>
    <p:sldId id="626" r:id="rId41"/>
    <p:sldId id="627" r:id="rId42"/>
    <p:sldId id="628" r:id="rId43"/>
    <p:sldId id="629" r:id="rId44"/>
    <p:sldId id="630" r:id="rId45"/>
    <p:sldId id="631" r:id="rId46"/>
    <p:sldId id="632" r:id="rId47"/>
    <p:sldId id="633" r:id="rId48"/>
    <p:sldId id="634" r:id="rId49"/>
    <p:sldId id="635" r:id="rId50"/>
    <p:sldId id="636" r:id="rId51"/>
    <p:sldId id="637" r:id="rId52"/>
    <p:sldId id="484" r:id="rId53"/>
    <p:sldId id="642" r:id="rId54"/>
    <p:sldId id="638" r:id="rId55"/>
    <p:sldId id="639" r:id="rId56"/>
    <p:sldId id="640" r:id="rId57"/>
    <p:sldId id="641" r:id="rId58"/>
    <p:sldId id="643" r:id="rId59"/>
    <p:sldId id="644" r:id="rId60"/>
    <p:sldId id="645" r:id="rId61"/>
    <p:sldId id="646" r:id="rId62"/>
    <p:sldId id="647" r:id="rId63"/>
    <p:sldId id="648" r:id="rId64"/>
    <p:sldId id="649" r:id="rId65"/>
    <p:sldId id="650" r:id="rId66"/>
    <p:sldId id="651" r:id="rId67"/>
    <p:sldId id="652" r:id="rId68"/>
    <p:sldId id="653" r:id="rId69"/>
    <p:sldId id="654" r:id="rId70"/>
    <p:sldId id="655" r:id="rId71"/>
    <p:sldId id="656" r:id="rId72"/>
    <p:sldId id="657" r:id="rId73"/>
    <p:sldId id="395" r:id="rId74"/>
    <p:sldId id="547" r:id="rId75"/>
    <p:sldId id="531" r:id="rId76"/>
    <p:sldId id="533" r:id="rId77"/>
    <p:sldId id="660" r:id="rId78"/>
    <p:sldId id="661" r:id="rId79"/>
    <p:sldId id="662" r:id="rId80"/>
    <p:sldId id="663" r:id="rId8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4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-92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3F98AE-6CAB-4F18-A2D3-7B787421C8F0}" type="datetimeFigureOut">
              <a:rPr lang="ru-RU"/>
              <a:pPr>
                <a:defRPr/>
              </a:pPr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9C8DBF9-8525-4CC6-9A62-64E1325C4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A400C-6A7F-495F-8A90-9E54BFEEEC9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0088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1952DD-4C4D-4597-8D6E-F01AE7EB3751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D396C1-3C02-4C6E-95BE-B8BDAC11670C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2F1036-8C60-4FE6-95A8-03E0104FBAA9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C19A31-8B03-4DAD-A787-E5187CEE7610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8325327-1A6E-4F2D-8D48-65BDA70E0797}" type="datetimeFigureOut">
              <a:rPr lang="en-US" smtClean="0"/>
              <a:pPr>
                <a:defRPr/>
              </a:pPr>
              <a:t>3/12/2024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A2C8E1-CC55-40C1-90C9-C0DE271465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22D12B-C0B1-45A3-872B-080209FFAF8E}" type="datetimeFigureOut">
              <a:rPr lang="en-US" smtClean="0"/>
              <a:pPr>
                <a:defRPr/>
              </a:pPr>
              <a:t>3/12/2024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926494-F77F-44A5-BD55-F87AE35468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275149-DD9C-43B3-8C6D-FC68DD349CFA}" type="datetimeFigureOut">
              <a:rPr lang="en-US" smtClean="0"/>
              <a:pPr>
                <a:defRPr/>
              </a:pPr>
              <a:t>3/12/2024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BD878C-DA83-42A0-8457-A11ED38EB7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B96E4C-119F-4BAB-A131-2103F2C4E87E}" type="datetimeFigureOut">
              <a:rPr lang="en-US" smtClean="0"/>
              <a:pPr>
                <a:defRPr/>
              </a:pPr>
              <a:t>3/12/2024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34DC43-CED2-4E0F-9918-679A78A3D7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C98282-1847-48D3-8E37-DD408181D017}" type="datetimeFigureOut">
              <a:rPr lang="en-US" smtClean="0"/>
              <a:pPr>
                <a:defRPr/>
              </a:pPr>
              <a:t>3/12/2024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EDBCE23-187A-4B8A-B616-1BC8CD1F6A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6750B8-402A-41AE-BE13-9B795867EADF}" type="datetimeFigureOut">
              <a:rPr lang="en-US" smtClean="0"/>
              <a:pPr>
                <a:defRPr/>
              </a:pPr>
              <a:t>3/12/2024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1B7847-1A3B-48E2-86B6-9BE347CE00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A5C5DC4-1F09-4766-B69C-EB70E44CEEFE}" type="datetimeFigureOut">
              <a:rPr lang="en-US" smtClean="0"/>
              <a:pPr>
                <a:defRPr/>
              </a:pPr>
              <a:t>3/12/2024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4A7539-F4B3-4C24-B0D9-9FD9EF523F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78F203-5D74-4DB5-A350-0EB842FAF31E}" type="datetimeFigureOut">
              <a:rPr lang="en-US" smtClean="0"/>
              <a:pPr>
                <a:defRPr/>
              </a:pPr>
              <a:t>3/12/2024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93DB49F-6552-4BA6-810C-D3583614E4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1EFA35-536A-40C7-9C2C-B3B55E4E95F2}" type="datetimeFigureOut">
              <a:rPr lang="en-US" smtClean="0"/>
              <a:pPr>
                <a:defRPr/>
              </a:pPr>
              <a:t>3/12/2024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117466-674B-4C8F-B247-1F63F4FE77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pPr>
              <a:defRPr/>
            </a:pPr>
            <a:fld id="{FF36E5A1-4485-4437-945B-60C405598C79}" type="datetimeFigureOut">
              <a:rPr lang="en-US" smtClean="0"/>
              <a:pPr>
                <a:defRPr/>
              </a:pPr>
              <a:t>3/12/2024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2E80BD-FC40-4354-A202-65980E4168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7EE296B-2616-43D5-A724-596E44FB69A6}" type="datetimeFigureOut">
              <a:rPr lang="en-US" smtClean="0"/>
              <a:pPr>
                <a:defRPr/>
              </a:pPr>
              <a:t>3/12/2024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D1814BD-77EE-40D7-AB6D-2AE1137149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D7D9655-F8D7-4786-ABE1-F774CD7A3823}" type="datetimeFigureOut">
              <a:rPr lang="en-US" smtClean="0"/>
              <a:pPr>
                <a:defRPr/>
              </a:pPr>
              <a:t>3/12/2024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E2C9A0E-708F-4015-A159-7E57A0352F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1.jpeg"/><Relationship Id="rId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1.jpeg"/><Relationship Id="rId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1.jpeg"/><Relationship Id="rId5" Type="http://schemas.openxmlformats.org/officeDocument/2006/relationships/image" Target="../media/image26.jpeg"/><Relationship Id="rId10" Type="http://schemas.openxmlformats.org/officeDocument/2006/relationships/image" Target="../media/image32.jpeg"/><Relationship Id="rId4" Type="http://schemas.openxmlformats.org/officeDocument/2006/relationships/image" Target="../media/image25.jpeg"/><Relationship Id="rId9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45;&#1051;&#1045;&#1053;&#1040;%201%20&#1050;&#1051;&#1040;&#1057;&#1057;\1%20&#1082;&#1083;&#1072;&#1089;&#1089;%202018-19\&#1059;&#1056;&#1054;&#1050;&#1048;\&#1051;&#1080;&#1090;_&#1095;&#1090;&#1077;&#1085;&#1080;&#1077;\&#1059;&#1088;&#1086;&#1082;_42-43\bukva_b.wmv" TargetMode="Externa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1988" y="2979738"/>
            <a:ext cx="4210050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69440" y="522514"/>
            <a:ext cx="9895840" cy="224100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</a:rPr>
              <a:t>Литературное чтение</a:t>
            </a:r>
            <a:endParaRPr lang="ru-RU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3663" y="860425"/>
            <a:ext cx="7767637" cy="274478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            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Память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941" y="0"/>
            <a:ext cx="852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53259c1f9e0c438637ed5b5f62d0c45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7975" y="-285750"/>
            <a:ext cx="7102475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58358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376"/>
            <a:ext cx="12192000" cy="644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646466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 descr="3069993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9"/>
            <a:ext cx="1219200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 descr="balalaika-1979px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1" y="606425"/>
            <a:ext cx="11906249" cy="551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 descr="Bankoboev.Ru_belka_zavisla_na_derev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1371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clip89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0" y="1"/>
            <a:ext cx="13199533" cy="659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desktopwallpapers.org.ua-885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"/>
            <a:ext cx="1219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5155" y="1470489"/>
            <a:ext cx="45125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устная речь</a:t>
            </a:r>
            <a:endParaRPr lang="ru-RU" sz="4400" b="1" dirty="0">
              <a:ln>
                <a:solidFill>
                  <a:schemeClr val="tx2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10100" y="304800"/>
            <a:ext cx="26860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Речь</a:t>
            </a:r>
            <a:endParaRPr lang="ru-RU" sz="6600" b="1" dirty="0">
              <a:ln>
                <a:solidFill>
                  <a:schemeClr val="tx2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2175" y="1470489"/>
            <a:ext cx="50885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b="1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письменная речь</a:t>
            </a:r>
            <a:endParaRPr lang="ru-RU" sz="4400" b="1" dirty="0">
              <a:ln>
                <a:solidFill>
                  <a:schemeClr val="tx2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991407" y="1268760"/>
            <a:ext cx="2963757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955165" y="1268760"/>
            <a:ext cx="2637113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www.picgifs.com/source/includes/functions/download_image.php?file=clip-art/communication/telephone/clip-art-telephone-22966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>
                        <a14:foregroundMark x1="7459" y1="79433" x2="8011" y2="90307"/>
                        <a14:foregroundMark x1="14641" y1="91253" x2="25967" y2="98345"/>
                        <a14:foregroundMark x1="28177" y1="95035" x2="84254" y2="90780"/>
                        <a14:foregroundMark x1="88950" y1="79433" x2="94199" y2="89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271797" y="2745326"/>
            <a:ext cx="3971609" cy="348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jelannyirebenok.ru/i/file/74322332_clipart64%281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5734" y="3208842"/>
            <a:ext cx="4904036" cy="257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791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7867E-6 L -0.25729 -0.1013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50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24566E-7 L 0.21632 -0.102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-5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 descr="hippopotamus-hd-wallpaper-2560x16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1463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0" descr="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1" y="4643438"/>
            <a:ext cx="319616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11" descr="53259c1f9e0c438637ed5b5f62d0c45f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1" y="2500313"/>
            <a:ext cx="2817284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12" descr="583584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1" y="2214564"/>
            <a:ext cx="3619500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13" descr="646466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0" y="2143126"/>
            <a:ext cx="242993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14" descr="30699931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1" y="4643438"/>
            <a:ext cx="3757084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15" descr="balalaika-1979px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96251" y="285750"/>
            <a:ext cx="3619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16" descr="Squirrel_squirrel_wallpaper-0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91001" y="214314"/>
            <a:ext cx="3333751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17" descr="clip8914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14751" y="4748214"/>
            <a:ext cx="4222749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Рисунок 19" descr="hippopotamus-hd-wallpaper-2560x1600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51" y="357189"/>
            <a:ext cx="33528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0" descr="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1" y="4643438"/>
            <a:ext cx="319616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11" descr="53259c1f9e0c438637ed5b5f62d0c45f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1" y="2500313"/>
            <a:ext cx="2817284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12" descr="583584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1" y="2214564"/>
            <a:ext cx="3619500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3" descr="646466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0" y="2143126"/>
            <a:ext cx="242993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4" descr="30699931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1" y="4643438"/>
            <a:ext cx="3757084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5" descr="balalaika-1979px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96251" y="285750"/>
            <a:ext cx="3619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6" descr="Squirrel_squirrel_wallpaper-0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91001" y="214314"/>
            <a:ext cx="3333751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17" descr="clip8914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14751" y="4748214"/>
            <a:ext cx="4222749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19" descr="hippopotamus-hd-wallpaper-2560x1600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51" y="357189"/>
            <a:ext cx="33528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Рисунок 18" descr="desktopwallpapers.org.ua-8852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71750"/>
            <a:ext cx="3048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0" descr="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1" y="4643438"/>
            <a:ext cx="319616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11" descr="53259c1f9e0c438637ed5b5f62d0c45f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1" y="2500313"/>
            <a:ext cx="2817284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12" descr="583584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1" y="2214564"/>
            <a:ext cx="3619500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13" descr="646466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0" y="2143126"/>
            <a:ext cx="242993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14" descr="30699931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1" y="4643438"/>
            <a:ext cx="3757084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15" descr="balalaika-1979px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96251" y="285750"/>
            <a:ext cx="3619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17" descr="clip8914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51" y="4748214"/>
            <a:ext cx="4222749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19" descr="hippopotamus-hd-wallpaper-2560x1600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51" y="357189"/>
            <a:ext cx="33528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Рисунок 18" descr="desktopwallpapers.org.ua-8852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2571750"/>
            <a:ext cx="3048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Рисунок 20" descr="Bankoboev.Ru_belka_zavisla_na_dereve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95751" y="357189"/>
            <a:ext cx="33528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0" descr="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1" y="4643438"/>
            <a:ext cx="319616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53259c1f9e0c438637ed5b5f62d0c45f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1" y="2500313"/>
            <a:ext cx="2817283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12" descr="583584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1" y="2214564"/>
            <a:ext cx="3619500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13" descr="646466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0" y="2143126"/>
            <a:ext cx="242993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14" descr="30699931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1" y="4643438"/>
            <a:ext cx="3757084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15" descr="balalaika-1979px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96251" y="285750"/>
            <a:ext cx="3619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17" descr="clip8914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51" y="4748214"/>
            <a:ext cx="4222749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Рисунок 18" descr="desktopwallpapers.org.ua-8852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571750"/>
            <a:ext cx="3048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Рисунок 19" descr="hippopotamus-hd-wallpaper-2560x1600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51" y="357189"/>
            <a:ext cx="33528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Рисунок 20" descr="Bankoboev.Ru_belka_zavisla_na_dereve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95751" y="357189"/>
            <a:ext cx="33528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588" y="3389313"/>
            <a:ext cx="4210050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69440" y="522514"/>
            <a:ext cx="9895840" cy="2241006"/>
          </a:xfrm>
        </p:spPr>
        <p:txBody>
          <a:bodyPr>
            <a:noAutofit/>
          </a:bodyPr>
          <a:lstStyle/>
          <a:p>
            <a:r>
              <a:rPr lang="ru-RU" sz="8000" dirty="0" smtClean="0"/>
              <a:t>Литературное чтение</a:t>
            </a:r>
            <a:endParaRPr lang="ru-RU" sz="8000" dirty="0"/>
          </a:p>
        </p:txBody>
      </p:sp>
      <p:pic>
        <p:nvPicPr>
          <p:cNvPr id="6" name="Рисунок 5" descr="img7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515" y="1295400"/>
            <a:ext cx="4761461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09" y="214290"/>
            <a:ext cx="7239008" cy="3053956"/>
          </a:xfrm>
          <a:prstGeom prst="rect">
            <a:avLst/>
          </a:prstGeom>
        </p:spPr>
      </p:pic>
      <p:pic>
        <p:nvPicPr>
          <p:cNvPr id="5" name="Содержимое 3" descr="pinocchio_PNG45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239008" y="1571613"/>
            <a:ext cx="4189032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56640" y="0"/>
            <a:ext cx="10810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9388" algn="ctr"/>
            <a:r>
              <a:rPr lang="ru-RU" sz="36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воле</a:t>
            </a:r>
            <a:r>
              <a:rPr lang="ru-RU" sz="36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3600" dirty="0" smtClean="0"/>
              <a:t> </a:t>
            </a:r>
            <a:r>
              <a:rPr lang="ru-RU" sz="3600" dirty="0" smtClean="0"/>
              <a:t>на свободе,</a:t>
            </a:r>
            <a:r>
              <a:rPr lang="ru-RU" sz="3600" dirty="0" smtClean="0"/>
              <a:t> простор в </a:t>
            </a:r>
            <a:r>
              <a:rPr lang="ru-RU" sz="3600" dirty="0" smtClean="0"/>
              <a:t>поступках, </a:t>
            </a:r>
            <a:r>
              <a:rPr lang="ru-RU" sz="3600" dirty="0" smtClean="0"/>
              <a:t>отсутствие неволи, </a:t>
            </a:r>
            <a:r>
              <a:rPr lang="ru-RU" sz="3600" dirty="0" smtClean="0"/>
              <a:t>принуждения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75961553-fd53-5dbc-be2a-e5c58a1a73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8692" y="1481138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12800" y="345441"/>
            <a:ext cx="1107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9388" algn="ctr"/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Баранки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</a:t>
            </a:r>
            <a:r>
              <a:rPr lang="ru-RU" sz="3600" dirty="0" smtClean="0"/>
              <a:t>булочное </a:t>
            </a:r>
            <a:r>
              <a:rPr lang="ru-RU" sz="3600" dirty="0" smtClean="0"/>
              <a:t>изделие в виде кольца, выпеченное из заварного теста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аранки-2-1024x68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382" y="1732854"/>
            <a:ext cx="6761018" cy="4509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2962" y="580068"/>
            <a:ext cx="42033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FFFF00"/>
                  </a:solidFill>
                </a:ln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Устная речь</a:t>
            </a:r>
            <a:endParaRPr lang="ru-RU" sz="5400" b="1" dirty="0">
              <a:ln>
                <a:solidFill>
                  <a:srgbClr val="FFFF00"/>
                </a:solidFill>
              </a:ln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6" name="Picture 4" descr="http://www.gfxtra.com:8080/uploads/posts/2013-06/1371209138_shutterstock_5486805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>
                        <a14:foregroundMark x1="21000" y1="39568" x2="13800" y2="85612"/>
                        <a14:backgroundMark x1="40800" y1="19904" x2="33400" y2="43645"/>
                        <a14:backgroundMark x1="43600" y1="45324" x2="43600" y2="45324"/>
                        <a14:backgroundMark x1="33400" y1="59472" x2="35400" y2="73381"/>
                        <a14:backgroundMark x1="37400" y1="76259" x2="37400" y2="76259"/>
                        <a14:backgroundMark x1="38600" y1="21343" x2="41800" y2="41007"/>
                        <a14:backgroundMark x1="39600" y1="43165" x2="37600" y2="47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46430" y="2146176"/>
            <a:ext cx="3744416" cy="23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34127" y="4739263"/>
            <a:ext cx="1880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n>
                  <a:solidFill>
                    <a:schemeClr val="tx1"/>
                  </a:solidFill>
                </a:ln>
                <a:latin typeface="Comic Sans MS" pitchFamily="66" charset="0"/>
              </a:rPr>
              <a:t>рассказываем</a:t>
            </a:r>
            <a:endParaRPr lang="ru-RU" sz="2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6253244" y="6191249"/>
            <a:ext cx="1671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solidFill>
                    <a:schemeClr val="tx1"/>
                  </a:solidFill>
                </a:ln>
                <a:latin typeface="Comic Sans MS" pitchFamily="66" charset="0"/>
              </a:rPr>
              <a:t>поём</a:t>
            </a:r>
            <a:endParaRPr lang="ru-RU" sz="2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8202" name="Picture 10" descr="http://us.cdn3.123rf.com/168nwm/alexbannykh/alexbannykh1404/alexbannykh140400134/27906385-%D0%91%D0%B0%D0%B1%D1%83%D1%88%D0%BA%D0%B0-%D0%B8-%D0%B2%D0%BD%D1%83%D0%BA%D0%B8,-%D1%87%D1%82%D0%B5%D0%BD%D0%B8%D0%B5-%D0%BA%D0%BD%D0%B8%D0%B3%D0%B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3035" y="2706867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772859" y="5401029"/>
            <a:ext cx="12763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n>
                  <a:solidFill>
                    <a:schemeClr val="tx1"/>
                  </a:solidFill>
                </a:ln>
                <a:latin typeface="Comic Sans MS" pitchFamily="66" charset="0"/>
              </a:rPr>
              <a:t>слушаем</a:t>
            </a:r>
            <a:endParaRPr lang="ru-RU" sz="2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8206" name="Picture 14" descr="http://dnz46.edu.vn.ua/wp-content/uploads/2013/03/poem-286x3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0000" l="9790" r="99301">
                        <a14:foregroundMark x1="42657" y1="35667" x2="42657" y2="3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20" r="24195" b="6770"/>
          <a:stretch/>
        </p:blipFill>
        <p:spPr bwMode="auto">
          <a:xfrm>
            <a:off x="5628683" y="2848343"/>
            <a:ext cx="2243531" cy="333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83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588" y="3389313"/>
            <a:ext cx="4210050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69440" y="522514"/>
            <a:ext cx="9895840" cy="2241006"/>
          </a:xfrm>
        </p:spPr>
        <p:txBody>
          <a:bodyPr>
            <a:noAutofit/>
          </a:bodyPr>
          <a:lstStyle/>
          <a:p>
            <a:r>
              <a:rPr lang="ru-RU" sz="8000" dirty="0" smtClean="0"/>
              <a:t>Литературное чтение</a:t>
            </a:r>
            <a:endParaRPr lang="ru-RU" sz="8000" dirty="0"/>
          </a:p>
        </p:txBody>
      </p:sp>
      <p:pic>
        <p:nvPicPr>
          <p:cNvPr id="6" name="Рисунок 5" descr="img7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515" y="1295400"/>
            <a:ext cx="4761461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7063"/>
            <a:ext cx="11074400" cy="3589337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            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Узнай слово </a:t>
            </a:r>
            <a:b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одного взгляда 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2571751" y="1143000"/>
            <a:ext cx="78105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0" dirty="0" smtClean="0"/>
              <a:t> БАЛ</a:t>
            </a:r>
            <a:endParaRPr lang="ru-RU" sz="2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-2190751" y="1143000"/>
            <a:ext cx="15335251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0" dirty="0"/>
              <a:t>     </a:t>
            </a:r>
            <a:r>
              <a:rPr lang="ru-RU" sz="20000" dirty="0" smtClean="0"/>
              <a:t>  БЫК</a:t>
            </a:r>
            <a:endParaRPr lang="ru-RU" sz="2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143000" y="1071564"/>
            <a:ext cx="9906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0" dirty="0"/>
              <a:t> </a:t>
            </a:r>
            <a:r>
              <a:rPr lang="ru-RU" sz="20000" dirty="0" smtClean="0"/>
              <a:t>  БИЛ</a:t>
            </a:r>
            <a:endParaRPr lang="ru-RU" sz="2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476251" y="1071564"/>
            <a:ext cx="120015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0" dirty="0"/>
              <a:t>  </a:t>
            </a:r>
            <a:r>
              <a:rPr lang="ru-RU" sz="20000" dirty="0" smtClean="0"/>
              <a:t>  БОК</a:t>
            </a:r>
            <a:endParaRPr lang="ru-RU" sz="2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381000" y="1071564"/>
            <a:ext cx="11811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0" dirty="0"/>
              <a:t>  </a:t>
            </a:r>
            <a:r>
              <a:rPr lang="ru-RU" sz="20000" dirty="0" smtClean="0"/>
              <a:t>  БЫЛ</a:t>
            </a:r>
            <a:endParaRPr lang="ru-RU" sz="2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381000" y="1071564"/>
            <a:ext cx="11811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0" dirty="0"/>
              <a:t> </a:t>
            </a:r>
            <a:r>
              <a:rPr lang="ru-RU" sz="20000" dirty="0" smtClean="0"/>
              <a:t>  БАРС</a:t>
            </a:r>
            <a:endParaRPr lang="ru-RU" sz="2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381000" y="1071564"/>
            <a:ext cx="11811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0" dirty="0"/>
              <a:t> </a:t>
            </a:r>
            <a:r>
              <a:rPr lang="ru-RU" sz="20000" dirty="0" smtClean="0"/>
              <a:t>  </a:t>
            </a:r>
            <a:r>
              <a:rPr lang="ru-RU" sz="19000" dirty="0" smtClean="0"/>
              <a:t>БИНТ</a:t>
            </a:r>
            <a:endParaRPr lang="ru-RU" sz="19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-761999" y="1071564"/>
            <a:ext cx="139065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0" dirty="0"/>
              <a:t>  </a:t>
            </a:r>
            <a:r>
              <a:rPr lang="ru-RU" sz="20000" dirty="0" smtClean="0"/>
              <a:t>  БОБР</a:t>
            </a:r>
            <a:endParaRPr lang="ru-RU" sz="2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54222" y="547158"/>
            <a:ext cx="16514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FFFF00"/>
                  </a:solidFill>
                </a:ln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Речь</a:t>
            </a:r>
            <a:endParaRPr lang="ru-RU" sz="5400" b="1" dirty="0">
              <a:ln>
                <a:solidFill>
                  <a:srgbClr val="FFFF00"/>
                </a:solidFill>
              </a:ln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991407" y="1268760"/>
            <a:ext cx="2963757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955165" y="1268760"/>
            <a:ext cx="2637113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www.picgifs.com/source/includes/functions/download_image.php?file=clip-art/communication/telephone/clip-art-telephone-22966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7459" y1="79433" x2="8011" y2="90307"/>
                        <a14:foregroundMark x1="14641" y1="91253" x2="25967" y2="98345"/>
                        <a14:foregroundMark x1="28177" y1="95035" x2="84254" y2="90780"/>
                        <a14:foregroundMark x1="88950" y1="79433" x2="94199" y2="89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6048" y="2055264"/>
            <a:ext cx="3971609" cy="348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jelannyirebenok.ru/i/file/74322332_clipart64%281%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6054" y="2055264"/>
            <a:ext cx="4904036" cy="257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1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-571500" y="1071564"/>
            <a:ext cx="14097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0" dirty="0"/>
              <a:t>  </a:t>
            </a:r>
            <a:r>
              <a:rPr lang="ru-RU" sz="20000" dirty="0" smtClean="0"/>
              <a:t>  БОТЫ</a:t>
            </a:r>
            <a:endParaRPr lang="ru-RU" sz="2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0" y="1071564"/>
            <a:ext cx="14001751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0" dirty="0"/>
              <a:t> </a:t>
            </a:r>
            <a:r>
              <a:rPr lang="ru-RU" sz="20000" dirty="0" smtClean="0"/>
              <a:t>   </a:t>
            </a:r>
            <a:r>
              <a:rPr lang="ru-RU" sz="19000" dirty="0"/>
              <a:t>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" y="1071563"/>
            <a:ext cx="135255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0" dirty="0"/>
              <a:t> </a:t>
            </a:r>
            <a:r>
              <a:rPr lang="ru-RU" sz="19000" dirty="0" smtClean="0"/>
              <a:t>  Я </a:t>
            </a:r>
            <a:r>
              <a:rPr lang="ru-RU" sz="19000" dirty="0"/>
              <a:t>БЫЛ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571500" y="1357313"/>
            <a:ext cx="13239751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0" dirty="0"/>
              <a:t> </a:t>
            </a:r>
            <a:r>
              <a:rPr lang="ru-RU" sz="18000" dirty="0" smtClean="0"/>
              <a:t>  ХЛЕБ</a:t>
            </a:r>
            <a:endParaRPr lang="ru-RU" sz="1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-571500" y="1071563"/>
            <a:ext cx="14954251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0" dirty="0"/>
              <a:t> </a:t>
            </a:r>
            <a:r>
              <a:rPr lang="ru-RU" sz="19000" dirty="0" smtClean="0"/>
              <a:t>  БИДОН</a:t>
            </a:r>
            <a:endParaRPr lang="ru-RU" sz="19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-571499" y="1071564"/>
            <a:ext cx="135255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0" dirty="0"/>
              <a:t> </a:t>
            </a:r>
            <a:r>
              <a:rPr lang="ru-RU" sz="20000" dirty="0" smtClean="0"/>
              <a:t>   </a:t>
            </a:r>
            <a:r>
              <a:rPr lang="ru-RU" sz="19000" dirty="0" smtClean="0"/>
              <a:t>БИРКА</a:t>
            </a:r>
            <a:endParaRPr lang="ru-RU" sz="19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-381000" y="1071564"/>
            <a:ext cx="14478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0" dirty="0"/>
              <a:t> </a:t>
            </a:r>
            <a:r>
              <a:rPr lang="ru-RU" sz="20000" dirty="0" smtClean="0"/>
              <a:t>   </a:t>
            </a:r>
            <a:r>
              <a:rPr lang="ru-RU" sz="18500" dirty="0" smtClean="0"/>
              <a:t>ТРУБЫ</a:t>
            </a:r>
            <a:endParaRPr lang="ru-RU" sz="18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0" y="1428751"/>
            <a:ext cx="14001751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0" dirty="0"/>
              <a:t> </a:t>
            </a:r>
            <a:r>
              <a:rPr lang="ru-RU" sz="18000" dirty="0" smtClean="0"/>
              <a:t>   </a:t>
            </a:r>
            <a:r>
              <a:rPr lang="ru-RU" sz="16000" dirty="0" smtClean="0"/>
              <a:t>ВСЕГДА</a:t>
            </a:r>
            <a:endParaRPr lang="ru-RU" sz="1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0" y="1285876"/>
            <a:ext cx="13430251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0" dirty="0" smtClean="0"/>
              <a:t>   ПРОСИЛ</a:t>
            </a:r>
            <a:endParaRPr lang="ru-RU" sz="1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476251" y="1428750"/>
            <a:ext cx="13239749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0" dirty="0" smtClean="0"/>
              <a:t>   ЧИТАЛА</a:t>
            </a:r>
            <a:endParaRPr lang="ru-RU" sz="1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5573" y="557675"/>
            <a:ext cx="61237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FFFF00"/>
                  </a:solidFill>
                </a:ln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Письменная речь</a:t>
            </a:r>
            <a:endParaRPr lang="ru-RU" sz="5400" b="1" dirty="0">
              <a:ln>
                <a:solidFill>
                  <a:srgbClr val="FFFF00"/>
                </a:solidFill>
              </a:ln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2" name="Picture 2" descr="http://img-fotki.yandex.ru/get/6114/45876795.f/0_777cd_9890b8a_X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37000" y1="11166" x2="31750" y2="18555"/>
                        <a14:foregroundMark x1="8125" y1="82266" x2="4125" y2="95731"/>
                        <a14:foregroundMark x1="21750" y1="78654" x2="22875" y2="88177"/>
                        <a14:foregroundMark x1="17875" y1="80131" x2="21375" y2="82430"/>
                        <a14:foregroundMark x1="10375" y1="89655" x2="5125" y2="98358"/>
                        <a14:backgroundMark x1="33125" y1="42693" x2="33125" y2="42693"/>
                        <a14:backgroundMark x1="31625" y1="41544" x2="31625" y2="41544"/>
                        <a14:backgroundMark x1="46250" y1="29392" x2="46250" y2="29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424" y="1628800"/>
            <a:ext cx="5618699" cy="320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hacw.nhs.uk/EasysiteWeb/getresource.axd?AssetID=22139&amp;type=full&amp;servicetype=Inlin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55" b="100000" l="0" r="100000">
                        <a14:foregroundMark x1="33800" y1="37245" x2="58600" y2="35714"/>
                        <a14:foregroundMark x1="7600" y1="80867" x2="85800" y2="84949"/>
                        <a14:foregroundMark x1="12000" y1="84694" x2="77200" y2="94388"/>
                        <a14:foregroundMark x1="14400" y1="91327" x2="56000" y2="97704"/>
                        <a14:foregroundMark x1="4000" y1="77296" x2="21400" y2="77296"/>
                        <a14:foregroundMark x1="800" y1="77551" x2="12000" y2="87500"/>
                        <a14:foregroundMark x1="11600" y1="88010" x2="12000" y2="94643"/>
                        <a14:foregroundMark x1="8000" y1="86990" x2="9400" y2="96684"/>
                        <a14:foregroundMark x1="16200" y1="97704" x2="48200" y2="99490"/>
                        <a14:foregroundMark x1="75400" y1="96684" x2="91400" y2="84949"/>
                        <a14:foregroundMark x1="72000" y1="79337" x2="96600" y2="7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2011" y="3056910"/>
            <a:ext cx="4992555" cy="293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74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0" y="1357314"/>
            <a:ext cx="13239751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0" dirty="0" smtClean="0"/>
              <a:t>   НО </a:t>
            </a:r>
            <a:r>
              <a:rPr lang="ru-RU" sz="16000" dirty="0"/>
              <a:t>ЧУТЬ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381000" y="1357314"/>
            <a:ext cx="13620751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500" dirty="0" smtClean="0"/>
              <a:t>   СКАЗКИ</a:t>
            </a:r>
            <a:endParaRPr lang="ru-RU" sz="16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020234" y="1901825"/>
          <a:ext cx="10151533" cy="3054350"/>
        </p:xfrm>
        <a:graphic>
          <a:graphicData uri="http://schemas.openxmlformats.org/presentationml/2006/ole">
            <p:oleObj spid="_x0000_s154626" name="Документ" r:id="rId3" imgW="7612861" imgH="305359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2571751" y="1143000"/>
            <a:ext cx="78105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0" dirty="0" smtClean="0"/>
              <a:t> БАЛ</a:t>
            </a:r>
            <a:endParaRPr lang="ru-RU" sz="2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-2190751" y="1143000"/>
            <a:ext cx="15335251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0" dirty="0"/>
              <a:t>     </a:t>
            </a:r>
            <a:r>
              <a:rPr lang="ru-RU" sz="20000" dirty="0" smtClean="0"/>
              <a:t>  БЫК</a:t>
            </a:r>
            <a:endParaRPr lang="ru-RU" sz="2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143000" y="1071564"/>
            <a:ext cx="9906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0" dirty="0"/>
              <a:t> </a:t>
            </a:r>
            <a:r>
              <a:rPr lang="ru-RU" sz="20000" dirty="0" smtClean="0"/>
              <a:t>  БИЛ</a:t>
            </a:r>
            <a:endParaRPr lang="ru-RU" sz="2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476251" y="1071564"/>
            <a:ext cx="120015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0" dirty="0"/>
              <a:t>  </a:t>
            </a:r>
            <a:r>
              <a:rPr lang="ru-RU" sz="20000" dirty="0" smtClean="0"/>
              <a:t>  БОК</a:t>
            </a:r>
            <a:endParaRPr lang="ru-RU" sz="2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381000" y="1071564"/>
            <a:ext cx="11811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0" dirty="0"/>
              <a:t>  </a:t>
            </a:r>
            <a:r>
              <a:rPr lang="ru-RU" sz="20000" dirty="0" smtClean="0"/>
              <a:t>  БЫЛ</a:t>
            </a:r>
            <a:endParaRPr lang="ru-RU" sz="2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381000" y="1071564"/>
            <a:ext cx="11811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0" dirty="0"/>
              <a:t> </a:t>
            </a:r>
            <a:r>
              <a:rPr lang="ru-RU" sz="20000" dirty="0" smtClean="0"/>
              <a:t>  БАРС</a:t>
            </a:r>
            <a:endParaRPr lang="ru-RU" sz="2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381000" y="1071564"/>
            <a:ext cx="11811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0" dirty="0"/>
              <a:t> </a:t>
            </a:r>
            <a:r>
              <a:rPr lang="ru-RU" sz="20000" dirty="0" smtClean="0"/>
              <a:t>  </a:t>
            </a:r>
            <a:r>
              <a:rPr lang="ru-RU" sz="19000" dirty="0" smtClean="0"/>
              <a:t>БИНТ</a:t>
            </a:r>
            <a:endParaRPr lang="ru-RU" sz="19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9386" y="1124744"/>
            <a:ext cx="6029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Речь состоит из…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1425" y="2505670"/>
            <a:ext cx="9131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Предложение состоит из…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1755" y="3890665"/>
            <a:ext cx="7083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Слово состоит из…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7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-761999" y="1071564"/>
            <a:ext cx="139065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0" dirty="0"/>
              <a:t>  </a:t>
            </a:r>
            <a:r>
              <a:rPr lang="ru-RU" sz="20000" dirty="0" smtClean="0"/>
              <a:t>  БОБР</a:t>
            </a:r>
            <a:endParaRPr lang="ru-RU" sz="2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-571500" y="1071564"/>
            <a:ext cx="14097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0" dirty="0"/>
              <a:t>  </a:t>
            </a:r>
            <a:r>
              <a:rPr lang="ru-RU" sz="20000" dirty="0" smtClean="0"/>
              <a:t>  БОТЫ</a:t>
            </a:r>
            <a:endParaRPr lang="ru-RU" sz="2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0" y="1071564"/>
            <a:ext cx="14001751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0" dirty="0"/>
              <a:t> </a:t>
            </a:r>
            <a:r>
              <a:rPr lang="ru-RU" sz="20000" dirty="0" smtClean="0"/>
              <a:t>   </a:t>
            </a:r>
            <a:r>
              <a:rPr lang="ru-RU" sz="19000" dirty="0"/>
              <a:t>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" y="1071563"/>
            <a:ext cx="135255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0" dirty="0"/>
              <a:t> </a:t>
            </a:r>
            <a:r>
              <a:rPr lang="ru-RU" sz="19000" dirty="0" smtClean="0"/>
              <a:t>  Я </a:t>
            </a:r>
            <a:r>
              <a:rPr lang="ru-RU" sz="19000" dirty="0"/>
              <a:t>БЫЛ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571500" y="1357313"/>
            <a:ext cx="13239751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0" dirty="0"/>
              <a:t> </a:t>
            </a:r>
            <a:r>
              <a:rPr lang="ru-RU" sz="18000" dirty="0" smtClean="0"/>
              <a:t>  ХЛЕБ</a:t>
            </a:r>
            <a:endParaRPr lang="ru-RU" sz="1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-571500" y="1071563"/>
            <a:ext cx="14954251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0" dirty="0"/>
              <a:t> </a:t>
            </a:r>
            <a:r>
              <a:rPr lang="ru-RU" sz="19000" dirty="0" smtClean="0"/>
              <a:t>  БИДОН</a:t>
            </a:r>
            <a:endParaRPr lang="ru-RU" sz="19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-571499" y="1071564"/>
            <a:ext cx="135255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0" dirty="0"/>
              <a:t> </a:t>
            </a:r>
            <a:r>
              <a:rPr lang="ru-RU" sz="20000" dirty="0" smtClean="0"/>
              <a:t>   </a:t>
            </a:r>
            <a:r>
              <a:rPr lang="ru-RU" sz="19000" dirty="0" smtClean="0"/>
              <a:t>БИРКА</a:t>
            </a:r>
            <a:endParaRPr lang="ru-RU" sz="19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-381000" y="1071564"/>
            <a:ext cx="14478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0" dirty="0"/>
              <a:t> </a:t>
            </a:r>
            <a:r>
              <a:rPr lang="ru-RU" sz="20000" dirty="0" smtClean="0"/>
              <a:t>   </a:t>
            </a:r>
            <a:r>
              <a:rPr lang="ru-RU" sz="18500" dirty="0" smtClean="0"/>
              <a:t>ТРУБЫ</a:t>
            </a:r>
            <a:endParaRPr lang="ru-RU" sz="18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0" y="1428751"/>
            <a:ext cx="14001751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0" dirty="0"/>
              <a:t> </a:t>
            </a:r>
            <a:r>
              <a:rPr lang="ru-RU" sz="18000" dirty="0" smtClean="0"/>
              <a:t>   </a:t>
            </a:r>
            <a:r>
              <a:rPr lang="ru-RU" sz="16000" dirty="0" smtClean="0"/>
              <a:t>ВСЕГДА</a:t>
            </a:r>
            <a:endParaRPr lang="ru-RU" sz="1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0" y="1285876"/>
            <a:ext cx="13430251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0" dirty="0" smtClean="0"/>
              <a:t>   ПРОСИЛ</a:t>
            </a:r>
            <a:endParaRPr lang="ru-RU" sz="1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39349" y="476673"/>
            <a:ext cx="6048672" cy="5970335"/>
          </a:xfrm>
        </p:spPr>
        <p:txBody>
          <a:bodyPr/>
          <a:lstStyle/>
          <a:p>
            <a:pPr lvl="0">
              <a:buNone/>
            </a:pPr>
            <a:r>
              <a:rPr lang="ru-RU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Звуки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None/>
            </a:pP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197600" y="404665"/>
            <a:ext cx="5659040" cy="5610295"/>
          </a:xfrm>
        </p:spPr>
        <p:txBody>
          <a:bodyPr/>
          <a:lstStyle/>
          <a:p>
            <a:pPr algn="ctr">
              <a:lnSpc>
                <a:spcPct val="200000"/>
              </a:lnSpc>
              <a:buNone/>
            </a:pPr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Буквы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Содержимое 11" descr="УХО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6443" y="2010030"/>
            <a:ext cx="1824203" cy="1368152"/>
          </a:xfrm>
          <a:prstGeom prst="rect">
            <a:avLst/>
          </a:prstGeom>
        </p:spPr>
      </p:pic>
      <p:pic>
        <p:nvPicPr>
          <p:cNvPr id="9" name="Содержимое 13" descr="ГУБЫ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0645" y="4223238"/>
            <a:ext cx="2242008" cy="1080120"/>
          </a:xfrm>
          <a:prstGeom prst="rect">
            <a:avLst/>
          </a:prstGeom>
        </p:spPr>
      </p:pic>
      <p:pic>
        <p:nvPicPr>
          <p:cNvPr id="10" name="Рисунок 9" descr="ЧТЕНИЕ КНИГИ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84032" y="2010030"/>
            <a:ext cx="2400267" cy="1800200"/>
          </a:xfrm>
          <a:prstGeom prst="rect">
            <a:avLst/>
          </a:prstGeom>
        </p:spPr>
      </p:pic>
      <p:pic>
        <p:nvPicPr>
          <p:cNvPr id="11" name="Рисунок 10" descr="РУКА С РУЧКОЙ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04245" y="4547274"/>
            <a:ext cx="2691763" cy="1512168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698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476251" y="1428750"/>
            <a:ext cx="13239749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0" dirty="0" smtClean="0"/>
              <a:t>   ЧИТАЛА</a:t>
            </a:r>
            <a:endParaRPr lang="ru-RU" sz="1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0" y="1357314"/>
            <a:ext cx="13239751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0" dirty="0" smtClean="0"/>
              <a:t>   НО </a:t>
            </a:r>
            <a:r>
              <a:rPr lang="ru-RU" sz="16000" dirty="0"/>
              <a:t>ЧУТЬ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381000" y="1357314"/>
            <a:ext cx="13620751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500" dirty="0" smtClean="0"/>
              <a:t>   СКАЗКИ</a:t>
            </a:r>
            <a:endParaRPr lang="ru-RU" sz="16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Box 4"/>
          <p:cNvSpPr txBox="1">
            <a:spLocks noChangeArrowheads="1"/>
          </p:cNvSpPr>
          <p:nvPr/>
        </p:nvSpPr>
        <p:spPr bwMode="auto">
          <a:xfrm>
            <a:off x="1666875" y="1357313"/>
            <a:ext cx="959429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Молодец!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588" y="3389313"/>
            <a:ext cx="4210050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69440" y="522514"/>
            <a:ext cx="9895840" cy="2241006"/>
          </a:xfrm>
        </p:spPr>
        <p:txBody>
          <a:bodyPr>
            <a:noAutofit/>
          </a:bodyPr>
          <a:lstStyle/>
          <a:p>
            <a:r>
              <a:rPr lang="ru-RU" sz="8000" dirty="0" smtClean="0"/>
              <a:t>Литературное чтение</a:t>
            </a:r>
            <a:endParaRPr lang="ru-RU" sz="8000" dirty="0"/>
          </a:p>
        </p:txBody>
      </p:sp>
      <p:pic>
        <p:nvPicPr>
          <p:cNvPr id="6" name="Рисунок 5" descr="img7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515" y="1295400"/>
            <a:ext cx="4761461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15824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       ОТРАБОТКА НАВЫКА ЧТЕНИЯ </a:t>
            </a:r>
            <a:br>
              <a:rPr lang="ru-RU" sz="3200" b="1" dirty="0" smtClean="0"/>
            </a:br>
            <a:r>
              <a:rPr lang="ru-RU" sz="3200" dirty="0" smtClean="0"/>
              <a:t>                                    </a:t>
            </a:r>
            <a:r>
              <a:rPr lang="ru-RU" sz="3200" b="1" dirty="0" smtClean="0"/>
              <a:t>ЧТЕНИЕ «ЦЕПОЧКОЙ» </a:t>
            </a:r>
            <a:endParaRPr lang="ru-RU" sz="3200" b="1" dirty="0"/>
          </a:p>
        </p:txBody>
      </p:sp>
      <p:pic>
        <p:nvPicPr>
          <p:cNvPr id="5" name="Picture 2" descr="Картинка 6 из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15" y="2143116"/>
            <a:ext cx="4484364" cy="3857652"/>
          </a:xfrm>
          <a:prstGeom prst="rect">
            <a:avLst/>
          </a:prstGeom>
          <a:noFill/>
        </p:spPr>
      </p:pic>
      <p:pic>
        <p:nvPicPr>
          <p:cNvPr id="47108" name="Picture 4" descr="Картинка 38 из 1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572254" y="1928802"/>
            <a:ext cx="4476781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660296496_7-flomaster-club-p-narisovat-belku-iz-skazki-o-tsare-saltane-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710" y="0"/>
            <a:ext cx="10462503" cy="7644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ukva_b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463375" y="260648"/>
            <a:ext cx="11297255" cy="63547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282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le_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46909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n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903" y="0"/>
            <a:ext cx="73741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87488" y="1262370"/>
            <a:ext cx="4667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67025" y="1245420"/>
            <a:ext cx="4667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8684" y="1234737"/>
            <a:ext cx="854494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гласные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algn="ctr"/>
            <a:r>
              <a:rPr lang="ru-RU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</a:t>
            </a:r>
            <a:r>
              <a:rPr lang="ru-RU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сные</a:t>
            </a:r>
            <a:endParaRPr lang="ru-RU" sz="8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7435" y="650826"/>
            <a:ext cx="10561173" cy="533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4400" b="1" dirty="0">
                <a:solidFill>
                  <a:srgbClr val="FF0000"/>
                </a:solidFill>
                <a:ea typeface="Calibri"/>
                <a:cs typeface="Times New Roman"/>
              </a:rPr>
              <a:t>Итог урока</a:t>
            </a:r>
            <a:endParaRPr lang="ru-RU" sz="4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3600" dirty="0">
                <a:solidFill>
                  <a:prstClr val="black"/>
                </a:solidFill>
                <a:ea typeface="Calibri"/>
                <a:cs typeface="Times New Roman"/>
              </a:rPr>
              <a:t>– Какому звуку, какой букве был </a:t>
            </a:r>
            <a:r>
              <a:rPr lang="ru-RU" sz="3600" dirty="0" smtClean="0">
                <a:solidFill>
                  <a:prstClr val="black"/>
                </a:solidFill>
                <a:ea typeface="Calibri"/>
                <a:cs typeface="Times New Roman"/>
              </a:rPr>
              <a:t>	посвящен </a:t>
            </a:r>
            <a:r>
              <a:rPr lang="ru-RU" sz="3600" dirty="0">
                <a:solidFill>
                  <a:prstClr val="black"/>
                </a:solidFill>
                <a:ea typeface="Calibri"/>
                <a:cs typeface="Times New Roman"/>
              </a:rPr>
              <a:t>урок?</a:t>
            </a:r>
          </a:p>
          <a:p>
            <a:pPr>
              <a:lnSpc>
                <a:spcPct val="115000"/>
              </a:lnSpc>
            </a:pPr>
            <a:r>
              <a:rPr lang="ru-RU" sz="3600" dirty="0">
                <a:solidFill>
                  <a:prstClr val="black"/>
                </a:solidFill>
                <a:ea typeface="Calibri"/>
                <a:cs typeface="Times New Roman"/>
              </a:rPr>
              <a:t>– Чему учились на уроке?</a:t>
            </a:r>
          </a:p>
          <a:p>
            <a:pPr>
              <a:lnSpc>
                <a:spcPct val="115000"/>
              </a:lnSpc>
            </a:pPr>
            <a:r>
              <a:rPr lang="ru-RU" sz="3600" dirty="0">
                <a:solidFill>
                  <a:prstClr val="black"/>
                </a:solidFill>
                <a:ea typeface="Calibri"/>
                <a:cs typeface="Times New Roman"/>
              </a:rPr>
              <a:t>– Что особенно понравилось? Почему?</a:t>
            </a:r>
          </a:p>
          <a:p>
            <a:pPr>
              <a:lnSpc>
                <a:spcPct val="115000"/>
              </a:lnSpc>
            </a:pPr>
            <a:r>
              <a:rPr lang="ru-RU" sz="3600" dirty="0">
                <a:solidFill>
                  <a:prstClr val="black"/>
                </a:solidFill>
                <a:ea typeface="Calibri"/>
                <a:cs typeface="Times New Roman"/>
              </a:rPr>
              <a:t>– Что вызвало затруднение? Почему?</a:t>
            </a:r>
          </a:p>
          <a:p>
            <a:pPr>
              <a:lnSpc>
                <a:spcPct val="115000"/>
              </a:lnSpc>
            </a:pPr>
            <a:r>
              <a:rPr lang="ru-RU" sz="3600" dirty="0">
                <a:solidFill>
                  <a:prstClr val="black"/>
                </a:solidFill>
                <a:ea typeface="Calibri"/>
                <a:cs typeface="Times New Roman"/>
              </a:rPr>
              <a:t>– Какие знания, умения, </a:t>
            </a:r>
            <a:r>
              <a:rPr lang="ru-RU" sz="3600">
                <a:solidFill>
                  <a:prstClr val="black"/>
                </a:solidFill>
                <a:ea typeface="Calibri"/>
                <a:cs typeface="Times New Roman"/>
              </a:rPr>
              <a:t>навыки </a:t>
            </a:r>
            <a:r>
              <a:rPr lang="ru-RU" sz="3600" smtClean="0">
                <a:solidFill>
                  <a:prstClr val="black"/>
                </a:solidFill>
                <a:ea typeface="Calibri"/>
                <a:cs typeface="Times New Roman"/>
              </a:rPr>
              <a:t>	помогли </a:t>
            </a:r>
            <a:r>
              <a:rPr lang="ru-RU" sz="3600" dirty="0">
                <a:solidFill>
                  <a:prstClr val="black"/>
                </a:solidFill>
                <a:ea typeface="Calibri"/>
                <a:cs typeface="Times New Roman"/>
              </a:rPr>
              <a:t>на уроке?</a:t>
            </a:r>
          </a:p>
        </p:txBody>
      </p:sp>
    </p:spTree>
    <p:extLst>
      <p:ext uri="{BB962C8B-B14F-4D97-AF65-F5344CB8AC3E}">
        <p14:creationId xmlns="" xmlns:p14="http://schemas.microsoft.com/office/powerpoint/2010/main" val="40096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588" y="3389313"/>
            <a:ext cx="4210050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69440" y="522514"/>
            <a:ext cx="9895840" cy="2241006"/>
          </a:xfrm>
        </p:spPr>
        <p:txBody>
          <a:bodyPr>
            <a:noAutofit/>
          </a:bodyPr>
          <a:lstStyle/>
          <a:p>
            <a:r>
              <a:rPr lang="ru-RU" sz="8000" dirty="0" smtClean="0"/>
              <a:t>Литературное чтение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ратурное чтение     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Литературное чтение     </Template>
  <TotalTime>191</TotalTime>
  <Words>159</Words>
  <Application>Microsoft Office PowerPoint</Application>
  <PresentationFormat>Произвольный</PresentationFormat>
  <Paragraphs>82</Paragraphs>
  <Slides>80</Slides>
  <Notes>5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2" baseType="lpstr">
      <vt:lpstr>Литературное чтение     </vt:lpstr>
      <vt:lpstr>Документ</vt:lpstr>
      <vt:lpstr>Литературное чтение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Литературное чтение</vt:lpstr>
      <vt:lpstr>Упражнение             “Память”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Литературное чтение</vt:lpstr>
      <vt:lpstr>Слайд 27</vt:lpstr>
      <vt:lpstr>Слайд 28</vt:lpstr>
      <vt:lpstr>Слайд 29</vt:lpstr>
      <vt:lpstr>Литературное чтение</vt:lpstr>
      <vt:lpstr>Упражнение             “Узнай слово  с одного взгляда ” 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Литературное чтение</vt:lpstr>
      <vt:lpstr>            ОТРАБОТКА НАВЫКА ЧТЕНИЯ                                      ЧТЕНИЕ «ЦЕПОЧКОЙ» </vt:lpstr>
      <vt:lpstr>Слайд 76</vt:lpstr>
      <vt:lpstr>Слайд 77</vt:lpstr>
      <vt:lpstr>Слайд 78</vt:lpstr>
      <vt:lpstr>Слайд 79</vt:lpstr>
      <vt:lpstr>Слайд 80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Литературное чтение</dc:title>
  <dc:creator>Admin</dc:creator>
  <cp:lastModifiedBy>Admin</cp:lastModifiedBy>
  <cp:revision>20</cp:revision>
  <dcterms:created xsi:type="dcterms:W3CDTF">2024-03-12T16:31:21Z</dcterms:created>
  <dcterms:modified xsi:type="dcterms:W3CDTF">2024-03-12T19:42:48Z</dcterms:modified>
</cp:coreProperties>
</file>