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0" r:id="rId6"/>
    <p:sldId id="261" r:id="rId7"/>
    <p:sldId id="262" r:id="rId8"/>
    <p:sldId id="258" r:id="rId9"/>
    <p:sldId id="265" r:id="rId10"/>
    <p:sldId id="267" r:id="rId11"/>
    <p:sldId id="264" r:id="rId12"/>
    <p:sldId id="266" r:id="rId13"/>
  </p:sldIdLst>
  <p:sldSz cx="121697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056" y="-108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2239" y="2420888"/>
            <a:ext cx="10344309" cy="1470025"/>
          </a:xfrm>
        </p:spPr>
        <p:txBody>
          <a:bodyPr>
            <a:noAutofit/>
          </a:bodyPr>
          <a:lstStyle/>
          <a:p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3929066"/>
            <a:ext cx="3155929" cy="2928934"/>
            <a:chOff x="180231" y="32257"/>
            <a:chExt cx="3080713" cy="3036703"/>
          </a:xfrm>
        </p:grpSpPr>
        <p:sp>
          <p:nvSpPr>
            <p:cNvPr id="5" name="Овал 4"/>
            <p:cNvSpPr/>
            <p:nvPr/>
          </p:nvSpPr>
          <p:spPr>
            <a:xfrm>
              <a:off x="1188343" y="1772816"/>
              <a:ext cx="789052" cy="6954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80231" y="32257"/>
              <a:ext cx="3080713" cy="303670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453944" y="928670"/>
            <a:ext cx="1171583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Презентация 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нестандартному уроку ИЗО и математики 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«Урок-путешествие к мудрой сове» 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обучающихся 5 класса 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интеллектуальными нарушениями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6561" y="357166"/>
            <a:ext cx="61989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МКОУ «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</a:rPr>
              <a:t>Краснинская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 школа-интернат»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452265" y="4714884"/>
            <a:ext cx="47175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Составители: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Черепанова Елена Николаевна,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учитель математики,</a:t>
            </a:r>
          </a:p>
          <a:p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Сизикова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Валентина Васильевна,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учитель ИЗО</a:t>
            </a:r>
          </a:p>
          <a:p>
            <a:r>
              <a:rPr lang="ru-RU" sz="2400" b="1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27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13053" y="857232"/>
          <a:ext cx="6499255" cy="4873878"/>
        </p:xfrm>
        <a:graphic>
          <a:graphicData uri="http://schemas.openxmlformats.org/presentationml/2006/ole">
            <p:oleObj spid="_x0000_s1028" name="Презентация" r:id="rId3" imgW="4570501" imgH="342761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2181995" y="0"/>
            <a:ext cx="24339551" cy="6858000"/>
            <a:chOff x="-1" y="0"/>
            <a:chExt cx="24339551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69775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169775" y="0"/>
              <a:ext cx="12169775" cy="6858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 flipH="1">
            <a:off x="774331" y="4653136"/>
            <a:ext cx="10596669" cy="3457060"/>
            <a:chOff x="1692399" y="2636912"/>
            <a:chExt cx="10596669" cy="15841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6636" b="34481"/>
            <a:stretch/>
          </p:blipFill>
          <p:spPr>
            <a:xfrm>
              <a:off x="1692399" y="2636912"/>
              <a:ext cx="5628117" cy="1219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70"/>
            <a:stretch/>
          </p:blipFill>
          <p:spPr>
            <a:xfrm>
              <a:off x="6660951" y="2636912"/>
              <a:ext cx="5628117" cy="1584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761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1381E-6 -1.96532E-6 L 1.00156 -0.0104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78" y="-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ез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04_115406.jpg"/>
          <p:cNvPicPr>
            <a:picLocks noChangeAspect="1"/>
          </p:cNvPicPr>
          <p:nvPr/>
        </p:nvPicPr>
        <p:blipFill>
          <a:blip r:embed="rId2" cstate="print"/>
          <a:srcRect l="20312" t="2083" r="28125"/>
          <a:stretch>
            <a:fillRect/>
          </a:stretch>
        </p:blipFill>
        <p:spPr>
          <a:xfrm rot="5400000">
            <a:off x="1209508" y="-268181"/>
            <a:ext cx="4968741" cy="7076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190404_115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544053" y="1017965"/>
            <a:ext cx="6429396" cy="4822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9834" y="0"/>
            <a:ext cx="24339551" cy="6858000"/>
            <a:chOff x="-1" y="0"/>
            <a:chExt cx="24339551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69775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169775" y="0"/>
              <a:ext cx="12169775" cy="685800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-269021" y="4869160"/>
            <a:ext cx="10596669" cy="3097020"/>
            <a:chOff x="1692399" y="2636912"/>
            <a:chExt cx="10596669" cy="158417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6636" b="34481"/>
            <a:stretch/>
          </p:blipFill>
          <p:spPr>
            <a:xfrm>
              <a:off x="1692399" y="2636912"/>
              <a:ext cx="5628117" cy="12192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70"/>
            <a:stretch/>
          </p:blipFill>
          <p:spPr>
            <a:xfrm>
              <a:off x="6660951" y="2636912"/>
              <a:ext cx="5628117" cy="1584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535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96E-6 -2.31214E-7 L 0.18872 -0.0002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36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ез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1381E-6 -1.96532E-6 L -0.99896 -1.96532E-6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4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ле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66" y="332656"/>
            <a:ext cx="5820597" cy="6120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737" y="332656"/>
            <a:ext cx="2881736" cy="2040227"/>
          </a:xfrm>
          <a:prstGeom prst="rect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24 + 8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9227" y="332656"/>
            <a:ext cx="2881736" cy="2040227"/>
          </a:xfrm>
          <a:prstGeom prst="rect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12 – 4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7737" y="2372883"/>
            <a:ext cx="2881736" cy="2040227"/>
          </a:xfrm>
          <a:prstGeom prst="rect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35 + 7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9227" y="2372883"/>
            <a:ext cx="2881736" cy="2040227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31 – 5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7737" y="4413109"/>
            <a:ext cx="2881736" cy="204022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24 + 6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49227" y="4413109"/>
            <a:ext cx="2881736" cy="204022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43 – 5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935" y="2276872"/>
            <a:ext cx="536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Выбери правильный ответ: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32</a:t>
            </a:r>
            <a:endParaRPr lang="ru-RU" sz="3600" b="1" dirty="0"/>
          </a:p>
        </p:txBody>
      </p:sp>
      <p:sp>
        <p:nvSpPr>
          <p:cNvPr id="12" name="Овал 11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30</a:t>
            </a:r>
            <a:endParaRPr lang="ru-RU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7737" y="332656"/>
            <a:ext cx="2881736" cy="2040227"/>
          </a:xfrm>
          <a:prstGeom prst="rect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31</a:t>
            </a:r>
            <a:endParaRPr lang="ru-RU" sz="3600" b="1" dirty="0"/>
          </a:p>
        </p:txBody>
      </p:sp>
      <p:sp>
        <p:nvSpPr>
          <p:cNvPr id="20" name="Овал 19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rgbClr val="7030A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33</a:t>
            </a:r>
            <a:endParaRPr lang="ru-RU" sz="3600" b="1" dirty="0"/>
          </a:p>
        </p:txBody>
      </p:sp>
      <p:sp>
        <p:nvSpPr>
          <p:cNvPr id="21" name="Овал 20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2" name="Овал 21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49227" y="332656"/>
            <a:ext cx="2881736" cy="2040227"/>
          </a:xfrm>
          <a:prstGeom prst="rect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Овал 24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rgbClr val="C0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6" name="Овал 25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41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7737" y="2372883"/>
            <a:ext cx="2881736" cy="2040227"/>
          </a:xfrm>
          <a:prstGeom prst="rect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26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49227" y="2372883"/>
            <a:ext cx="2881736" cy="2040227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30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27737" y="4413109"/>
            <a:ext cx="2881736" cy="204022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31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804967" y="3283237"/>
            <a:ext cx="1080120" cy="10081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10371989" y="4762201"/>
            <a:ext cx="1080120" cy="10081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49227" y="4413109"/>
            <a:ext cx="2881736" cy="204022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182981" y="3283237"/>
            <a:ext cx="1080120" cy="10081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993974" y="4762201"/>
            <a:ext cx="1080120" cy="10081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36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2" name="Управляющая кнопка: далее 51">
            <a:hlinkClick r:id="" action="ppaction://hlinkshowjump?jump=nextslide" highlightClick="1"/>
          </p:cNvPr>
          <p:cNvSpPr/>
          <p:nvPr/>
        </p:nvSpPr>
        <p:spPr>
          <a:xfrm>
            <a:off x="11452109" y="6227283"/>
            <a:ext cx="521208" cy="521208"/>
          </a:xfrm>
          <a:prstGeom prst="actionButtonForwardNext">
            <a:avLst/>
          </a:prstGeom>
          <a:ln w="57150" cmpd="tri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74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000"/>
                            </p:stCondLst>
                            <p:childTnLst>
                              <p:par>
                                <p:cTn id="3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00"/>
                            </p:stCondLst>
                            <p:childTnLst>
                              <p:par>
                                <p:cTn id="380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"/>
                            </p:stCondLst>
                            <p:childTnLst>
                              <p:par>
                                <p:cTn id="4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"/>
                            </p:stCondLst>
                            <p:childTnLst>
                              <p:par>
                                <p:cTn id="47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000"/>
                            </p:stCondLst>
                            <p:childTnLst>
                              <p:par>
                                <p:cTn id="486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000"/>
                            </p:stCondLst>
                            <p:childTnLst>
                              <p:par>
                                <p:cTn id="502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2000"/>
                            </p:stCondLst>
                            <p:childTnLst>
                              <p:par>
                                <p:cTn id="5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500"/>
                            </p:stCondLst>
                            <p:childTnLst>
                              <p:par>
                                <p:cTn id="5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000"/>
                            </p:stCondLst>
                            <p:childTnLst>
                              <p:par>
                                <p:cTn id="57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000"/>
                            </p:stCondLst>
                            <p:childTnLst>
                              <p:par>
                                <p:cTn id="592" presetID="3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000"/>
                            </p:stCondLst>
                            <p:childTnLst>
                              <p:par>
                                <p:cTn id="608" presetID="3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"/>
                            </p:stCondLst>
                            <p:childTnLst>
                              <p:par>
                                <p:cTn id="6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 animBg="1"/>
      <p:bldP spid="6" grpId="1" animBg="1"/>
      <p:bldP spid="6" grpId="2" animBg="1"/>
      <p:bldP spid="12" grpId="0" animBg="1"/>
      <p:bldP spid="12" grpId="1" animBg="1"/>
      <p:bldP spid="12" grpId="2" animBg="1"/>
      <p:bldP spid="12" grpId="3" animBg="1"/>
      <p:bldP spid="13" grpId="0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2" grpId="3" animBg="1"/>
      <p:bldP spid="23" grpId="0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8" grpId="0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2" grpId="3" animBg="1"/>
      <p:bldP spid="33" grpId="0" animBg="1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8" grpId="3" animBg="1"/>
      <p:bldP spid="49" grpId="0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1" grpId="0" animBg="1"/>
      <p:bldP spid="51" grpId="1" animBg="1"/>
      <p:bldP spid="51" grpId="2" animBg="1"/>
      <p:bldP spid="51" grpId="3" animBg="1"/>
      <p:bldP spid="51" grpId="4" animBg="1"/>
      <p:bldP spid="51" grpId="5" animBg="1"/>
      <p:bldP spid="51" grpId="6" animBg="1"/>
      <p:bldP spid="51" grpId="7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93399" y="5589240"/>
            <a:ext cx="1199025" cy="621987"/>
          </a:xfrm>
          <a:prstGeom prst="rect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180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14"/>
          <p:cNvCxnSpPr>
            <a:stCxn id="5" idx="3"/>
            <a:endCxn id="6" idx="2"/>
          </p:cNvCxnSpPr>
          <p:nvPr/>
        </p:nvCxnSpPr>
        <p:spPr>
          <a:xfrm flipV="1">
            <a:off x="1260351" y="4028387"/>
            <a:ext cx="432048" cy="1871847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6"/>
            <a:endCxn id="8" idx="0"/>
          </p:cNvCxnSpPr>
          <p:nvPr/>
        </p:nvCxnSpPr>
        <p:spPr>
          <a:xfrm>
            <a:off x="2844527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0"/>
            <a:endCxn id="9" idx="2"/>
          </p:cNvCxnSpPr>
          <p:nvPr/>
        </p:nvCxnSpPr>
        <p:spPr>
          <a:xfrm flipV="1">
            <a:off x="3528603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9" idx="6"/>
            <a:endCxn id="10" idx="0"/>
          </p:cNvCxnSpPr>
          <p:nvPr/>
        </p:nvCxnSpPr>
        <p:spPr>
          <a:xfrm>
            <a:off x="5364807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0"/>
            <a:endCxn id="11" idx="2"/>
          </p:cNvCxnSpPr>
          <p:nvPr/>
        </p:nvCxnSpPr>
        <p:spPr>
          <a:xfrm flipV="1">
            <a:off x="6048883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1" idx="6"/>
            <a:endCxn id="12" idx="0"/>
          </p:cNvCxnSpPr>
          <p:nvPr/>
        </p:nvCxnSpPr>
        <p:spPr>
          <a:xfrm>
            <a:off x="7885087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2" idx="0"/>
            <a:endCxn id="13" idx="2"/>
          </p:cNvCxnSpPr>
          <p:nvPr/>
        </p:nvCxnSpPr>
        <p:spPr>
          <a:xfrm flipV="1">
            <a:off x="8569163" y="4028387"/>
            <a:ext cx="684076" cy="119950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3" idx="6"/>
            <a:endCxn id="7" idx="1"/>
          </p:cNvCxnSpPr>
          <p:nvPr/>
        </p:nvCxnSpPr>
        <p:spPr>
          <a:xfrm>
            <a:off x="10405367" y="4028387"/>
            <a:ext cx="288032" cy="1871847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1326" y="5589240"/>
            <a:ext cx="1199025" cy="621987"/>
          </a:xfrm>
          <a:prstGeom prst="rect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30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239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Овал 7"/>
          <p:cNvSpPr/>
          <p:nvPr/>
        </p:nvSpPr>
        <p:spPr>
          <a:xfrm>
            <a:off x="295253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Овал 8"/>
          <p:cNvSpPr/>
          <p:nvPr/>
        </p:nvSpPr>
        <p:spPr>
          <a:xfrm>
            <a:off x="421267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Овал 9"/>
          <p:cNvSpPr/>
          <p:nvPr/>
        </p:nvSpPr>
        <p:spPr>
          <a:xfrm>
            <a:off x="547281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Овал 10"/>
          <p:cNvSpPr/>
          <p:nvPr/>
        </p:nvSpPr>
        <p:spPr>
          <a:xfrm>
            <a:off x="673295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Овал 11"/>
          <p:cNvSpPr/>
          <p:nvPr/>
        </p:nvSpPr>
        <p:spPr>
          <a:xfrm>
            <a:off x="799309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Овал 12"/>
          <p:cNvSpPr/>
          <p:nvPr/>
        </p:nvSpPr>
        <p:spPr>
          <a:xfrm>
            <a:off x="925323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6624947" y="83671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90560" y="0"/>
            <a:ext cx="60003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Выбери правильный ответ: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39702" y="4614614"/>
            <a:ext cx="796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–26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69239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Овал 44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Овал 45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270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69030" y="4614614"/>
            <a:ext cx="10175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+266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300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95253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270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290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280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14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03911" y="4614614"/>
            <a:ext cx="10175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–256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16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421267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14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26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24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220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13060" y="4614614"/>
            <a:ext cx="10175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+206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210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547281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220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219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215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90560" y="4614614"/>
            <a:ext cx="11018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–170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73295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70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28698" y="4614614"/>
            <a:ext cx="7984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–20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7993099" y="5227896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8970741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54025" y="4614614"/>
            <a:ext cx="7984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C00000"/>
                </a:solidFill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</a:rPr>
              <a:t>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561449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9253239" y="3560335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10648865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7292618" y="541609"/>
            <a:ext cx="1152128" cy="936104"/>
          </a:xfrm>
          <a:prstGeom prst="ellipse">
            <a:avLst/>
          </a:prstGeom>
          <a:ln w="76200" cmpd="tri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ru-RU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 flipH="1">
            <a:off x="0" y="4156668"/>
            <a:ext cx="1030844" cy="1479069"/>
            <a:chOff x="3492599" y="836712"/>
            <a:chExt cx="3096344" cy="4647421"/>
          </a:xfrm>
        </p:grpSpPr>
        <p:sp>
          <p:nvSpPr>
            <p:cNvPr id="3" name="Овал 2"/>
            <p:cNvSpPr/>
            <p:nvPr/>
          </p:nvSpPr>
          <p:spPr>
            <a:xfrm>
              <a:off x="4126371" y="198884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2599" y="836712"/>
              <a:ext cx="3096344" cy="4647421"/>
            </a:xfrm>
            <a:prstGeom prst="rect">
              <a:avLst/>
            </a:prstGeom>
          </p:spPr>
        </p:pic>
      </p:grpSp>
      <p:sp>
        <p:nvSpPr>
          <p:cNvPr id="88" name="TextBox 87"/>
          <p:cNvSpPr txBox="1"/>
          <p:nvPr/>
        </p:nvSpPr>
        <p:spPr>
          <a:xfrm>
            <a:off x="7543625" y="558355"/>
            <a:ext cx="9634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+177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942718" y="5066020"/>
            <a:ext cx="9407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+177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086734" y="4496439"/>
            <a:ext cx="796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×60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940932" y="558355"/>
            <a:ext cx="9634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+176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46425" y="1353866"/>
            <a:ext cx="7412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×70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094182" y="558355"/>
            <a:ext cx="9634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+178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99675" y="1353866"/>
            <a:ext cx="801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×90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329768" y="558355"/>
            <a:ext cx="9634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+175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349118" y="1353866"/>
            <a:ext cx="7497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×80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1135264" y="1353866"/>
            <a:ext cx="757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×60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8" name="Управляющая кнопка: далее 97">
            <a:hlinkClick r:id="" action="ppaction://hlinkshowjump?jump=nextslide" highlightClick="1"/>
          </p:cNvPr>
          <p:cNvSpPr/>
          <p:nvPr/>
        </p:nvSpPr>
        <p:spPr>
          <a:xfrm>
            <a:off x="11505213" y="6314370"/>
            <a:ext cx="521208" cy="521208"/>
          </a:xfrm>
          <a:prstGeom prst="actionButtonForwardNext">
            <a:avLst/>
          </a:prstGeom>
          <a:ln w="57150" cmpd="tri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71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547E-6 -2.02312E-6 L -0.59841 0.4467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7" y="22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2553E-6 4.56647E-6 C -0.00262 -0.01619 -0.00771 -0.02844 -0.01071 -0.04439 C -0.00875 -0.0652 -0.00458 -0.08116 0.00117 -0.09942 C 0.00339 -0.10659 0.00391 -0.11283 0.00717 -0.11838 C 0.01174 -0.13526 0.012 -0.15422 0.0167 -0.17133 C 0.01787 -0.18821 0.01944 -0.20463 0.02388 -0.21989 C 0.02636 -0.23792 0.03693 -0.25989 0.04411 -0.2726 C 0.04554 -0.27515 0.04815 -0.27376 0.05011 -0.27491 C 0.0522 -0.27607 0.05416 -0.27746 0.05611 -0.27908 C 0.06786 -0.28856 0.07961 -0.29526 0.09187 -0.3022 C 0.0971 -0.3015 0.10232 -0.30174 0.10741 -0.30012 C 0.10884 -0.29965 0.10962 -0.29688 0.11093 -0.29595 C 0.11641 -0.29156 0.12503 -0.28532 0.13129 -0.28532 " pathEditMode="relative" ptsTypes="ffffffffffffA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76E-6 -2.02312E-6 L -0.64161 0.6985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0" y="34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29 -0.28531 C 0.1416 -0.29896 0.15413 -0.29849 0.16588 -0.30427 C 0.20242 -0.30242 0.20282 -0.30543 0.2267 -0.29225 C 0.22866 -0.28924 0.23062 -0.28578 0.2327 -0.283 C 0.23414 -0.28115 0.23597 -0.28 0.2374 -0.27815 C 0.24093 -0.27352 0.24275 -0.26913 0.24706 -0.26612 C 0.25098 -0.25526 0.25293 -0.24554 0.25659 -0.23514 C 0.25841 -0.22011 0.25711 -0.22959 0.26011 -0.21156 C 0.2605 -0.20924 0.26129 -0.20416 0.26129 -0.20393 C 0.26076 -0.17872 0.26259 -0.14566 0.25659 -0.12092 C 0.25372 -0.09156 0.25763 -0.12254 0.25293 -0.10196 C 0.25084 -0.09248 0.24954 -0.08115 0.24823 -0.07098 C 0.24784 -0.06242 0.24771 -0.05341 0.24706 -0.04485 C 0.24693 -0.04231 0.24575 -0.03745 0.24575 -0.03722 " pathEditMode="relative" rAng="0" ptsTypes="fffffffffffffA">
                                      <p:cBhvr>
                                        <p:cTn id="1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5" y="1137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76E-6 -2.02312E-6 L -0.53511 0.4363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5" y="21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75 -0.03722 C 0.24432 -0.05595 0.24171 -0.07422 0.23858 -0.09179 C 0.23792 -0.09942 0.23623 -0.10635 0.23623 -0.11375 C 0.23623 -0.14335 0.22787 -0.27375 0.25881 -0.29433 C 0.26546 -0.30381 0.27029 -0.31144 0.27786 -0.31907 C 0.28543 -0.32693 0.29496 -0.32924 0.30279 -0.33641 C 0.30853 -0.34173 0.31649 -0.35052 0.32302 -0.35121 C 0.33059 -0.35214 0.3379 -0.35283 0.34547 -0.35375 C 0.34742 -0.35445 0.34951 -0.35491 0.35147 -0.35607 C 0.35265 -0.35653 0.35408 -0.36046 0.35499 -0.35861 C 0.35682 -0.35491 0.35747 -0.34381 0.35747 -0.34358 C 0.3563 -0.29595 0.3563 -0.3126 0.3563 -0.29433 " pathEditMode="relative" rAng="0" ptsTypes="fffffffffffA">
                                      <p:cBhvr>
                                        <p:cTn id="2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5" y="-16162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000"/>
                            </p:stCondLst>
                            <p:childTnLst>
                              <p:par>
                                <p:cTn id="26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0"/>
                            </p:stCondLst>
                            <p:childTnLst>
                              <p:par>
                                <p:cTn id="2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000"/>
                            </p:stCondLst>
                            <p:childTnLst>
                              <p:par>
                                <p:cTn id="2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"/>
                            </p:stCondLst>
                            <p:childTnLst>
                              <p:par>
                                <p:cTn id="30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"/>
                            </p:stCondLst>
                            <p:childTnLst>
                              <p:par>
                                <p:cTn id="3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737E-6 -2.02312E-6 L -0.01448 0.68809 " pathEditMode="relative" rAng="0" ptsTypes="AA">
                                      <p:cBhvr>
                                        <p:cTn id="32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" y="34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3 -0.29433 C 0.36047 -0.30173 0.36256 -0.30219 0.36817 -0.30474 C 0.37196 -0.3119 0.37613 -0.31653 0.38135 -0.31953 C 0.38462 -0.32555 0.38984 -0.32948 0.39441 -0.33225 C 0.40367 -0.34474 0.40171 -0.34312 0.41594 -0.34081 C 0.42064 -0.33734 0.42521 -0.33318 0.43017 -0.33017 C 0.43304 -0.32531 0.43982 -0.31745 0.43982 -0.31745 C 0.44335 -0.30774 0.44439 -0.30751 0.4457 -0.29849 C 0.44661 -0.29225 0.44818 -0.27953 0.44818 -0.27953 C 0.44961 -0.20601 0.45027 -0.18427 0.44935 -0.09965 C 0.45079 -0.043 0.44309 -0.06034 0.45653 -0.04901 " pathEditMode="relative" ptsTypes="ffffffffffA">
                                      <p:cBhvr>
                                        <p:cTn id="3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000"/>
                            </p:stCondLst>
                            <p:childTnLst>
                              <p:par>
                                <p:cTn id="34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000"/>
                            </p:stCondLst>
                            <p:childTnLst>
                              <p:par>
                                <p:cTn id="3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"/>
                            </p:stCondLst>
                            <p:childTnLst>
                              <p:par>
                                <p:cTn id="37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00"/>
                            </p:stCondLst>
                            <p:childTnLst>
                              <p:par>
                                <p:cTn id="40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547E-6 -2.02312E-6 L -0.1899 0.44671 " pathEditMode="relative" rAng="0" ptsTypes="AA">
                                      <p:cBhvr>
                                        <p:cTn id="4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1" y="22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000"/>
                            </p:stCondLst>
                            <p:childTnLst>
                              <p:par>
                                <p:cTn id="4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54 -0.04901 C 0.46319 -0.05364 0.46254 -0.06173 0.46619 -0.0719 C 0.46763 -0.08231 0.46972 -0.10358 0.46972 -0.10335 C 0.46906 -0.12624 0.46906 -0.1489 0.46619 -0.17133 C 0.46658 -0.21942 0.46658 -0.26774 0.46737 -0.31583 C 0.46776 -0.34127 0.47768 -0.38427 0.49151 -0.39283 C 0.5077 -0.41294 0.51983 -0.39838 0.54437 -0.39722 C 0.55142 -0.39375 0.55781 -0.38635 0.56473 -0.3815 C 0.5676 -0.36578 0.56643 -0.37248 0.56839 -0.36115 C 0.57047 -0.33503 0.56721 -0.31005 0.56721 -0.28416 " pathEditMode="relative" rAng="0" ptsTypes="fffffffffA">
                                      <p:cBhvr>
                                        <p:cTn id="4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18197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000"/>
                            </p:stCondLst>
                            <p:childTnLst>
                              <p:par>
                                <p:cTn id="4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000"/>
                            </p:stCondLst>
                            <p:childTnLst>
                              <p:par>
                                <p:cTn id="4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000"/>
                            </p:stCondLst>
                            <p:childTnLst>
                              <p:par>
                                <p:cTn id="49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1467E-7 -2.02312E-6 L 0.06056 0.68809 " pathEditMode="relative" rAng="0" ptsTypes="AA">
                                      <p:cBhvr>
                                        <p:cTn id="49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8" y="34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2000"/>
                            </p:stCondLst>
                            <p:childTnLst>
                              <p:par>
                                <p:cTn id="5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000"/>
                            </p:stCondLst>
                            <p:childTnLst>
                              <p:par>
                                <p:cTn id="5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721 -0.28416 C 0.577 -0.28809 0.58679 -0.28948 0.59671 -0.2911 C 0.60193 -0.29341 0.60532 -0.29827 0.6108 -0.30012 C 0.61302 -0.29988 0.6279 -0.29942 0.63325 -0.29549 C 0.63456 -0.29457 0.63547 -0.29225 0.63665 -0.2911 C 0.63782 -0.28994 0.63912 -0.28948 0.6403 -0.28879 C 0.65387 -0.26243 0.64239 -0.28809 0.64748 -0.27052 C 0.64878 -0.26567 0.65113 -0.26197 0.65205 -0.25665 C 0.65283 -0.25225 0.65453 -0.24301 0.65453 -0.24277 C 0.6557 -0.17873 0.65113 -0.14705 0.65922 -0.09919 C 0.65883 -0.08301 0.6587 -0.06705 0.65805 -0.0511 C 0.65753 -0.03653 0.65922 -0.03746 0.6557 -0.03746 " pathEditMode="relative" rAng="0" ptsTypes="fffffffffffA">
                                      <p:cBhvr>
                                        <p:cTn id="50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4" y="11584"/>
                                    </p:animMotion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4000"/>
                            </p:stCondLst>
                            <p:childTnLst>
                              <p:par>
                                <p:cTn id="51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5000"/>
                            </p:stCondLst>
                            <p:childTnLst>
                              <p:par>
                                <p:cTn id="5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000"/>
                            </p:stCondLst>
                            <p:childTnLst>
                              <p:par>
                                <p:cTn id="54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000"/>
                            </p:stCondLst>
                            <p:childTnLst>
                              <p:par>
                                <p:cTn id="5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0"/>
                            </p:stCondLst>
                            <p:childTnLst>
                              <p:par>
                                <p:cTn id="57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547E-6 -2.02312E-6 L 0.02323 0.44671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" y="22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2000"/>
                            </p:stCondLst>
                            <p:childTnLst>
                              <p:par>
                                <p:cTn id="58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2000"/>
                            </p:stCondLst>
                            <p:childTnLst>
                              <p:par>
                                <p:cTn id="5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 -0.03746 C 0.66222 -0.04324 0.66313 -0.04046 0.6664 -0.05225 C 0.66574 -0.07306 0.66627 -0.09526 0.66287 -0.11561 C 0.66183 -0.12231 0.65987 -0.13619 0.65922 -0.14104 C 0.65883 -0.14382 0.65804 -0.1496 0.65804 -0.1496 C 0.65857 -0.17989 0.65648 -0.23538 0.66757 -0.2659 C 0.67123 -0.29202 0.67919 -0.31422 0.69381 -0.32278 C 0.69916 -0.33225 0.70686 -0.33387 0.71417 -0.33549 C 0.72643 -0.3348 0.73896 -0.33711 0.7511 -0.33341 C 0.75384 -0.33249 0.7571 -0.32278 0.7571 -0.32278 C 0.76037 -0.30543 0.76663 -0.29133 0.76663 -0.27214 " pathEditMode="relative" ptsTypes="ffffffffffA">
                                      <p:cBhvr>
                                        <p:cTn id="5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4000"/>
                            </p:stCondLst>
                            <p:childTnLst>
                              <p:par>
                                <p:cTn id="6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000"/>
                            </p:stCondLst>
                            <p:childTnLst>
                              <p:par>
                                <p:cTn id="645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1000"/>
                            </p:stCondLst>
                            <p:childTnLst>
                              <p:par>
                                <p:cTn id="659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000"/>
                            </p:stCondLst>
                            <p:childTnLst>
                              <p:par>
                                <p:cTn id="673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1000"/>
                            </p:stCondLst>
                            <p:childTnLst>
                              <p:par>
                                <p:cTn id="687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000"/>
                            </p:stCondLst>
                            <p:childTnLst>
                              <p:par>
                                <p:cTn id="701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1000"/>
                            </p:stCondLst>
                            <p:childTnLst>
                              <p:par>
                                <p:cTn id="715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801E-6 -4.44444E-6 L 0.20044 0.66412 " pathEditMode="relative" rAng="0" ptsTypes="AA">
                                      <p:cBhvr>
                                        <p:cTn id="72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2" y="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000"/>
                            </p:stCondLst>
                            <p:childTnLst>
                              <p:par>
                                <p:cTn id="7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4686E-6 3.33333E-6 L -0.09096 0.46412 " pathEditMode="relative" rAng="0" ptsTypes="AA">
                                      <p:cBhvr>
                                        <p:cTn id="73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000"/>
                            </p:stCondLst>
                            <p:childTnLst>
                              <p:par>
                                <p:cTn id="73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54 -0.27245 C 0.78272 -0.2706 0.7989 -0.26898 0.81522 -0.26667 C 0.82513 -0.26528 0.83466 -0.26019 0.84393 -0.25463 C 0.84875 -0.25185 0.8515 -0.25394 0.85645 -0.24884 C 0.87251 -0.23241 0.8836 -0.22269 0.89769 -0.20162 C 0.90082 -0.19144 0.90369 -0.1794 0.90748 -0.16991 C 0.91009 -0.1419 0.91374 -0.1132 0.90748 -0.08519 C 0.90683 -0.04792 0.90382 -0.00995 0.90382 0.02755 L 0.89508 0.00949 " pathEditMode="relative" rAng="0" ptsTypes="fffffffAA">
                                      <p:cBhvr>
                                        <p:cTn id="7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4000"/>
                            </p:stCondLst>
                            <p:childTnLst>
                              <p:par>
                                <p:cTn id="7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1" grpId="1" animBg="1"/>
      <p:bldP spid="41" grpId="2" animBg="1"/>
      <p:bldP spid="41" grpId="3" animBg="1"/>
      <p:bldP spid="40" grpId="0" animBg="1"/>
      <p:bldP spid="42" grpId="0" animBg="1"/>
      <p:bldP spid="42" grpId="1" animBg="1"/>
      <p:bldP spid="42" grpId="2" animBg="1"/>
      <p:bldP spid="42" grpId="3" animBg="1"/>
      <p:bldP spid="43" grpId="0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8" grpId="0" animBg="1"/>
      <p:bldP spid="48" grpId="1" animBg="1"/>
      <p:bldP spid="48" grpId="2" animBg="1"/>
      <p:bldP spid="48" grpId="3" animBg="1"/>
      <p:bldP spid="49" grpId="0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2" grpId="2" animBg="1"/>
      <p:bldP spid="52" grpId="3" animBg="1"/>
      <p:bldP spid="53" grpId="0" animBg="1"/>
      <p:bldP spid="54" grpId="0" animBg="1"/>
      <p:bldP spid="54" grpId="1" animBg="1"/>
      <p:bldP spid="54" grpId="2" animBg="1"/>
      <p:bldP spid="54" grpId="3" animBg="1"/>
      <p:bldP spid="55" grpId="0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60" grpId="0" animBg="1"/>
      <p:bldP spid="60" grpId="1" animBg="1"/>
      <p:bldP spid="60" grpId="2" animBg="1"/>
      <p:bldP spid="60" grpId="3" animBg="1"/>
      <p:bldP spid="61" grpId="0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6" grpId="0" animBg="1"/>
      <p:bldP spid="66" grpId="1" animBg="1"/>
      <p:bldP spid="66" grpId="2" animBg="1"/>
      <p:bldP spid="66" grpId="3" animBg="1"/>
      <p:bldP spid="67" grpId="0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2" grpId="0" animBg="1"/>
      <p:bldP spid="72" grpId="1" animBg="1"/>
      <p:bldP spid="72" grpId="2" animBg="1"/>
      <p:bldP spid="72" grpId="3" animBg="1"/>
      <p:bldP spid="73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  <p:bldP spid="75" grpId="2" animBg="1"/>
      <p:bldP spid="75" grpId="3" animBg="1"/>
      <p:bldP spid="82" grpId="0" animBg="1"/>
      <p:bldP spid="82" grpId="1" animBg="1"/>
      <p:bldP spid="82" grpId="2" animBg="1"/>
      <p:bldP spid="82" grpId="3" animBg="1"/>
      <p:bldP spid="83" grpId="0" animBg="1"/>
      <p:bldP spid="84" grpId="0" animBg="1"/>
      <p:bldP spid="84" grpId="1" animBg="1"/>
      <p:bldP spid="84" grpId="2" animBg="1"/>
      <p:bldP spid="84" grpId="3" animBg="1"/>
      <p:bldP spid="85" grpId="0" animBg="1"/>
      <p:bldP spid="86" grpId="0" animBg="1"/>
      <p:bldP spid="86" grpId="1" animBg="1"/>
      <p:bldP spid="86" grpId="2" animBg="1"/>
      <p:bldP spid="86" grpId="3" animBg="1"/>
      <p:bldP spid="87" grpId="0" animBg="1"/>
      <p:bldP spid="87" grpId="1" animBg="1"/>
      <p:bldP spid="87" grpId="2" animBg="1"/>
      <p:bldP spid="87" grpId="3" animBg="1"/>
      <p:bldP spid="88" grpId="0" animBg="1"/>
      <p:bldP spid="88" grpId="1" animBg="1"/>
      <p:bldP spid="88" grpId="2" animBg="1"/>
      <p:bldP spid="88" grpId="3" animBg="1"/>
      <p:bldP spid="89" grpId="0" animBg="1"/>
      <p:bldP spid="90" grpId="0" animBg="1"/>
      <p:bldP spid="91" grpId="0" animBg="1"/>
      <p:bldP spid="91" grpId="1" animBg="1"/>
      <p:bldP spid="91" grpId="2" animBg="1"/>
      <p:bldP spid="91" grpId="3" animBg="1"/>
      <p:bldP spid="92" grpId="0" animBg="1"/>
      <p:bldP spid="92" grpId="1" animBg="1"/>
      <p:bldP spid="92" grpId="2" animBg="1"/>
      <p:bldP spid="92" grpId="3" animBg="1"/>
      <p:bldP spid="93" grpId="0" animBg="1"/>
      <p:bldP spid="93" grpId="1" animBg="1"/>
      <p:bldP spid="93" grpId="2" animBg="1"/>
      <p:bldP spid="93" grpId="3" animBg="1"/>
      <p:bldP spid="94" grpId="0" animBg="1"/>
      <p:bldP spid="94" grpId="1" animBg="1"/>
      <p:bldP spid="94" grpId="2" animBg="1"/>
      <p:bldP spid="94" grpId="3" animBg="1"/>
      <p:bldP spid="95" grpId="0" animBg="1"/>
      <p:bldP spid="95" grpId="1" animBg="1"/>
      <p:bldP spid="95" grpId="2" animBg="1"/>
      <p:bldP spid="95" grpId="3" animBg="1"/>
      <p:bldP spid="96" grpId="0" animBg="1"/>
      <p:bldP spid="96" grpId="1" animBg="1"/>
      <p:bldP spid="96" grpId="2" animBg="1"/>
      <p:bldP spid="96" grpId="3" animBg="1"/>
      <p:bldP spid="97" grpId="0" animBg="1"/>
      <p:bldP spid="97" grpId="1" animBg="1"/>
      <p:bldP spid="97" grpId="2" animBg="1"/>
      <p:bldP spid="97" grpId="3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63" y="813372"/>
            <a:ext cx="1109791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 smtClean="0">
                <a:solidFill>
                  <a:schemeClr val="bg1"/>
                </a:solidFill>
              </a:rPr>
              <a:t>АНИМАЛИСТ</a:t>
            </a:r>
            <a:endParaRPr lang="ru-RU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4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55" y="244408"/>
            <a:ext cx="4824536" cy="63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196" y="2090172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Чарушин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Евгений Иванович </a:t>
            </a:r>
            <a:r>
              <a:rPr lang="ru-RU" sz="4400" b="1" dirty="0" smtClean="0">
                <a:solidFill>
                  <a:srgbClr val="002060"/>
                </a:solidFill>
              </a:rPr>
              <a:t>–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о</a:t>
            </a:r>
            <a:r>
              <a:rPr lang="ru-RU" sz="4000" b="1" dirty="0" smtClean="0">
                <a:solidFill>
                  <a:srgbClr val="002060"/>
                </a:solidFill>
              </a:rPr>
              <a:t>дин из самых известных художников - анималистов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4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31" y="140746"/>
            <a:ext cx="2296796" cy="34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5247" y="173528"/>
            <a:ext cx="2657188" cy="322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3683" y="3775096"/>
            <a:ext cx="2229826" cy="27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03" y="3710806"/>
            <a:ext cx="2337706" cy="30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7095" y="3517888"/>
            <a:ext cx="3125506" cy="302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298" y="454959"/>
            <a:ext cx="2645529" cy="30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007" y="262660"/>
            <a:ext cx="3283336" cy="33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71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47" y="240704"/>
            <a:ext cx="3528392" cy="63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2638" y="0"/>
            <a:ext cx="831713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Никита Евгеньевич </a:t>
            </a:r>
            <a:r>
              <a:rPr lang="ru-RU" sz="4400" b="1" dirty="0" smtClean="0">
                <a:solidFill>
                  <a:srgbClr val="C00000"/>
                </a:solidFill>
              </a:rPr>
              <a:t>Чарушин  </a:t>
            </a:r>
            <a:r>
              <a:rPr lang="ru-RU" sz="4000" b="1" dirty="0" smtClean="0">
                <a:solidFill>
                  <a:srgbClr val="002060"/>
                </a:solidFill>
              </a:rPr>
              <a:t>продолжает дело отца, рисует  иллюстрации к детским книгам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671" y="2204864"/>
            <a:ext cx="1984608" cy="22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951" y="2234379"/>
            <a:ext cx="2015125" cy="22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066" y="4651955"/>
            <a:ext cx="2551327" cy="202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1151" y="4742798"/>
            <a:ext cx="2465184" cy="197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5248" y="2253730"/>
            <a:ext cx="1728192" cy="22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70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1075" y="-4083"/>
            <a:ext cx="4927624" cy="69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3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201</Words>
  <Application>Microsoft Office PowerPoint</Application>
  <PresentationFormat>Произвольный</PresentationFormat>
  <Paragraphs>117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Презентация Microsoft Office PowerPoint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Черепанова Елена Ник</dc:creator>
  <cp:lastModifiedBy>Windows User</cp:lastModifiedBy>
  <cp:revision>74</cp:revision>
  <dcterms:created xsi:type="dcterms:W3CDTF">2019-04-02T04:01:16Z</dcterms:created>
  <dcterms:modified xsi:type="dcterms:W3CDTF">2023-11-30T02:13:49Z</dcterms:modified>
</cp:coreProperties>
</file>