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63" r:id="rId3"/>
    <p:sldId id="259" r:id="rId4"/>
    <p:sldId id="264" r:id="rId5"/>
    <p:sldId id="265" r:id="rId6"/>
    <p:sldId id="260" r:id="rId7"/>
    <p:sldId id="258" r:id="rId8"/>
    <p:sldId id="261" r:id="rId9"/>
    <p:sldId id="262" r:id="rId10"/>
    <p:sldId id="267" r:id="rId11"/>
    <p:sldId id="266" r:id="rId12"/>
    <p:sldId id="268" r:id="rId13"/>
    <p:sldId id="269" r:id="rId14"/>
    <p:sldId id="27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ьбина" initials="А" lastIdx="1" clrIdx="0">
    <p:extLst>
      <p:ext uri="{19B8F6BF-5375-455C-9EA6-DF929625EA0E}">
        <p15:presenceInfo xmlns:p15="http://schemas.microsoft.com/office/powerpoint/2012/main" userId="745d6c7ccb868c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7T09:24:51.448" idx="1">
    <p:pos x="7104" y="3179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6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8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90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3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43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6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7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6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7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8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E9AE-1A84-4410-B215-6235AFA708B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0C4810-DE99-47C1-A46B-E4F6463CC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B3F2C-54CD-6AAB-B2D5-540E9FF1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75036"/>
            <a:ext cx="8915399" cy="420234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Примеры заданий для формирования естественно-научной грамотности на уроках физики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D09395-91EB-27D1-13A3-BD649498A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ru-RU" sz="2000" b="1" dirty="0"/>
          </a:p>
          <a:p>
            <a:pPr algn="r"/>
            <a:r>
              <a:rPr lang="ru-RU" sz="2000" b="1" dirty="0"/>
              <a:t>Учитель физики МБОУ СШ №3 </a:t>
            </a:r>
          </a:p>
          <a:p>
            <a:pPr algn="r"/>
            <a:r>
              <a:rPr lang="ru-RU" sz="2000" b="1" dirty="0"/>
              <a:t>Минязова Альбина Флюровна</a:t>
            </a:r>
          </a:p>
        </p:txBody>
      </p:sp>
    </p:spTree>
    <p:extLst>
      <p:ext uri="{BB962C8B-B14F-4D97-AF65-F5344CB8AC3E}">
        <p14:creationId xmlns:p14="http://schemas.microsoft.com/office/powerpoint/2010/main" val="170423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A575-D92D-6A20-106E-6D097531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плотность сахара, предварительно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 его объем и измерив массу на весах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47DF56-6DC4-CD15-55AB-1F408EA5D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0AA1EF-2D20-D946-6F8A-D0AEAF7D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88" y="3012141"/>
            <a:ext cx="5127812" cy="38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1B608D22-663E-9F55-6C30-78C2ED8B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36" y="287566"/>
            <a:ext cx="9099369" cy="25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>
            <a:extLst>
              <a:ext uri="{FF2B5EF4-FFF2-40B4-BE49-F238E27FC236}">
                <a16:creationId xmlns:a16="http://schemas.microsoft.com/office/drawing/2014/main" id="{4BD8B343-576F-5483-D034-11C21670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36" y="2837467"/>
            <a:ext cx="9099369" cy="29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4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D845B-FA2F-9CEA-39D2-1067CB46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03" y="1689296"/>
            <a:ext cx="4331067" cy="17545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57B29A-9A04-9D64-5C5F-2D1A36E63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30F776-6364-CF68-1906-6E4ECCEF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83" y="2714920"/>
            <a:ext cx="3860276" cy="38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CAD7F22-789E-2A98-78C9-833AABA7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30" y="30178"/>
            <a:ext cx="5545170" cy="37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0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D5845-8000-D9DC-C1C5-A97DB949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3D4F8-96B7-9760-E97F-EF064BD10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8CB4E-DC2E-9147-FC01-B11E6452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89" y="340659"/>
            <a:ext cx="10595465" cy="27521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C12BC6-1418-E77F-46E9-CF00C00A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7" y="3253788"/>
            <a:ext cx="6645928" cy="33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FB293C9B-E46D-DF85-ED1C-8BB805B4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87" y="83857"/>
            <a:ext cx="9485089" cy="19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733F7D7A-9D7B-7ABE-6C12-B3FF8D9E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87" y="2079812"/>
            <a:ext cx="4696609" cy="430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>
            <a:extLst>
              <a:ext uri="{FF2B5EF4-FFF2-40B4-BE49-F238E27FC236}">
                <a16:creationId xmlns:a16="http://schemas.microsoft.com/office/drawing/2014/main" id="{DBA6A745-4B88-0AEE-817F-8AC824FA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31" y="2079812"/>
            <a:ext cx="5708214" cy="14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4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7F292-4E63-07EA-2842-0447562D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https://fipi.ru/otkrytyy-bank-zadaniy-dlya-otsenki-yestestvennonauchnoy-gramotnosti</a:t>
            </a:r>
            <a:br>
              <a:rPr lang="ru-RU" sz="3600" dirty="0">
                <a:solidFill>
                  <a:srgbClr val="4BACC6">
                    <a:lumMod val="75000"/>
                  </a:srgbClr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74A93-942F-AB1C-79C1-EE6F406B9B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8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ea typeface="+mn-ea"/>
              <a:cs typeface="Aparajit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4B4787-07CE-D9A1-98C1-451B6BB2C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816861-FB3A-2104-0C5F-3280C319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9" y="1763492"/>
            <a:ext cx="8570259" cy="49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4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78A8A-55C2-683D-D436-81706504FB61}"/>
              </a:ext>
            </a:extLst>
          </p:cNvPr>
          <p:cNvSpPr txBox="1"/>
          <p:nvPr/>
        </p:nvSpPr>
        <p:spPr>
          <a:xfrm>
            <a:off x="2253006" y="1150070"/>
            <a:ext cx="9417377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tabLst>
                <a:tab pos="1114425" algn="l"/>
                <a:tab pos="6119495" algn="r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 владеть премудростью, </a:t>
            </a:r>
          </a:p>
          <a:p>
            <a:pPr algn="r">
              <a:lnSpc>
                <a:spcPct val="150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также уметь  пользоваться ею. </a:t>
            </a:r>
          </a:p>
          <a:p>
            <a:pPr algn="r">
              <a:lnSpc>
                <a:spcPct val="150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Цицерон </a:t>
            </a:r>
          </a:p>
        </p:txBody>
      </p:sp>
    </p:spTree>
    <p:extLst>
      <p:ext uri="{BB962C8B-B14F-4D97-AF65-F5344CB8AC3E}">
        <p14:creationId xmlns:p14="http://schemas.microsoft.com/office/powerpoint/2010/main" val="51556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E67C6C-BFC4-1735-1430-A214C1277EDF}"/>
              </a:ext>
            </a:extLst>
          </p:cNvPr>
          <p:cNvSpPr txBox="1"/>
          <p:nvPr/>
        </p:nvSpPr>
        <p:spPr>
          <a:xfrm>
            <a:off x="2168164" y="575036"/>
            <a:ext cx="89460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Ситуационные задачи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задачи, позволяющие  учащимся осваивать  интеллектуальные операции последовательно в процессе работы с информацией: 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 –  применение – анализ -  синтез –  оценка </a:t>
            </a:r>
            <a:endParaRPr lang="ru-RU" sz="4000" b="1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C1B06643-CB23-B4BC-7678-2B9BA4C27619}"/>
              </a:ext>
            </a:extLst>
          </p:cNvPr>
          <p:cNvSpPr/>
          <p:nvPr/>
        </p:nvSpPr>
        <p:spPr>
          <a:xfrm>
            <a:off x="5580667" y="3883843"/>
            <a:ext cx="433633" cy="24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45C6E87-CDA1-661E-C5A7-DC2A6124B861}"/>
              </a:ext>
            </a:extLst>
          </p:cNvPr>
          <p:cNvSpPr/>
          <p:nvPr/>
        </p:nvSpPr>
        <p:spPr>
          <a:xfrm>
            <a:off x="9068586" y="3883843"/>
            <a:ext cx="433633" cy="24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2560FEE-7C9C-B410-34A1-2CC1649FA02C}"/>
              </a:ext>
            </a:extLst>
          </p:cNvPr>
          <p:cNvSpPr/>
          <p:nvPr/>
        </p:nvSpPr>
        <p:spPr>
          <a:xfrm>
            <a:off x="3921551" y="4524866"/>
            <a:ext cx="424206" cy="263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D9720EC-FF2D-80B5-9336-07F3F4262EAA}"/>
              </a:ext>
            </a:extLst>
          </p:cNvPr>
          <p:cNvSpPr/>
          <p:nvPr/>
        </p:nvSpPr>
        <p:spPr>
          <a:xfrm>
            <a:off x="6014300" y="4543719"/>
            <a:ext cx="424206" cy="24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4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30B11-7718-739B-2DC5-43661C1C10EE}"/>
              </a:ext>
            </a:extLst>
          </p:cNvPr>
          <p:cNvSpPr txBox="1"/>
          <p:nvPr/>
        </p:nvSpPr>
        <p:spPr>
          <a:xfrm>
            <a:off x="1508288" y="716436"/>
            <a:ext cx="10444899" cy="558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обучающую – способствует  конкретизации и систематизации имеющихся знаний; углубленному усвоению физических закономерностей; формированию у учащихся  видов деятельности, связанных с применением знаний в конкретных жизненных ситуациях;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развивающую – формирование приемов мыслительной деятельности; развитие научно –технического, логического и образного мышления; формирование и развитие исследовательских, творческих, познавательных, коммуникативных, рефлексивных, практических умений; расширение кругозора;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воспитательную – способствует формированию личностных качеств. Таких, как воля, настойчивость, усидчивость, самостоятельность;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побуждающую – средство активизации внимания и развития познавательного интереса к изучаемому материалу, способствует возникновению у учащихся личной заинтересованности в получении ответа на вопрос задачи;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прогностическую – приобретенные знания и умения являются базой для формирования личного жизненного опыта учащихся;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мотивационную – решение способствует осознание учащимися роли физических знаний и практических умений в жизни человека и необходимости овладения знаниями и умениями для качественного выполнения любой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8590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D8E8-23BC-0882-AFDD-B420B435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25493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для формирования естественно-научной грамотности учащихся 7 класса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05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B72E7-1A6B-0847-468C-E6B775A4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C636E-466E-A7A9-1714-3BAA1D014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D698A-13A3-96D5-6880-AEFA8DA8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1" y="446088"/>
            <a:ext cx="5542913" cy="256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9710AE-B42C-52E3-5F88-728B131A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1" y="2585877"/>
            <a:ext cx="5080000" cy="338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AC9DA-4AAF-CAF3-0EED-7CCF71C47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44" y="3297517"/>
            <a:ext cx="5794464" cy="266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2A41F-E364-3FC9-95E4-6560541F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/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Дрон-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рейсинг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Дрон-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рейсинг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гонки дронов. Дроны мчатся к финишу на скорости свыше 100 км/ч. Беспилотниками управляют гонщики с помощью специальных очков виртуальной реальности и пульта дистанционного управления – контроллера. В таких состязаниях требуется не только максимальная скорость. Нужно прийти к финишу первым, преодолев все преграды и пролетев через чек-пойнты – специальные подсвеченные участки трассы. Для этого необходимо чувствовать размеры дрона, чтобы провести его между преградами, правильно совершить манёвр, вписаться в крутой поворот. Это напоминает компьютерную игру, которая происходит на самом деле.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220D8F-DCDA-55FE-BBBB-86EF13025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9DB396-C7B5-E8D2-537C-92362CC05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A9EA5-F140-F6F7-1B08-17F1294F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43075" y="3007150"/>
            <a:ext cx="6221059" cy="34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C0732-5074-4301-13EB-22F2969E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7" y="75414"/>
            <a:ext cx="4854803" cy="2177592"/>
          </a:xfrm>
        </p:spPr>
        <p:txBody>
          <a:bodyPr>
            <a:noAutofit/>
          </a:bodyPr>
          <a:lstStyle/>
          <a:p>
            <a:pPr indent="450215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Геккон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Геккон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небольшая ящерица, обитающая в субтропических и тропических областях.  У гекконов есть одна особенность – они умеют удерживаться практически на любой поверхности. Тело животного удерживает даже одна лапа. Поверхность может быть любой –дерево, скальная порода, даже полированное стекло.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ADE39-AB02-64A8-BD02-0881D349B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777" y="2384981"/>
            <a:ext cx="5382705" cy="4194928"/>
          </a:xfrm>
        </p:spPr>
        <p:txBody>
          <a:bodyPr>
            <a:normAutofit/>
          </a:bodyPr>
          <a:lstStyle/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1: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верный ответ.</a:t>
            </a:r>
          </a:p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Громадное количество щетинок на лапе увеличивает площадь соприкосновения лапы и опорной поверхности, поэтому геккон с неё не падает.</a:t>
            </a:r>
          </a:p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лапе геккона имеются присоски, поэтому под действием атмосферного давления геккон не падает с любой поверхности.</a:t>
            </a:r>
          </a:p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Сила сцепления лап геккона с неровными поверхностями намного больше, чем с полированными, так как щетинки цепляются за шероховатости.</a:t>
            </a:r>
          </a:p>
          <a:p>
            <a:pPr indent="450215"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увеличении угла соприкосновения лапы с поверхностью силы межмолекулярного взаимодействия резко увеличиваются.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8B00F8-72C6-35D2-FC30-B57EF077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67420" y="446088"/>
            <a:ext cx="4944581" cy="32963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A4EB8-2937-CFDD-23B7-E18BEDA5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67419" y="3742475"/>
            <a:ext cx="4944581" cy="29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03DB6-156D-9870-4D2E-7BABA663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Малосольные огурчики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готовят малосольные огурцы, их заливают рассолом (вода с солью). Через несколько дней огурцы готовы к употреблению. Если же залить огурцы таким же рассолом, но другой температуры, то огурцы могут стать малосольными уже через несколько часов.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86DC0-E6F7-29E8-0F38-EEF1B1D42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450215"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1: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нужно сделать с рассолом: нагреть или остудить, чтобы огурцы засолились быстрее? Свой ответ поясните.</a:t>
            </a:r>
          </a:p>
          <a:p>
            <a:pPr indent="450215"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нагреть. Скорость диффузии зависит от температуры.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выше температура, тем быстрее идёт диффузия, следовательно, огурцы засолятся быстрее</a:t>
            </a:r>
          </a:p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14C77E-6291-D45E-FCE1-1420CC77AE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84279" y="2318995"/>
            <a:ext cx="4776355" cy="31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03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587</Words>
  <Application>Microsoft Office PowerPoint</Application>
  <PresentationFormat>Широкоэкранный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Candara</vt:lpstr>
      <vt:lpstr>Century Gothic</vt:lpstr>
      <vt:lpstr>Times New Roman</vt:lpstr>
      <vt:lpstr>Wingdings</vt:lpstr>
      <vt:lpstr>Wingdings 3</vt:lpstr>
      <vt:lpstr>Легкий дым</vt:lpstr>
      <vt:lpstr>                   Примеры заданий для формирования естественно-научной грамотности на уроках физики</vt:lpstr>
      <vt:lpstr>Презентация PowerPoint</vt:lpstr>
      <vt:lpstr>Презентация PowerPoint</vt:lpstr>
      <vt:lpstr>Презентация PowerPoint</vt:lpstr>
      <vt:lpstr>Задания для формирования естественно-научной грамотности учащихся 7 класса </vt:lpstr>
      <vt:lpstr>Презентация PowerPoint</vt:lpstr>
      <vt:lpstr>Дрон-рейсинг Дрон-рейсинг – это гонки дронов. Дроны мчатся к финишу на скорости свыше 100 км/ч. Беспилотниками управляют гонщики с помощью специальных очков виртуальной реальности и пульта дистанционного управления – контроллера. В таких состязаниях требуется не только максимальная скорость. Нужно прийти к финишу первым, преодолев все преграды и пролетев через чек-пойнты – специальные подсвеченные участки трассы. Для этого необходимо чувствовать размеры дрона, чтобы провести его между преградами, правильно совершить манёвр, вписаться в крутой поворот. Это напоминает компьютерную игру, которая происходит на самом деле. </vt:lpstr>
      <vt:lpstr>Геккон Геккон - небольшая ящерица, обитающая в субтропических и тропических областях.  У гекконов есть одна особенность – они умеют удерживаться практически на любой поверхности. Тело животного удерживает даже одна лапа. Поверхность может быть любой –дерево, скальная порода, даже полированное стекло. </vt:lpstr>
      <vt:lpstr>Малосольные огурчики Когда готовят малосольные огурцы, их заливают рассолом (вода с солью). Через несколько дней огурцы готовы к употреблению. Если же залить огурцы таким же рассолом, но другой температуры, то огурцы могут стать малосольными уже через несколько часов.   </vt:lpstr>
      <vt:lpstr>Определить плотность сахара, предварительно вычислив его объем и измерив массу на весах 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https://fipi.ru/otkrytyy-bank-zadaniy-dlya-otsenki-yestestvennonauchnoy-gramotnosti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Примеры заданий для формирования естественно-научной грамотности на уроках физики</dc:title>
  <dc:creator>Альбина</dc:creator>
  <cp:lastModifiedBy>Альбина</cp:lastModifiedBy>
  <cp:revision>19</cp:revision>
  <dcterms:created xsi:type="dcterms:W3CDTF">2023-02-12T08:38:05Z</dcterms:created>
  <dcterms:modified xsi:type="dcterms:W3CDTF">2023-02-17T04:49:21Z</dcterms:modified>
</cp:coreProperties>
</file>