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63" r:id="rId9"/>
    <p:sldId id="267" r:id="rId10"/>
    <p:sldId id="268" r:id="rId11"/>
    <p:sldId id="264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6636"/>
            <a:ext cx="9116528" cy="683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836712"/>
            <a:ext cx="828092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«Патриотизм – </a:t>
            </a:r>
            <a:r>
              <a:rPr lang="ru-RU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имя собственное»</a:t>
            </a:r>
          </a:p>
          <a:p>
            <a:pPr algn="ctr"/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Разработчик:</a:t>
            </a:r>
          </a:p>
          <a:p>
            <a:pPr algn="r"/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Боднарюк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льга Владиславовна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40824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Каким</a:t>
            </a:r>
            <a:r>
              <a:rPr lang="ru-RU" i="1" dirty="0"/>
              <a:t>и качествами должен обладать настоящий патриот своей страны? </a:t>
            </a:r>
            <a:r>
              <a:rPr lang="ru-RU" i="1" dirty="0" smtClean="0"/>
              <a:t>Подчеркни.</a:t>
            </a:r>
          </a:p>
          <a:p>
            <a:pPr marL="0" indent="0" algn="just">
              <a:buNone/>
            </a:pPr>
            <a:r>
              <a:rPr lang="ru-RU" dirty="0" smtClean="0"/>
              <a:t>Подлый</a:t>
            </a:r>
            <a:r>
              <a:rPr lang="ru-RU" dirty="0"/>
              <a:t>, храбрый, смелый, бессовестный, любящий Родину, бесстрашный, надежный, вздорный, решительный, отважный, трусливый, упорный, жадный, отважный, безвольный, настойчивый, </a:t>
            </a:r>
            <a:r>
              <a:rPr lang="ru-RU" dirty="0" smtClean="0"/>
              <a:t>терпеливый.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4537656" cy="3149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66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9144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«Мудрость в произведениях»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400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«Наше отечество»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Ушинский К.Д</a:t>
            </a:r>
            <a:endParaRPr lang="ru-RU" dirty="0" smtClean="0"/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Наше отечество, наша …. — матушка Россия. Отечеством мы зовём ….  потому, что в ней жили испокон веку отцы и … наши. Родиной мы зовём её потому, что в ней мы родились. В ней говорят родным нам …., и всё в ней для нас родное; а матерью — потому, что она вскормила нас своим …., вспоила своими …, выучила своему языку, как мать она защищает и бережёт нас от всяких …. Велика наша Родина-мать — святорусская …! От запада к востоку тянется она почти на одиннадцать тысяч вёрст; а от севера к югу на четыре с половиною. Не в одной, а в двух частях … раскинулась …: в Европе и в Азии... Много есть на свете, и кроме России, всяких хороших государств и земель, но одна у человека родная мать — одна у него и родина.</a:t>
            </a: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Слова для справок: </a:t>
            </a:r>
            <a:r>
              <a:rPr lang="ru-RU" dirty="0" smtClean="0"/>
              <a:t>Россию, языком, деды, хлебом, земля, водами, света, врагов, Русь, родина.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у нас получилось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4805" t="18451" r="23332" b="11617"/>
          <a:stretch>
            <a:fillRect/>
          </a:stretch>
        </p:blipFill>
        <p:spPr bwMode="auto">
          <a:xfrm>
            <a:off x="1725960" y="1700808"/>
            <a:ext cx="5549900" cy="421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993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grace-rb.ru/upload/iblock/976/97640e614e5fc709bae322d6f74092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296380" cy="60517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2996952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Награждается </a:t>
            </a:r>
          </a:p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команда __________</a:t>
            </a:r>
          </a:p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1 место в игре по станциям</a:t>
            </a:r>
          </a:p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«Патриотизм-имя собственное»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653136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Классный руководитель:</a:t>
            </a:r>
          </a:p>
          <a:p>
            <a:pPr algn="r"/>
            <a:r>
              <a:rPr lang="ru-RU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Боднарюк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Ольга Владиславовна</a:t>
            </a: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2023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692696"/>
            <a:ext cx="8517632" cy="121500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«Патриотизм – имя собственное»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1845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Тематическое направление: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Целевая аудитория: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учащиеся 3-4 классов, классные руководители.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мероприятия: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у учащихся гражданственности, активной жизненной позиции, патриотизма как важнейших духовно-нравственных и социальных ценностей, готовность к  активному проявлению в различных сферах жизни общества.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Форма проведения воспитательного мероприятия: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по станциям по группам.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Этапы проведения воспитательного мероприятия: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Организационный момент, введение – 5 мин;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Основной этап – выполнение заданий – 35 мин;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Итоги -  5 мин.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Общая продолжительность: 45-50 мин.</a:t>
            </a:r>
          </a:p>
          <a:p>
            <a:pPr marL="0" indent="0" algn="just">
              <a:spcBef>
                <a:spcPts val="0"/>
              </a:spcBef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7039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Начало мероприятия и спорные ситуации: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начинается с введения в ситуацию. Участники делятся на 5 групп по 4-5 человек, им раздаются маршрутные листы, в которых отображены станции. Игра начинается по сигналу;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Участникам даются правила, указания, по которым они взаимодействуют все мероприятие;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того чтобы завершить игру, участники должны пройти все станции, собрать все части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пазла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создать из них картинку;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Конверты выдаются только при условии качественного выполнения заданий станции. В конвертах части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пазла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Разрешено в игре: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Обращаться за разъяснением к организаторам и помощникам.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Запрещено: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Заменять участников после начала игры;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Мешать другим участникам;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Меняться участниками с другой командой;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Бездействовать и пропускать этапы;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Шуметь, ругаться.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нарушение правил у команд могут сниматься баллы.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70868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Маршрутный лист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075240" cy="845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Название команды: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4077072"/>
            <a:ext cx="2664296" cy="2160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Станция «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Кроссвордия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6309320"/>
            <a:ext cx="2843808" cy="2160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Станция «Мудрость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произведениях»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868144" y="5949280"/>
            <a:ext cx="2664296" cy="2160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Станция «Праздничная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63888" y="2852936"/>
            <a:ext cx="2664296" cy="2160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Станция «Ребусы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479704" y="3429000"/>
            <a:ext cx="2664296" cy="2160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Станция «Пословицы всему голова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059832" y="6309320"/>
            <a:ext cx="2664296" cy="2160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Станция «Загадочная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png-transparent-riddle-me-that-2018-free-bible-crossword-monster-truck-speed-wanton-want-crossword-game-angle-text.png"/>
          <p:cNvPicPr>
            <a:picLocks noChangeAspect="1" noChangeArrowheads="1"/>
          </p:cNvPicPr>
          <p:nvPr/>
        </p:nvPicPr>
        <p:blipFill>
          <a:blip r:embed="rId2" cstate="print"/>
          <a:srcRect l="20145" r="19419" b="-551"/>
          <a:stretch>
            <a:fillRect/>
          </a:stretch>
        </p:blipFill>
        <p:spPr bwMode="auto">
          <a:xfrm>
            <a:off x="251520" y="2204864"/>
            <a:ext cx="1944216" cy="1800200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2555776" y="2348880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 l="12755" t="11390" r="31924" b="13884"/>
          <a:stretch>
            <a:fillRect/>
          </a:stretch>
        </p:blipFill>
        <p:spPr bwMode="auto">
          <a:xfrm>
            <a:off x="3923928" y="1340768"/>
            <a:ext cx="1860039" cy="153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 rot="2353092">
            <a:off x="5940433" y="1906952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1\Desktop\i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132856"/>
            <a:ext cx="1679848" cy="1259886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>
          <a:xfrm rot="7365249">
            <a:off x="8018820" y="4139104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1\Desktop\фото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509120"/>
            <a:ext cx="2020544" cy="1374520"/>
          </a:xfrm>
          <a:prstGeom prst="rect">
            <a:avLst/>
          </a:prstGeom>
          <a:noFill/>
        </p:spPr>
      </p:pic>
      <p:pic>
        <p:nvPicPr>
          <p:cNvPr id="1029" name="Picture 5" descr="C:\Users\1\Desktop\f059f455540d1db9adec9a98ed08ec4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221088"/>
            <a:ext cx="1691527" cy="1996455"/>
          </a:xfrm>
          <a:prstGeom prst="rect">
            <a:avLst/>
          </a:prstGeom>
          <a:noFill/>
        </p:spPr>
      </p:pic>
      <p:sp>
        <p:nvSpPr>
          <p:cNvPr id="18" name="Стрелка вправо 17"/>
          <p:cNvSpPr/>
          <p:nvPr/>
        </p:nvSpPr>
        <p:spPr>
          <a:xfrm rot="8268116">
            <a:off x="4994329" y="5089068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2365095">
            <a:off x="2367566" y="5360490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1\Desktop\biblioteka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941168"/>
            <a:ext cx="183530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«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Кроссвордия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196752"/>
            <a:ext cx="4320480" cy="56612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	По вертикали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Это день торжества, установленный в честь какого-либо особо важного события. </a:t>
            </a:r>
          </a:p>
          <a:p>
            <a:pPr lvl="1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Полотнище правильной геометрической формы (чаще всего прямоугольной), имеющее специальную расцветку и определённое соотношение сторон. </a:t>
            </a:r>
          </a:p>
          <a:p>
            <a:pPr lvl="1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Высшее душевное мужество, стойкость, благородство; высокое свойство души, высшая добродетель, великодушие и пр. </a:t>
            </a:r>
          </a:p>
          <a:p>
            <a:pPr lvl="1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Тип гербовой эмблемы с особым правовым статусом, обозначающий государство как территориальную и административную целостность. </a:t>
            </a:r>
          </a:p>
          <a:p>
            <a:pPr lvl="1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Торжественная песня, принятая как символ государственного или социального единства. </a:t>
            </a:r>
          </a:p>
          <a:p>
            <a:pPr lvl="1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Родная страна.  </a:t>
            </a:r>
          </a:p>
          <a:p>
            <a:pPr lvl="1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Положительно окрашенная эмоция, отражающая положительную самооценку; наличие самоуважения, чувства собственного достоинства, собственной ценности. </a:t>
            </a:r>
          </a:p>
          <a:p>
            <a:pPr lvl="1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политическом значении это совокупность граждан определенного государства.</a:t>
            </a:r>
          </a:p>
          <a:p>
            <a:pPr lvl="1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Это положительное качество личности и способность совершить подвиг, превозмогая себя. </a:t>
            </a:r>
          </a:p>
          <a:p>
            <a:pPr lvl="1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Столица нашей страны.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340776"/>
          <a:ext cx="4320480" cy="5108180"/>
        </p:xfrm>
        <a:graphic>
          <a:graphicData uri="http://schemas.openxmlformats.org/drawingml/2006/table">
            <a:tbl>
              <a:tblPr/>
              <a:tblGrid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</a:tblGrid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0" marT="18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302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«Ребусы»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veselyy-ranets.ru/images/200/188/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8" y="884039"/>
            <a:ext cx="3409950" cy="13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d.multiurok.ru/html/2017/09/06/s_59b050457af30/683888_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951" y="2323909"/>
            <a:ext cx="4168140" cy="166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бусы по нравственно – патриотическому воспитанию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448" y="3991165"/>
            <a:ext cx="3105150" cy="12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ебусы по нравственно – патриотическому воспитанию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9398" y="5517232"/>
            <a:ext cx="2914650" cy="11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catherineasquithgallery.com/uploads/posts/2021-02/1614529577_14-p-dom-na-belom-fone-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4691" y="4293096"/>
            <a:ext cx="1757045" cy="160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8" descr="ребусы"/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45205" y="4267936"/>
            <a:ext cx="1905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951349" y="5090245"/>
            <a:ext cx="9637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ЛГ</a:t>
            </a:r>
          </a:p>
        </p:txBody>
      </p:sp>
      <p:pic>
        <p:nvPicPr>
          <p:cNvPr id="11" name="Рисунок 10" descr="ребусы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4"/>
          <a:stretch/>
        </p:blipFill>
        <p:spPr bwMode="auto">
          <a:xfrm>
            <a:off x="4612362" y="2279323"/>
            <a:ext cx="23622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ребусы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5"/>
          <a:stretch/>
        </p:blipFill>
        <p:spPr bwMode="auto">
          <a:xfrm>
            <a:off x="4848582" y="2268987"/>
            <a:ext cx="236220" cy="973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gas-kvas.com/uploads/posts/2023-01/1673544887_gas-kvas-com-p-lopata-detskii-risunok-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4802" y="1617219"/>
            <a:ext cx="1625600" cy="165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ребусы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99982" y="1422136"/>
            <a:ext cx="23622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6804854" y="2429754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</a:t>
            </a:r>
          </a:p>
        </p:txBody>
      </p:sp>
      <p:pic>
        <p:nvPicPr>
          <p:cNvPr id="16" name="Рисунок 15" descr="ребусы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795" y="1196752"/>
            <a:ext cx="23622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i.pinimg.com/originals/e8/8f/30/e88f3028afe762960b7a2c11837b34d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55045" y="1617219"/>
            <a:ext cx="1311925" cy="155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«Пословицы всему голова»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435280" cy="450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640"/>
                <a:gridCol w="4217640"/>
              </a:tblGrid>
              <a:tr h="3855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Конец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599">
                <a:tc>
                  <a:txBody>
                    <a:bodyPr/>
                    <a:lstStyle/>
                    <a:p>
                      <a:pPr marL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Родной куст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чужая – мачеха.</a:t>
                      </a:r>
                    </a:p>
                  </a:txBody>
                  <a:tcPr marL="68580" marR="68580" marT="0" marB="0"/>
                </a:tc>
              </a:tr>
              <a:tr h="3855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Глупа та птица,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Б) умей за нее постоять.</a:t>
                      </a:r>
                    </a:p>
                  </a:txBody>
                  <a:tcPr marL="68580" marR="68580" marT="0" marB="0"/>
                </a:tc>
              </a:tr>
              <a:tr h="3855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Человек без Родины,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В) что соловей без песни.</a:t>
                      </a:r>
                    </a:p>
                  </a:txBody>
                  <a:tcPr marL="68580" marR="68580" marT="0" marB="0"/>
                </a:tc>
              </a:tr>
              <a:tr h="3855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Жить —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Г) тому она в долгу не будет.</a:t>
                      </a:r>
                    </a:p>
                  </a:txBody>
                  <a:tcPr marL="68580" marR="68580" marT="0" marB="0"/>
                </a:tc>
              </a:tr>
              <a:tr h="3855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Родная сторона – мать,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Д) сильнее смерти.</a:t>
                      </a:r>
                    </a:p>
                  </a:txBody>
                  <a:tcPr marL="68580" marR="68580" marT="0" marB="0"/>
                </a:tc>
              </a:tr>
              <a:tr h="3855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Где родился,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Е) которой гнездо свое не мило.</a:t>
                      </a:r>
                    </a:p>
                  </a:txBody>
                  <a:tcPr marL="68580" marR="68580" marT="0" marB="0"/>
                </a:tc>
              </a:tr>
              <a:tr h="3855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 Дома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Ж) и зайцу дорог.</a:t>
                      </a:r>
                    </a:p>
                  </a:txBody>
                  <a:tcPr marL="68580" marR="68580" marT="0" marB="0"/>
                </a:tc>
              </a:tr>
              <a:tr h="3855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 Кто Родину любит,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З) и стены помогают.</a:t>
                      </a:r>
                    </a:p>
                  </a:txBody>
                  <a:tcPr marL="68580" marR="68580" marT="0" marB="0"/>
                </a:tc>
              </a:tr>
              <a:tr h="3855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 Любовь к Родине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И) родине служить.</a:t>
                      </a:r>
                    </a:p>
                  </a:txBody>
                  <a:tcPr marL="68580" marR="68580" marT="0" marB="0"/>
                </a:tc>
              </a:tr>
              <a:tr h="3855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 Родина—мать,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К) там и пригодился.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«Праздничная»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363272" cy="452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4978896"/>
              </a:tblGrid>
              <a:tr h="4073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Праздник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 22 августа</a:t>
                      </a:r>
                    </a:p>
                  </a:txBody>
                  <a:tcPr marL="68580" marR="68580" marT="0" marB="0"/>
                </a:tc>
              </a:tr>
              <a:tr h="407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Конституции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Б) 27 января</a:t>
                      </a:r>
                    </a:p>
                  </a:txBody>
                  <a:tcPr marL="68580" marR="68580" marT="0" marB="0"/>
                </a:tc>
              </a:tr>
              <a:tr h="407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народного единства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В) 4 ноября</a:t>
                      </a:r>
                    </a:p>
                  </a:txBody>
                  <a:tcPr marL="68580" marR="68580" marT="0" marB="0"/>
                </a:tc>
              </a:tr>
              <a:tr h="407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защитника Отечества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Г)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декабря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7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полного снятия блокады Ленинграда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Д) 23 февраля</a:t>
                      </a:r>
                    </a:p>
                  </a:txBody>
                  <a:tcPr marL="68580" marR="68580" marT="0" marB="0"/>
                </a:tc>
              </a:tr>
              <a:tr h="407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Победы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Е) 12 апреля</a:t>
                      </a:r>
                    </a:p>
                  </a:txBody>
                  <a:tcPr marL="68580" marR="68580" marT="0" marB="0"/>
                </a:tc>
              </a:tr>
              <a:tr h="7553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Государственного флага Российской Федерации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Ж) 9 мая</a:t>
                      </a:r>
                    </a:p>
                  </a:txBody>
                  <a:tcPr marL="68580" marR="68580" marT="0" marB="0"/>
                </a:tc>
              </a:tr>
              <a:tr h="407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 </a:t>
                      </a:r>
                      <a:r>
                        <a:rPr lang="ru-RU" sz="1800">
                          <a:solidFill>
                            <a:srgbClr val="0A0A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День космонавтики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З)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июня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«Загадочная»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49685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В самолете он летает,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Страну нашу охраняет.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Выполняет он приказ: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Защищая с неба нас.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Бескозырка и тельняшка,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Вьются </a:t>
            </a: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ленты за спиной.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По полгода ходит в море,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Вы узнали кто такой?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Дружит с рацией не зря,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Слух отличнейший, друзья!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Гусеницы, башня, пушка,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Люк открытый на верхушке.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Та машина в поле чистом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Управляется…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Защитит он нас умело,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С парашютом между делом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Прыгнет вниз и без прикрас,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Выполнит любой приказ.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От террористов защитит нас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Конечно же, крутой…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У юноши сбылась мечта –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Попал служить он в роту.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Теперь стреляет «Тра-та-та»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Из пушки, пулемета.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Уж очень смелый паренек,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И самый лучший он стрелок!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Спешит по вызову отряд,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Готов он разыскать снаряд.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Три мины обезвредил смело,</a:t>
            </a:r>
            <a:br>
              <a:rPr lang="ru-RU" sz="5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Боец поистине умелый.        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55028"/>
            <a:ext cx="1841479" cy="159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16" y="3583288"/>
            <a:ext cx="936104" cy="13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8448"/>
            <a:ext cx="1470573" cy="127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73" y="3068960"/>
            <a:ext cx="873474" cy="146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s://flomaster.top/uploads/posts/2022-08/1660710338_20-flomaster-club-p-voennie-detskie-kartinki-krasivo-3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9" t="5001" r="23099"/>
          <a:stretch/>
        </p:blipFill>
        <p:spPr bwMode="auto">
          <a:xfrm>
            <a:off x="4788024" y="4869160"/>
            <a:ext cx="105949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4976" y="4694593"/>
            <a:ext cx="1296144" cy="218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1009</Words>
  <Application>Microsoft Office PowerPoint</Application>
  <PresentationFormat>Экран (4:3)</PresentationFormat>
  <Paragraphs>472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«Патриотизм – имя собственное» </vt:lpstr>
      <vt:lpstr>Правила</vt:lpstr>
      <vt:lpstr>Маршрутный лист</vt:lpstr>
      <vt:lpstr>Станция «Кроссвордия» </vt:lpstr>
      <vt:lpstr>Станция «Ребусы» </vt:lpstr>
      <vt:lpstr>Станция «Пословицы всему голова» </vt:lpstr>
      <vt:lpstr>Станция «Праздничная» </vt:lpstr>
      <vt:lpstr>Станция «Загадочная» </vt:lpstr>
      <vt:lpstr>Презентация PowerPoint</vt:lpstr>
      <vt:lpstr>Станция «Мудрость в произведениях» </vt:lpstr>
      <vt:lpstr>Что у нас получилось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11</cp:revision>
  <dcterms:created xsi:type="dcterms:W3CDTF">2023-10-22T19:40:33Z</dcterms:created>
  <dcterms:modified xsi:type="dcterms:W3CDTF">2023-10-28T20:48:46Z</dcterms:modified>
</cp:coreProperties>
</file>