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4" r:id="rId3"/>
  </p:sldMasterIdLst>
  <p:notesMasterIdLst>
    <p:notesMasterId r:id="rId31"/>
  </p:notesMasterIdLst>
  <p:sldIdLst>
    <p:sldId id="285" r:id="rId4"/>
    <p:sldId id="258" r:id="rId5"/>
    <p:sldId id="259" r:id="rId6"/>
    <p:sldId id="273" r:id="rId7"/>
    <p:sldId id="261" r:id="rId8"/>
    <p:sldId id="260" r:id="rId9"/>
    <p:sldId id="262" r:id="rId10"/>
    <p:sldId id="263" r:id="rId11"/>
    <p:sldId id="270" r:id="rId12"/>
    <p:sldId id="265" r:id="rId13"/>
    <p:sldId id="266" r:id="rId14"/>
    <p:sldId id="272" r:id="rId15"/>
    <p:sldId id="274" r:id="rId16"/>
    <p:sldId id="267" r:id="rId17"/>
    <p:sldId id="268" r:id="rId18"/>
    <p:sldId id="271" r:id="rId19"/>
    <p:sldId id="269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2" autoAdjust="0"/>
    <p:restoredTop sz="95455" autoAdjust="0"/>
  </p:normalViewPr>
  <p:slideViewPr>
    <p:cSldViewPr>
      <p:cViewPr varScale="1">
        <p:scale>
          <a:sx n="123" d="100"/>
          <a:sy n="123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78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4T07:25:43.979" idx="1">
    <p:pos x="10" y="10"/>
    <p:text>Васильева А.А., учитель истории МБОУ "СОШ №12", город Новочебоксарск, Чувашская Республика</p:text>
    <p:extLst>
      <p:ext uri="{C676402C-5697-4E1C-873F-D02D1690AC5C}">
        <p15:threadingInfo xmlns:p15="http://schemas.microsoft.com/office/powerpoint/2012/main" timeZoneBias="-180"/>
      </p:ext>
    </p:extLst>
  </p:cm>
  <p:cm authorId="1" dt="2020-09-04T07:27:06.561" idx="2">
    <p:pos x="146" y="14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C70F3-9044-4E6C-ACB5-C899D3C50ADA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0E2A0-4DF9-4123-9D52-E86D0334B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06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18 марта 1584 года. Умирает великий царь, Иван Грозный. Смерть его была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страшной. Перед встречей со Всевышним обычно вспоминают свою жизнь, каются в грехах. Оглядываясь на содеянное во время опричнины, он, царь, боялся «суда Господня». Ему мерещились кошмары, виделись убитые по его приказу люди. Говорят, в такие минуты вся жизнь перед тобой пролетает и ты ее оцениваешь. О чем думал Иван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эти минуты? Возможно, вел такой диалог.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0E2A0-4DF9-4123-9D52-E86D0334B1A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0E2A0-4DF9-4123-9D52-E86D0334B1A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0E2A0-4DF9-4123-9D52-E86D0334B1A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48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0E2A0-4DF9-4123-9D52-E86D0334B1A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8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0E2A0-4DF9-4123-9D52-E86D0334B1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0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0E2A0-4DF9-4123-9D52-E86D0334B1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0E2A0-4DF9-4123-9D52-E86D0334B1A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39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333056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Оказывается, у выражения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кричать во всю ивановскую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есть совершенно четкое происхождение. И слово Ивановская нужно писать с большой буквы, как имя собственное, потому, что речь идет об Ивановской площади Кремля, то есть площади рядом с колокольней Ивана Великого. На этой площади обыкновенно глашатаи объявляли царские указы, распоряжения и прочие царские повеления, когда это требовалось сделать публично. Специальные дьяки со специального возвышения на Ивановской площади в определенное время и доводили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монаршью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волю до москвичей и всего народа Московии. Усилителей тогда не было и орать приходилось во весь голос, или «во всю ивановскую», чтобы услышало как можно больше людей.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 есть еще и такая версия: за взятки и лихоимство иногда на Ивановской наказывали дьяков: их били кнутами, отчего они и кричали во всю Ивановскую площадь.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 временем фразеологизм стал употребляться расширительно в значении: изо всех сил, во всю мочь. Уже в «Пословицах русского народа» В.И. Даля приводятся поговорки: «дуй во всю Ивановскую, кутнуть во всю Ивановскую», а А.П. Чехов напишет: «во всю Ивановскую трачу деньги».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0E2A0-4DF9-4123-9D52-E86D0334B1A1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0E2A0-4DF9-4123-9D52-E86D0334B1A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5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0E2A0-4DF9-4123-9D52-E86D0334B1A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163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0E2A0-4DF9-4123-9D52-E86D0334B1A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70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62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83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16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36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1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19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317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0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817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20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92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74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54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672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026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87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2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9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25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66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43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32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0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6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2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jpe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comments" Target="../comments/commen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44.jpeg"/><Relationship Id="rId3" Type="http://schemas.microsoft.com/office/2007/relationships/hdphoto" Target="../media/hdphoto6.wdp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17" Type="http://schemas.openxmlformats.org/officeDocument/2006/relationships/image" Target="../media/image18.jpeg"/><Relationship Id="rId2" Type="http://schemas.openxmlformats.org/officeDocument/2006/relationships/image" Target="../media/image23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9DA353-CC17-45B5-B9AD-109EEB3EB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2A6DF4-CAB6-43E3-83E6-6D5F73142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Интеллектуальная игра ЧТО? ГДЕ? КОГДА?</a:t>
            </a:r>
            <a:endParaRPr lang="ru-RU" altLang="ru-RU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 «Эпоха Ивана Грозного»</a:t>
            </a: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Автор :  учитель 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истории и обществознания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МБОУ «СОШ №12»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Васильева Антонина Анатольевна</a:t>
            </a:r>
          </a:p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Новочебоксарск</a:t>
            </a:r>
          </a:p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24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 descr="Иванов_С Юрьев день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88163"/>
          </a:xfrm>
        </p:spPr>
      </p:pic>
      <p:sp>
        <p:nvSpPr>
          <p:cNvPr id="2" name="TextBox 1"/>
          <p:cNvSpPr txBox="1"/>
          <p:nvPr/>
        </p:nvSpPr>
        <p:spPr>
          <a:xfrm>
            <a:off x="0" y="0"/>
            <a:ext cx="3907801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- Вот тебе, бабушка, и Юрьев день!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4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-10415" y="0"/>
            <a:ext cx="2421047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- По Сеньке и шапка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Соловецкий монастыр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9" descr="Митрополит Филипп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3140968"/>
            <a:ext cx="3563888" cy="404154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445" y="0"/>
            <a:ext cx="2379177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- Филькина грамота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3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7" descr="Борис Годунов Худ_С_Присек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0"/>
            <a:ext cx="5220072" cy="6930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26" y="0"/>
            <a:ext cx="2579937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- Шиворот-навыворот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8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72007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Реставрация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 rot="16200000">
            <a:off x="6372354" y="3032956"/>
            <a:ext cx="4824536" cy="72008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8165592" y="980645"/>
            <a:ext cx="978408" cy="4813164"/>
          </a:xfrm>
          <a:prstGeom prst="homePlat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6778" y="980728"/>
            <a:ext cx="7772400" cy="482453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1. В костромских лесах   срубили и построили крепость.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2. Два первых похода войск Ивана IV закончились неудачей. 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3. 2 октября 1552г. Казань пала и Иван IV торжественно въехал в город. 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4. Летом Иван Грозный, принявший личное участие в походе, выступил из Москвы.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5. В месте впадения реки </a:t>
            </a:r>
            <a:r>
              <a:rPr lang="ru-RU" sz="2400" b="0" dirty="0" err="1">
                <a:latin typeface="Times New Roman" pitchFamily="18" charset="0"/>
                <a:cs typeface="Times New Roman" pitchFamily="18" charset="0"/>
              </a:rPr>
              <a:t>Свияги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 в Волгу деревянную крепость возвели снова. 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6. За 43 дня было преодолено 850 км.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7. Разобранные брёвна пронумеровали и отправили вниз по Волге.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4" grpId="0" animBg="1"/>
      <p:bldP spid="4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8" y="1"/>
            <a:ext cx="9161198" cy="6858000"/>
          </a:xfrm>
          <a:prstGeom prst="rect">
            <a:avLst/>
          </a:prstGeom>
        </p:spPr>
      </p:pic>
      <p:sp>
        <p:nvSpPr>
          <p:cNvPr id="5" name="Параллелограмм 4"/>
          <p:cNvSpPr/>
          <p:nvPr/>
        </p:nvSpPr>
        <p:spPr>
          <a:xfrm>
            <a:off x="-899550" y="1556792"/>
            <a:ext cx="10043550" cy="1080120"/>
          </a:xfrm>
          <a:prstGeom prst="parallelogram">
            <a:avLst>
              <a:gd name="adj" fmla="val 7803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1. Начало похода Ермака в Сибирь – продолжительность Ливонской войны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= X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368153" y="-3646"/>
            <a:ext cx="6480720" cy="1080120"/>
            <a:chOff x="2035133" y="519329"/>
            <a:chExt cx="6480720" cy="1080120"/>
          </a:xfrm>
        </p:grpSpPr>
        <p:sp>
          <p:nvSpPr>
            <p:cNvPr id="7" name="Трапеция 6"/>
            <p:cNvSpPr/>
            <p:nvPr/>
          </p:nvSpPr>
          <p:spPr>
            <a:xfrm flipV="1">
              <a:off x="2035133" y="519329"/>
              <a:ext cx="6480720" cy="1080120"/>
            </a:xfrm>
            <a:prstGeom prst="trapezoi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87147" y="761247"/>
              <a:ext cx="47766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Хронологическая задача</a:t>
              </a:r>
            </a:p>
          </p:txBody>
        </p:sp>
      </p:grpSp>
      <p:sp>
        <p:nvSpPr>
          <p:cNvPr id="13" name="Параллелограмм 12"/>
          <p:cNvSpPr/>
          <p:nvPr/>
        </p:nvSpPr>
        <p:spPr>
          <a:xfrm>
            <a:off x="-899550" y="2888941"/>
            <a:ext cx="10043550" cy="1080120"/>
          </a:xfrm>
          <a:prstGeom prst="parallelogram">
            <a:avLst>
              <a:gd name="adj" fmla="val 7803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2. Отмена кормления – продолжительность опричнины = Х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араллелограмм 13"/>
          <p:cNvSpPr/>
          <p:nvPr/>
        </p:nvSpPr>
        <p:spPr>
          <a:xfrm>
            <a:off x="-899550" y="4221090"/>
            <a:ext cx="10043550" cy="1080120"/>
          </a:xfrm>
          <a:prstGeom prst="parallelogram">
            <a:avLst>
              <a:gd name="adj" fmla="val 7803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3. Рождение Ивана IV + продолжительность правления Ивана Грозного = Х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араллелограмм 15"/>
          <p:cNvSpPr/>
          <p:nvPr/>
        </p:nvSpPr>
        <p:spPr>
          <a:xfrm>
            <a:off x="-899550" y="1553145"/>
            <a:ext cx="10043550" cy="1080120"/>
          </a:xfrm>
          <a:prstGeom prst="parallelogram">
            <a:avLst>
              <a:gd name="adj" fmla="val 7803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1.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1581 – (1583 – 1558) = 1556 присоединение Астраханского ханства или Отмена кормления</a:t>
            </a:r>
          </a:p>
        </p:txBody>
      </p:sp>
      <p:sp>
        <p:nvSpPr>
          <p:cNvPr id="17" name="Параллелограмм 16"/>
          <p:cNvSpPr/>
          <p:nvPr/>
        </p:nvSpPr>
        <p:spPr>
          <a:xfrm>
            <a:off x="-899550" y="2892588"/>
            <a:ext cx="10043550" cy="1080120"/>
          </a:xfrm>
          <a:prstGeom prst="parallelogram">
            <a:avLst>
              <a:gd name="adj" fmla="val 7803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2.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1556 – (1572 – 1565) = 1549 Созыв первого Земского собора</a:t>
            </a:r>
          </a:p>
        </p:txBody>
      </p:sp>
      <p:sp>
        <p:nvSpPr>
          <p:cNvPr id="18" name="Параллелограмм 17"/>
          <p:cNvSpPr/>
          <p:nvPr/>
        </p:nvSpPr>
        <p:spPr>
          <a:xfrm>
            <a:off x="-899550" y="4224737"/>
            <a:ext cx="10043550" cy="1080120"/>
          </a:xfrm>
          <a:prstGeom prst="parallelogram">
            <a:avLst>
              <a:gd name="adj" fmla="val 7803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3.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1530 + (1584 – 1533) = 1581 Начало похода Ермака в Сибирь или Введение заповедных лет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51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407" y="404664"/>
            <a:ext cx="7886700" cy="1325563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3600" dirty="0"/>
              <a:t>Конкурс эрудитов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789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916831"/>
            <a:ext cx="9144000" cy="2664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799" y="0"/>
            <a:ext cx="7772400" cy="1584176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  <a:t>Какая церковь построена в честь рождения у Василия 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III</a:t>
            </a:r>
            <a: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  <a:t> долгожданного наследника – будущего царя Ивана Грозного?</a:t>
            </a:r>
            <a:b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</a:br>
            <a:endParaRPr lang="ru-RU" sz="24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7" name="Picture 9" descr="[IS67IR_1-07]_[PF_02-r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663740" y="1916831"/>
            <a:ext cx="1616666" cy="2664330"/>
          </a:xfrm>
        </p:spPr>
      </p:pic>
      <p:sp>
        <p:nvSpPr>
          <p:cNvPr id="3" name="TextBox 2"/>
          <p:cNvSpPr txBox="1"/>
          <p:nvPr/>
        </p:nvSpPr>
        <p:spPr>
          <a:xfrm>
            <a:off x="2338054" y="5229199"/>
            <a:ext cx="4467890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Церковь Вознесения в Коломенском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789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669129"/>
            <a:ext cx="9144000" cy="2664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15516" y="-99392"/>
            <a:ext cx="8712968" cy="266912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  <a:t>Кто из трёх исторических личностей, перечисленных церковью к лику святых, выступал с такими словами обличения в адрес Ивана Грозного? «В самых неверных языческих царствах есть закон, есть милосердие к людям, но нет их в России. Ты высок на троне, но есть Всевышней Судья, наш и твой, государь. Сами камни под твоими ногами вопиют о мести»</a:t>
            </a:r>
            <a:b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</a:br>
            <a:endParaRPr lang="ru-RU" sz="24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8" name="Picture 7" descr="Митрополит Филипп_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"/>
          <a:stretch/>
        </p:blipFill>
        <p:spPr>
          <a:xfrm>
            <a:off x="3590925" y="2667913"/>
            <a:ext cx="1962150" cy="26655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3283" y="6000707"/>
            <a:ext cx="4437433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Митрополит Филип – Фёдор </a:t>
            </a:r>
            <a:r>
              <a:rPr lang="ru-RU" dirty="0" err="1">
                <a:latin typeface="Century Gothic" panose="020B0502020202020204" pitchFamily="34" charset="0"/>
              </a:rPr>
              <a:t>Колычев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1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78904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15516" y="-27384"/>
            <a:ext cx="8712968" cy="295232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numCol="1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  <a:t>О каком соборе написаны следующие строки: </a:t>
            </a:r>
          </a:p>
          <a:p>
            <a: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  <a:t>«</a:t>
            </a:r>
            <a:r>
              <a:rPr lang="ru-RU" sz="2400" dirty="0">
                <a:latin typeface="Century Gothic" panose="020B0502020202020204" pitchFamily="34" charset="0"/>
              </a:rPr>
              <a:t>Как  побил государь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Золотую  Орду под Казанью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Указал на  подворье  свое                    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Приходить мастерам.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И велел благодетель,-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Гласит летописца  сказанье,-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В память этой победы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Да выстроить каменный храм</a:t>
            </a:r>
            <a: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  <a:t>»</a:t>
            </a:r>
            <a:b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</a:br>
            <a:endParaRPr lang="ru-RU" sz="24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6" y="2987872"/>
            <a:ext cx="9144000" cy="2664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6" y="2987872"/>
            <a:ext cx="2114548" cy="2664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1760" y="6300028"/>
            <a:ext cx="4320480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Собор Покрова Богородицы на Рву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1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Вознесения в Коломенском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4417"/>
            <a:ext cx="9144000" cy="963111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Эпоха Ивана Грозного</a:t>
            </a:r>
          </a:p>
        </p:txBody>
      </p:sp>
      <p:pic>
        <p:nvPicPr>
          <p:cNvPr id="4" name="Picture 7" descr="иван Грозный-4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8276" y1="4129" x2="68276" y2="4129"/>
                        <a14:foregroundMark x1="70345" y1="5027" x2="70345" y2="5027"/>
                        <a14:foregroundMark x1="73448" y1="5206" x2="73448" y2="5206"/>
                        <a14:foregroundMark x1="73448" y1="7899" x2="73448" y2="7899"/>
                        <a14:foregroundMark x1="65172" y1="5386" x2="65172" y2="5386"/>
                        <a14:foregroundMark x1="61724" y1="5386" x2="61724" y2="5386"/>
                        <a14:foregroundMark x1="60345" y1="6104" x2="60345" y2="6104"/>
                        <a14:foregroundMark x1="59310" y1="6463" x2="59310" y2="6463"/>
                        <a14:foregroundMark x1="60000" y1="7720" x2="60000" y2="7720"/>
                        <a14:foregroundMark x1="60345" y1="8259" x2="60345" y2="8259"/>
                        <a14:foregroundMark x1="65172" y1="5386" x2="65172" y2="5386"/>
                        <a14:foregroundMark x1="64138" y1="3950" x2="64138" y2="3950"/>
                        <a14:foregroundMark x1="71034" y1="3591" x2="71034" y2="3591"/>
                        <a14:foregroundMark x1="74138" y1="3591" x2="74138" y2="3591"/>
                        <a14:foregroundMark x1="75862" y1="6643" x2="75862" y2="6643"/>
                        <a14:foregroundMark x1="75862" y1="5386" x2="75862" y2="5386"/>
                        <a14:foregroundMark x1="77586" y1="6104" x2="77586" y2="6104"/>
                        <a14:foregroundMark x1="77241" y1="9156" x2="77241" y2="9156"/>
                        <a14:foregroundMark x1="71724" y1="83662" x2="71724" y2="83662"/>
                        <a14:foregroundMark x1="63793" y1="86355" x2="63793" y2="86355"/>
                        <a14:foregroundMark x1="69310" y1="84201" x2="69310" y2="84201"/>
                        <a14:foregroundMark x1="66897" y1="80790" x2="66897" y2="80790"/>
                        <a14:foregroundMark x1="66552" y1="82585" x2="66552" y2="82585"/>
                        <a14:foregroundMark x1="63793" y1="84022" x2="63793" y2="84022"/>
                        <a14:foregroundMark x1="58621" y1="85637" x2="58621" y2="85637"/>
                        <a14:foregroundMark x1="54828" y1="85637" x2="54828" y2="85637"/>
                        <a14:foregroundMark x1="59310" y1="88869" x2="59310" y2="88869"/>
                        <a14:foregroundMark x1="64138" y1="88689" x2="64138" y2="88689"/>
                        <a14:foregroundMark x1="75862" y1="87612" x2="75862" y2="87612"/>
                        <a14:foregroundMark x1="89310" y1="48294" x2="89310" y2="48294"/>
                        <a14:foregroundMark x1="90345" y1="46140" x2="90345" y2="46140"/>
                        <a14:foregroundMark x1="93793" y1="51346" x2="93793" y2="51346"/>
                        <a14:foregroundMark x1="93103" y1="47935" x2="93103" y2="47935"/>
                        <a14:foregroundMark x1="92414" y1="45781" x2="92414" y2="45781"/>
                        <a14:foregroundMark x1="37931" y1="41113" x2="37931" y2="41113"/>
                        <a14:foregroundMark x1="38621" y1="40754" x2="38621" y2="40754"/>
                        <a14:foregroundMark x1="39655" y1="40754" x2="39655" y2="40754"/>
                        <a14:foregroundMark x1="41379" y1="40934" x2="41379" y2="40934"/>
                        <a14:foregroundMark x1="42414" y1="41472" x2="42414" y2="41472"/>
                        <a14:foregroundMark x1="44138" y1="42011" x2="44138" y2="42011"/>
                        <a14:foregroundMark x1="44483" y1="42190" x2="44483" y2="42190"/>
                        <a14:foregroundMark x1="40690" y1="44524" x2="40690" y2="44524"/>
                        <a14:foregroundMark x1="41034" y1="45781" x2="41034" y2="45781"/>
                        <a14:foregroundMark x1="37931" y1="47038" x2="37931" y2="47038"/>
                        <a14:foregroundMark x1="36207" y1="45961" x2="36207" y2="45961"/>
                        <a14:foregroundMark x1="38966" y1="52962" x2="38966" y2="52962"/>
                        <a14:foregroundMark x1="37931" y1="53860" x2="37931" y2="53860"/>
                        <a14:foregroundMark x1="41724" y1="47038" x2="41724" y2="47038"/>
                        <a14:backgroundMark x1="87931" y1="82585" x2="87931" y2="82585"/>
                        <a14:backgroundMark x1="82069" y1="93716" x2="82069" y2="93716"/>
                        <a14:backgroundMark x1="88966" y1="4129" x2="88966" y2="4129"/>
                        <a14:backgroundMark x1="96552" y1="11849" x2="96552" y2="11849"/>
                        <a14:backgroundMark x1="97931" y1="33393" x2="97931" y2="33393"/>
                        <a14:backgroundMark x1="96207" y1="42908" x2="96207" y2="42908"/>
                        <a14:backgroundMark x1="96897" y1="38779" x2="96897" y2="38779"/>
                        <a14:backgroundMark x1="97931" y1="28007" x2="97931" y2="28007"/>
                        <a14:backgroundMark x1="97241" y1="48115" x2="97241" y2="48115"/>
                        <a14:backgroundMark x1="97931" y1="52244" x2="97931" y2="52244"/>
                        <a14:backgroundMark x1="98621" y1="57989" x2="98621" y2="57989"/>
                        <a14:backgroundMark x1="97241" y1="44165" x2="97241" y2="44165"/>
                        <a14:backgroundMark x1="43448" y1="54399" x2="43448" y2="54399"/>
                        <a14:backgroundMark x1="43103" y1="53321" x2="43103" y2="53321"/>
                        <a14:backgroundMark x1="43448" y1="50808" x2="43448" y2="50808"/>
                        <a14:backgroundMark x1="44828" y1="45961" x2="44828" y2="45961"/>
                        <a14:backgroundMark x1="44828" y1="44345" x2="44828" y2="44345"/>
                        <a14:backgroundMark x1="52414" y1="84022" x2="52414" y2="84022"/>
                        <a14:backgroundMark x1="58621" y1="82585" x2="58621" y2="82585"/>
                        <a14:backgroundMark x1="62414" y1="82047" x2="62414" y2="82047"/>
                        <a14:backgroundMark x1="38621" y1="52962" x2="38621" y2="52962"/>
                        <a14:backgroundMark x1="39655" y1="52962" x2="39655" y2="52962"/>
                        <a14:backgroundMark x1="37931" y1="54039" x2="37931" y2="54039"/>
                        <a14:backgroundMark x1="84138" y1="1795" x2="84138" y2="1795"/>
                        <a14:backgroundMark x1="87586" y1="1795" x2="87586" y2="1795"/>
                        <a14:backgroundMark x1="91724" y1="2513" x2="91724" y2="2513"/>
                        <a14:backgroundMark x1="97586" y1="45781" x2="97586" y2="4578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884368" y="1268760"/>
            <a:ext cx="3770312" cy="6226175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01736 -0.04445 L -0.0335 1.11111E-6 L -0.05069 -0.04445 L -0.06788 1.11111E-6 L -0.08402 -0.04445 L -0.10121 1.11111E-6 L -0.11736 -0.04445 L -0.13455 1.11111E-6 L -0.15191 -0.04445 L -0.16805 1.11111E-6 L -0.18524 -0.04445 L -0.20139 1.11111E-6 L -0.21857 -0.04445 L -0.23576 1.11111E-6 L -0.25191 -0.04445 L -0.26909 1.11111E-6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78904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15516" y="85291"/>
            <a:ext cx="8712968" cy="165618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numCol="1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dirty="0">
                <a:latin typeface="Century Gothic" panose="020B0502020202020204" pitchFamily="34" charset="0"/>
              </a:rPr>
              <a:t>Какая картина художника </a:t>
            </a:r>
            <a:r>
              <a:rPr lang="ru-RU" dirty="0" err="1">
                <a:latin typeface="Century Gothic" panose="020B0502020202020204" pitchFamily="34" charset="0"/>
              </a:rPr>
              <a:t>В.А.Сурикова</a:t>
            </a:r>
            <a:r>
              <a:rPr lang="ru-RU" dirty="0">
                <a:latin typeface="Century Gothic" panose="020B0502020202020204" pitchFamily="34" charset="0"/>
              </a:rPr>
              <a:t> отражает активную внешнюю политику России эпохи Ивана </a:t>
            </a:r>
            <a:r>
              <a:rPr lang="en-US" dirty="0">
                <a:latin typeface="Century Gothic" panose="020B0502020202020204" pitchFamily="34" charset="0"/>
              </a:rPr>
              <a:t>IV</a:t>
            </a:r>
            <a:r>
              <a:rPr lang="ru-RU" dirty="0">
                <a:latin typeface="Century Gothic" panose="020B0502020202020204" pitchFamily="34" charset="0"/>
              </a:rPr>
              <a:t>?</a:t>
            </a:r>
            <a: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</a:br>
            <a:endParaRPr lang="ru-RU" sz="24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6" y="2472799"/>
            <a:ext cx="9144000" cy="2664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06" y="2472800"/>
            <a:ext cx="5778388" cy="26643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0409" y="5795972"/>
            <a:ext cx="3663182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>
                <a:latin typeface="Century Gothic" panose="020B0502020202020204" pitchFamily="34" charset="0"/>
              </a:rPr>
              <a:t>Покорение Сибири Ермаком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3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78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2897" y="12244"/>
            <a:ext cx="6558206" cy="203132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 какой книге написаны эти строки:</a:t>
            </a:r>
          </a:p>
          <a:p>
            <a:r>
              <a:rPr lang="ru-RU" dirty="0">
                <a:latin typeface="Century Gothic" panose="020B0502020202020204" pitchFamily="34" charset="0"/>
              </a:rPr>
              <a:t>« И в этой книги полностью рассказано о том,</a:t>
            </a:r>
          </a:p>
          <a:p>
            <a:r>
              <a:rPr lang="ru-RU" dirty="0">
                <a:latin typeface="Century Gothic" panose="020B0502020202020204" pitchFamily="34" charset="0"/>
              </a:rPr>
              <a:t>Как лучше дом налаживать(тем, кто имеет дом),</a:t>
            </a:r>
          </a:p>
          <a:p>
            <a:r>
              <a:rPr lang="ru-RU" dirty="0">
                <a:latin typeface="Century Gothic" panose="020B0502020202020204" pitchFamily="34" charset="0"/>
              </a:rPr>
              <a:t>Как жить, чтоб в доме выросли богатства. слава, честь,</a:t>
            </a:r>
          </a:p>
          <a:p>
            <a:r>
              <a:rPr lang="ru-RU" dirty="0">
                <a:latin typeface="Century Gothic" panose="020B0502020202020204" pitchFamily="34" charset="0"/>
              </a:rPr>
              <a:t>Как кладовые пользовать (когда запасы есть).</a:t>
            </a:r>
          </a:p>
          <a:p>
            <a:r>
              <a:rPr lang="ru-RU" dirty="0">
                <a:latin typeface="Century Gothic" panose="020B0502020202020204" pitchFamily="34" charset="0"/>
              </a:rPr>
              <a:t>Как охранять имущество, борясь в пожар с огнем,</a:t>
            </a:r>
          </a:p>
          <a:p>
            <a:r>
              <a:rPr lang="ru-RU" dirty="0">
                <a:latin typeface="Century Gothic" panose="020B0502020202020204" pitchFamily="34" charset="0"/>
              </a:rPr>
              <a:t>И как детей воспитывать- наказывать ремнем…»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06" y="2472799"/>
            <a:ext cx="9144000" cy="2664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66943" y="5795972"/>
            <a:ext cx="1810111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«Домострой»</a:t>
            </a:r>
          </a:p>
        </p:txBody>
      </p:sp>
      <p:pic>
        <p:nvPicPr>
          <p:cNvPr id="10" name="Picture 7" descr="Казанская истор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1044" y="2472799"/>
            <a:ext cx="3321907" cy="26643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1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78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635" y="520451"/>
            <a:ext cx="6552728" cy="64633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Сборник Житий Святых, расписанных по месяцам, составленный митрополитом </a:t>
            </a:r>
            <a:r>
              <a:rPr lang="ru-RU" dirty="0" err="1">
                <a:latin typeface="Century Gothic" panose="020B0502020202020204" pitchFamily="34" charset="0"/>
              </a:rPr>
              <a:t>Макарием</a:t>
            </a:r>
            <a:r>
              <a:rPr lang="ru-RU" dirty="0">
                <a:latin typeface="Century Gothic" panose="020B0502020202020204" pitchFamily="34" charset="0"/>
              </a:rPr>
              <a:t>, назывался?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6" y="2472799"/>
            <a:ext cx="9144000" cy="2664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7" descr="Четьи-мине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9775" y="2472799"/>
            <a:ext cx="3924449" cy="26643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66943" y="5795972"/>
            <a:ext cx="1985177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«МИНЕИ ЧЕТЬИ»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789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06" y="2616815"/>
            <a:ext cx="9144000" cy="2664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66943" y="5939988"/>
            <a:ext cx="1985177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«Шахматы»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451" y="-9242"/>
            <a:ext cx="8315097" cy="258532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Какой любимой игре Ивана Грозного посвящены следующие строки:</a:t>
            </a:r>
          </a:p>
          <a:p>
            <a:r>
              <a:rPr lang="ru-RU" dirty="0">
                <a:latin typeface="Century Gothic" panose="020B0502020202020204" pitchFamily="34" charset="0"/>
              </a:rPr>
              <a:t>«В прихожей комнате соседней,</a:t>
            </a:r>
          </a:p>
          <a:p>
            <a:r>
              <a:rPr lang="ru-RU" dirty="0">
                <a:latin typeface="Century Gothic" panose="020B0502020202020204" pitchFamily="34" charset="0"/>
              </a:rPr>
              <a:t>Как и обычно по утрам,</a:t>
            </a:r>
          </a:p>
          <a:p>
            <a:r>
              <a:rPr lang="ru-RU" dirty="0">
                <a:latin typeface="Century Gothic" panose="020B0502020202020204" pitchFamily="34" charset="0"/>
              </a:rPr>
              <a:t>Ждал патриарх, чтобы к обедне</a:t>
            </a:r>
          </a:p>
          <a:p>
            <a:r>
              <a:rPr lang="ru-RU" dirty="0">
                <a:latin typeface="Century Gothic" panose="020B0502020202020204" pitchFamily="34" charset="0"/>
              </a:rPr>
              <a:t>Идти с царем в </a:t>
            </a:r>
            <a:r>
              <a:rPr lang="ru-RU" dirty="0" err="1">
                <a:latin typeface="Century Gothic" panose="020B0502020202020204" pitchFamily="34" charset="0"/>
              </a:rPr>
              <a:t>господен</a:t>
            </a:r>
            <a:r>
              <a:rPr lang="ru-RU" dirty="0">
                <a:latin typeface="Century Gothic" panose="020B0502020202020204" pitchFamily="34" charset="0"/>
              </a:rPr>
              <a:t> храм.</a:t>
            </a:r>
          </a:p>
          <a:p>
            <a:r>
              <a:rPr lang="ru-RU" dirty="0">
                <a:latin typeface="Century Gothic" panose="020B0502020202020204" pitchFamily="34" charset="0"/>
              </a:rPr>
              <a:t>Тому ж и дела было мало,</a:t>
            </a:r>
          </a:p>
          <a:p>
            <a:r>
              <a:rPr lang="ru-RU" dirty="0">
                <a:latin typeface="Century Gothic" panose="020B0502020202020204" pitchFamily="34" charset="0"/>
              </a:rPr>
              <a:t>Что за молитву стать пора:</a:t>
            </a:r>
          </a:p>
          <a:p>
            <a:r>
              <a:rPr lang="ru-RU" dirty="0">
                <a:latin typeface="Century Gothic" panose="020B0502020202020204" pitchFamily="34" charset="0"/>
              </a:rPr>
              <a:t>Зело кормильца занимала</a:t>
            </a:r>
          </a:p>
          <a:p>
            <a:r>
              <a:rPr lang="ru-RU" dirty="0">
                <a:latin typeface="Century Gothic" panose="020B0502020202020204" pitchFamily="34" charset="0"/>
              </a:rPr>
              <a:t>Сия персидская игра!»</a:t>
            </a:r>
          </a:p>
        </p:txBody>
      </p:sp>
      <p:pic>
        <p:nvPicPr>
          <p:cNvPr id="8" name="Picture 14" descr="img_157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0163" y="2616815"/>
            <a:ext cx="3543672" cy="26754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6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78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9637"/>
            <a:ext cx="8928992" cy="203132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В конце </a:t>
            </a:r>
            <a:r>
              <a:rPr lang="en-US" dirty="0">
                <a:latin typeface="Century Gothic" panose="020B0502020202020204" pitchFamily="34" charset="0"/>
              </a:rPr>
              <a:t>XV</a:t>
            </a:r>
            <a:r>
              <a:rPr lang="ru-RU" dirty="0">
                <a:latin typeface="Century Gothic" panose="020B0502020202020204" pitchFamily="34" charset="0"/>
              </a:rPr>
              <a:t> века в Москве был образован Пушечный двор, где отливали орудия и колокола. Большую известность получили творения выдающегося мастера…… Самым прославленным его произведением стала отлитая в 1586 году Царь- пушка. Длина её- 5 метром, вес -40 тонн, а диаметр ствола -890 миллиметром. Своё название она получила оттого, что на стволе в виде всадника изображен царь Федор Иоаннович.</a:t>
            </a:r>
          </a:p>
          <a:p>
            <a:r>
              <a:rPr lang="ru-RU" dirty="0">
                <a:latin typeface="Century Gothic" panose="020B0502020202020204" pitchFamily="34" charset="0"/>
              </a:rPr>
              <a:t>Назовите имя мастера.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6" y="2616815"/>
            <a:ext cx="9144000" cy="2664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75355" y="5942567"/>
            <a:ext cx="2993289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литейщик Андрей Чохов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31" y="2616815"/>
            <a:ext cx="3995936" cy="266516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78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3587" y="331530"/>
            <a:ext cx="7416824" cy="64633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Как называется первая точно датированная печатная книга на русском языке?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6" y="2616815"/>
            <a:ext cx="9144000" cy="2664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75355" y="5942567"/>
            <a:ext cx="2993289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литейщик Андрей Чохов</a:t>
            </a:r>
          </a:p>
        </p:txBody>
      </p:sp>
      <p:pic>
        <p:nvPicPr>
          <p:cNvPr id="8" name="Picture 26" descr="[IS67IR_1-01]_[PF_08-r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499" y="2617360"/>
            <a:ext cx="3429000" cy="26643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5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78904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-9622" y="-27384"/>
            <a:ext cx="9162057" cy="6891997"/>
            <a:chOff x="-9622" y="-27384"/>
            <a:chExt cx="9162057" cy="6891997"/>
          </a:xfrm>
        </p:grpSpPr>
        <p:pic>
          <p:nvPicPr>
            <p:cNvPr id="5" name="Picture 7" descr="Федор Иванович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8435" y="-27384"/>
              <a:ext cx="2359733" cy="2413987"/>
            </a:xfrm>
            <a:prstGeom prst="rect">
              <a:avLst/>
            </a:prstGeom>
            <a:ln/>
          </p:spPr>
        </p:pic>
        <p:pic>
          <p:nvPicPr>
            <p:cNvPr id="6" name="Picture 4" descr="Борис Годунов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9456" y="-22377"/>
              <a:ext cx="1793670" cy="2413987"/>
            </a:xfrm>
            <a:prstGeom prst="rect">
              <a:avLst/>
            </a:prstGeom>
          </p:spPr>
        </p:pic>
        <p:pic>
          <p:nvPicPr>
            <p:cNvPr id="7" name="Picture 7" descr="Патриарх Иов-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144969" y="-20772"/>
              <a:ext cx="1965492" cy="2425322"/>
            </a:xfrm>
            <a:prstGeom prst="rect">
              <a:avLst/>
            </a:prstGeom>
          </p:spPr>
        </p:pic>
        <p:pic>
          <p:nvPicPr>
            <p:cNvPr id="8" name="Picture 7" descr="Царевич Дмитрий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15274" y="-27384"/>
              <a:ext cx="1193031" cy="2425322"/>
            </a:xfrm>
            <a:prstGeom prst="rect">
              <a:avLst/>
            </a:prstGeom>
          </p:spPr>
        </p:pic>
        <p:pic>
          <p:nvPicPr>
            <p:cNvPr id="9" name="Picture 9" descr="Нестеров_М Дмитрий царевич убиенный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08305" y="-27384"/>
              <a:ext cx="1844130" cy="2425322"/>
            </a:xfrm>
            <a:prstGeom prst="rect">
              <a:avLst/>
            </a:prstGeom>
          </p:spPr>
        </p:pic>
        <p:pic>
          <p:nvPicPr>
            <p:cNvPr id="10" name="Picture 7" descr="Ивангород-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9622" y="2386921"/>
              <a:ext cx="1709738" cy="2628107"/>
            </a:xfrm>
            <a:prstGeom prst="rect">
              <a:avLst/>
            </a:prstGeom>
          </p:spPr>
        </p:pic>
        <p:pic>
          <p:nvPicPr>
            <p:cNvPr id="11" name="Picture 7" descr="Борис Годунов Худ_С_Присекин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08551" y="2397938"/>
              <a:ext cx="1999354" cy="2617090"/>
            </a:xfrm>
            <a:prstGeom prst="rect">
              <a:avLst/>
            </a:prstGeom>
          </p:spPr>
        </p:pic>
        <p:pic>
          <p:nvPicPr>
            <p:cNvPr id="12" name="Picture 7" descr="Борис Годунов-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716339" y="2397938"/>
              <a:ext cx="2079797" cy="2617090"/>
            </a:xfrm>
            <a:prstGeom prst="rect">
              <a:avLst/>
            </a:prstGeom>
          </p:spPr>
        </p:pic>
        <p:pic>
          <p:nvPicPr>
            <p:cNvPr id="13" name="Picture 6" descr="Иван Грозный-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04571" y="2397938"/>
              <a:ext cx="3341836" cy="2627999"/>
            </a:xfrm>
            <a:prstGeom prst="rect">
              <a:avLst/>
            </a:prstGeom>
          </p:spPr>
        </p:pic>
        <p:pic>
          <p:nvPicPr>
            <p:cNvPr id="15" name="Picture 6" descr="П_Рыженко Князь_Курбский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" y="5025937"/>
              <a:ext cx="1475657" cy="1832222"/>
            </a:xfrm>
            <a:prstGeom prst="rect">
              <a:avLst/>
            </a:prstGeom>
          </p:spPr>
        </p:pic>
        <p:pic>
          <p:nvPicPr>
            <p:cNvPr id="16" name="Picture 7" descr="Иван Грозный-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75657" y="5015029"/>
              <a:ext cx="1473256" cy="1849584"/>
            </a:xfrm>
            <a:prstGeom prst="rect">
              <a:avLst/>
            </a:prstGeom>
          </p:spPr>
        </p:pic>
        <p:pic>
          <p:nvPicPr>
            <p:cNvPr id="17" name="Picture 10" descr="Елена Глинская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7924" y="5015028"/>
              <a:ext cx="1393390" cy="184958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" name="Picture 6" descr="иван Грозный-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331315" y="5015028"/>
              <a:ext cx="1367658" cy="1849584"/>
            </a:xfrm>
            <a:prstGeom prst="rect">
              <a:avLst/>
            </a:prstGeom>
          </p:spPr>
        </p:pic>
        <p:pic>
          <p:nvPicPr>
            <p:cNvPr id="19" name="Picture 9" descr="Митрополит Филипп-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98973" y="5008416"/>
              <a:ext cx="1631056" cy="1849663"/>
            </a:xfrm>
            <a:prstGeom prst="rect">
              <a:avLst/>
            </a:prstGeom>
          </p:spPr>
        </p:pic>
        <p:pic>
          <p:nvPicPr>
            <p:cNvPr id="20" name="Picture 6" descr="Иван Грозный-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25984" y="5015028"/>
              <a:ext cx="1818015" cy="1849584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2031080" y="117955"/>
            <a:ext cx="5081840" cy="83099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Century Gothic" panose="020B0502020202020204" pitchFamily="34" charset="0"/>
              </a:rPr>
              <a:t>Угадай кто это?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3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173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47664" y="188640"/>
            <a:ext cx="6551794" cy="83099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Century Gothic" panose="020B0502020202020204" pitchFamily="34" charset="0"/>
              </a:rPr>
              <a:t>Домашнее задание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1437" y="1019685"/>
            <a:ext cx="3804247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Образ России </a:t>
            </a:r>
            <a:r>
              <a:rPr lang="en-US" sz="2400" dirty="0">
                <a:latin typeface="Century Gothic" panose="020B0502020202020204" pitchFamily="34" charset="0"/>
              </a:rPr>
              <a:t>XVI</a:t>
            </a:r>
            <a:r>
              <a:rPr lang="ru-RU" sz="2400" dirty="0">
                <a:latin typeface="Century Gothic" panose="020B0502020202020204" pitchFamily="34" charset="0"/>
              </a:rPr>
              <a:t> 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903" y="404664"/>
            <a:ext cx="7723589" cy="206210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entury Gothic" panose="020B0502020202020204" pitchFamily="34" charset="0"/>
                <a:cs typeface="Times New Roman" pitchFamily="18" charset="0"/>
              </a:rPr>
              <a:t>Мы вопрошаем и допрашиваем </a:t>
            </a:r>
            <a:endParaRPr lang="en-US" sz="3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ru-RU" sz="3200" dirty="0">
                <a:latin typeface="Century Gothic" panose="020B0502020202020204" pitchFamily="34" charset="0"/>
                <a:cs typeface="Times New Roman" pitchFamily="18" charset="0"/>
              </a:rPr>
              <a:t>прошедшее, чтобы оно объяснило </a:t>
            </a:r>
            <a:endParaRPr lang="en-US" sz="3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ru-RU" sz="3200" dirty="0">
                <a:latin typeface="Century Gothic" panose="020B0502020202020204" pitchFamily="34" charset="0"/>
                <a:cs typeface="Times New Roman" pitchFamily="18" charset="0"/>
              </a:rPr>
              <a:t>нам наше прошлое и намекнуло о </a:t>
            </a:r>
            <a:endParaRPr lang="en-US" sz="3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ru-RU" sz="3200" dirty="0">
                <a:latin typeface="Century Gothic" panose="020B0502020202020204" pitchFamily="34" charset="0"/>
                <a:cs typeface="Times New Roman" pitchFamily="18" charset="0"/>
              </a:rPr>
              <a:t>нашем будущем.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7977" y="2466767"/>
            <a:ext cx="2028119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(</a:t>
            </a:r>
            <a:r>
              <a:rPr lang="ru-RU" dirty="0">
                <a:latin typeface="Century Gothic" panose="020B0502020202020204" pitchFamily="34" charset="0"/>
              </a:rPr>
              <a:t>В.Г. Белинский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2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3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4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3412" cy="6867856"/>
          </a:xfrm>
          <a:prstGeom prst="rect">
            <a:avLst/>
          </a:prstGeom>
        </p:spPr>
      </p:pic>
      <p:pic>
        <p:nvPicPr>
          <p:cNvPr id="6" name="Picture 7" descr="Патриарх Иов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0" y="-46508"/>
            <a:ext cx="4716016" cy="6914104"/>
          </a:xfrm>
          <a:prstGeom prst="rect">
            <a:avLst/>
          </a:prstGeom>
        </p:spPr>
      </p:pic>
      <p:pic>
        <p:nvPicPr>
          <p:cNvPr id="4" name="Picture 6" descr="А_Васнецов Базар 17 век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3991" y="-46508"/>
            <a:ext cx="6060062" cy="6914104"/>
          </a:xfrm>
        </p:spPr>
      </p:pic>
      <p:pic>
        <p:nvPicPr>
          <p:cNvPr id="5" name="Picture 2" descr="https://upload.wikimedia.org/wikipedia/commons/thumb/4/46/Russian_Strieltsy.JPG/220px-Russian_Strielts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2989" y="-46508"/>
            <a:ext cx="5718429" cy="69141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4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555619"/>
            <a:ext cx="7886700" cy="1325563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Станция</a:t>
            </a:r>
            <a:r>
              <a:rPr lang="ru-RU" dirty="0"/>
              <a:t> «Поэтическая»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28650" y="1887625"/>
            <a:ext cx="4104456" cy="4277072"/>
          </a:xfrm>
          <a:solidFill>
            <a:srgbClr val="FFFFFF">
              <a:alpha val="50196"/>
            </a:srgbClr>
          </a:solidFill>
        </p:spPr>
        <p:txBody>
          <a:bodyPr>
            <a:normAutofit fontScale="40000" lnSpcReduction="20000"/>
          </a:bodyPr>
          <a:lstStyle/>
          <a:p>
            <a:endParaRPr lang="ru-RU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Вступив на престол малолетним юнцом,</a:t>
            </a: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Он был беззащитен к интригам.</a:t>
            </a: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Отравлена мать, и беснуется Шуйский,</a:t>
            </a: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Надменный к державным веригам.</a:t>
            </a:r>
          </a:p>
          <a:p>
            <a:pPr>
              <a:buNone/>
            </a:pPr>
            <a:endParaRPr lang="ru-RU" sz="38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Но отрок растёт: "Изменникам -смерть!«</a:t>
            </a: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Он правит, не ведая страха.</a:t>
            </a: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Но царство растёт и день настаёт</a:t>
            </a: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Шапку одеть Мономаха.</a:t>
            </a:r>
          </a:p>
          <a:p>
            <a:pPr>
              <a:buNone/>
            </a:pPr>
            <a:endParaRPr lang="ru-RU" sz="38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Тут совесть </a:t>
            </a:r>
            <a:r>
              <a:rPr lang="ru-RU" sz="3800" dirty="0" err="1">
                <a:latin typeface="Century Gothic" panose="020B0502020202020204" pitchFamily="34" charset="0"/>
                <a:cs typeface="Times New Roman" pitchFamily="18" charset="0"/>
              </a:rPr>
              <a:t>Сильвестр</a:t>
            </a: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 в царе пробудил,</a:t>
            </a: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И тот начал строить державу:</a:t>
            </a: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Стоглавый собор для дел учредил,</a:t>
            </a: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Казань приумножила славу.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dirty="0">
                <a:latin typeface="Century Gothic" panose="020B0502020202020204" pitchFamily="34" charset="0"/>
                <a:cs typeface="Times New Roman" pitchFamily="18" charset="0"/>
              </a:rPr>
            </a:br>
            <a:endParaRPr lang="ru-RU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38050" y="1893343"/>
            <a:ext cx="3777300" cy="4271961"/>
          </a:xfrm>
          <a:solidFill>
            <a:srgbClr val="FFFFFF">
              <a:alpha val="50196"/>
            </a:srgbClr>
          </a:solidFill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Он Астрахань взял, Сибирь покорил</a:t>
            </a: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И с Англией сладил торговлю,</a:t>
            </a: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Он Нарву и </a:t>
            </a:r>
            <a:r>
              <a:rPr lang="ru-RU" sz="3800" dirty="0" err="1">
                <a:latin typeface="Century Gothic" panose="020B0502020202020204" pitchFamily="34" charset="0"/>
                <a:cs typeface="Times New Roman" pitchFamily="18" charset="0"/>
              </a:rPr>
              <a:t>Ревель</a:t>
            </a: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3800" dirty="0" err="1">
                <a:latin typeface="Century Gothic" panose="020B0502020202020204" pitchFamily="34" charset="0"/>
                <a:cs typeface="Times New Roman" pitchFamily="18" charset="0"/>
              </a:rPr>
              <a:t>и</a:t>
            </a: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 Дерпт захватил,</a:t>
            </a: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Диктуя российскую волю.</a:t>
            </a:r>
          </a:p>
          <a:p>
            <a:pPr>
              <a:buNone/>
            </a:pPr>
            <a:endParaRPr lang="ru-RU" sz="38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Но после смерти любимой жены</a:t>
            </a: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Его оставляет Всевышний.</a:t>
            </a: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На горе опричнину он учреждает</a:t>
            </a: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И губит невинные жизни.</a:t>
            </a:r>
          </a:p>
          <a:p>
            <a:pPr>
              <a:buNone/>
            </a:pPr>
            <a:endParaRPr lang="ru-RU" sz="38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Герои эпохи - Серебряный князь,</a:t>
            </a: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Фёдоров-первопечатник.</a:t>
            </a: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В годы жестокие смуты и войн </a:t>
            </a: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Грозный жил царь...</a:t>
            </a:r>
          </a:p>
          <a:p>
            <a:pPr>
              <a:buNone/>
            </a:pPr>
            <a:r>
              <a:rPr lang="ru-RU" sz="3800" dirty="0">
                <a:latin typeface="Century Gothic" panose="020B0502020202020204" pitchFamily="34" charset="0"/>
                <a:cs typeface="Times New Roman" pitchFamily="18" charset="0"/>
              </a:rPr>
              <a:t>И - несчастный.</a:t>
            </a:r>
          </a:p>
          <a:p>
            <a:endParaRPr lang="ru-RU" sz="38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а васнецов соборы московского кремл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960"/>
            <a:ext cx="9144000" cy="1325563"/>
          </a:xfrm>
          <a:solidFill>
            <a:srgbClr val="FFFFFF">
              <a:alpha val="50196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В.Васнецов.Соборы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Московского кремля.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6"/>
            <a:ext cx="9144000" cy="695716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41784" y="836712"/>
            <a:ext cx="8460432" cy="720080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r>
              <a:rPr lang="ru-RU" b="1" dirty="0">
                <a:latin typeface="Century Gothic" panose="020B0502020202020204" pitchFamily="34" charset="0"/>
              </a:rPr>
              <a:t>Крылатые выражения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41784" y="1556792"/>
            <a:ext cx="8460432" cy="3677519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ru-RU" sz="3600" dirty="0"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 Во всю Ивановскую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- Сирота казанская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- Вот тебе, бабушка, и Юрьев день!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- Филькина грамота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- По Сеньке и шапка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- Шиворот-навыворот</a:t>
            </a:r>
          </a:p>
          <a:p>
            <a:endParaRPr lang="ru-RU" dirty="0">
              <a:latin typeface="Century Gothic" panose="020B0502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H:\Открытый урок 2017\Эпоха Ивана Грозного\заказать фотографии\Ивановская площад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1542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2425472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Во всю Ивановскую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Взятие Казани-3 Худ А_Кившен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9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19" y="0"/>
            <a:ext cx="2208553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Сирота казанская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4417"/>
            <a:ext cx="9144000" cy="68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Слайд-шоу 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С начала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Нажмите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F5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FFFFFF">
            <a:alpha val="50196"/>
          </a:srgbClr>
        </a:solidFill>
      </a:spPr>
      <a:bodyPr wrap="none" rtlCol="0">
        <a:spAutoFit/>
      </a:bodyPr>
      <a:lstStyle>
        <a:defPPr>
          <a:defRPr dirty="0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927</Words>
  <Application>Microsoft Office PowerPoint</Application>
  <PresentationFormat>Экран (4:3)</PresentationFormat>
  <Paragraphs>213</Paragraphs>
  <Slides>27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Специальное оформление</vt:lpstr>
      <vt:lpstr>Тема Office</vt:lpstr>
      <vt:lpstr>1_Тема Office</vt:lpstr>
      <vt:lpstr>Презентация PowerPoint</vt:lpstr>
      <vt:lpstr>Эпоха Ивана Грозного</vt:lpstr>
      <vt:lpstr>Презентация PowerPoint</vt:lpstr>
      <vt:lpstr>Презентация PowerPoint</vt:lpstr>
      <vt:lpstr>Станция «Поэтическая»</vt:lpstr>
      <vt:lpstr>В.Васнецов.Соборы Московского кремля. </vt:lpstr>
      <vt:lpstr>Крылатые выражения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1. В костромских лесах   срубили и построили крепость. 2. Два первых похода войск Ивана IV закончились неудачей.  3. 2 октября 1552г. Казань пала и Иван IV торжественно въехал в город.  4. Летом Иван Грозный, принявший личное участие в походе, выступил из Москвы. 5. В месте впадения реки Свияги в Волгу деревянную крепость возвели снова.  6. За 43 дня было преодолено 850 км. 7. Разобранные брёвна пронумеровали и отправили вниз по Волге. </vt:lpstr>
      <vt:lpstr>Презентация PowerPoint</vt:lpstr>
      <vt:lpstr>Конкурс эрудитов</vt:lpstr>
      <vt:lpstr> Какая церковь построена в честь рождения у Василия III долгожданного наследника – будущего царя Ивана Грозного?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RePack by Diakov</cp:lastModifiedBy>
  <cp:revision>51</cp:revision>
  <dcterms:created xsi:type="dcterms:W3CDTF">2011-12-13T19:04:59Z</dcterms:created>
  <dcterms:modified xsi:type="dcterms:W3CDTF">2022-08-31T17:18:22Z</dcterms:modified>
</cp:coreProperties>
</file>