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5" r:id="rId4"/>
    <p:sldId id="276" r:id="rId5"/>
    <p:sldId id="283" r:id="rId6"/>
    <p:sldId id="296" r:id="rId7"/>
    <p:sldId id="295" r:id="rId8"/>
    <p:sldId id="287" r:id="rId9"/>
    <p:sldId id="286" r:id="rId10"/>
    <p:sldId id="288" r:id="rId11"/>
    <p:sldId id="289" r:id="rId12"/>
    <p:sldId id="290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6" autoAdjust="0"/>
  </p:normalViewPr>
  <p:slideViewPr>
    <p:cSldViewPr>
      <p:cViewPr varScale="1">
        <p:scale>
          <a:sx n="69" d="100"/>
          <a:sy n="69" d="100"/>
        </p:scale>
        <p:origin x="-141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Количество упоминаний в анкете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упоминаний в анкете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В школе</c:v>
                </c:pt>
                <c:pt idx="1">
                  <c:v>В соц.сетях</c:v>
                </c:pt>
                <c:pt idx="2">
                  <c:v>На улице</c:v>
                </c:pt>
                <c:pt idx="3">
                  <c:v>В магазине</c:v>
                </c:pt>
                <c:pt idx="4">
                  <c:v>В кафе</c:v>
                </c:pt>
                <c:pt idx="5">
                  <c:v>В кино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</c:v>
                </c:pt>
                <c:pt idx="1">
                  <c:v>50</c:v>
                </c:pt>
                <c:pt idx="2">
                  <c:v>48</c:v>
                </c:pt>
                <c:pt idx="3">
                  <c:v>45</c:v>
                </c:pt>
                <c:pt idx="4">
                  <c:v>40</c:v>
                </c:pt>
                <c:pt idx="5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081280"/>
        <c:axId val="38082816"/>
      </c:barChart>
      <c:catAx>
        <c:axId val="38081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38082816"/>
        <c:crosses val="autoZero"/>
        <c:auto val="1"/>
        <c:lblAlgn val="ctr"/>
        <c:lblOffset val="100"/>
        <c:noMultiLvlLbl val="0"/>
      </c:catAx>
      <c:valAx>
        <c:axId val="38082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380812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80E0F5-121D-46A6-A157-7A75266DBB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385330-A02A-46D1-B44C-A1A320865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80E0F5-121D-46A6-A157-7A75266DBB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85330-A02A-46D1-B44C-A1A320865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280E0F5-121D-46A6-A157-7A75266DBB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385330-A02A-46D1-B44C-A1A320865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80E0F5-121D-46A6-A157-7A75266DBB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85330-A02A-46D1-B44C-A1A320865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80E0F5-121D-46A6-A157-7A75266DBB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385330-A02A-46D1-B44C-A1A320865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80E0F5-121D-46A6-A157-7A75266DBB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85330-A02A-46D1-B44C-A1A320865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80E0F5-121D-46A6-A157-7A75266DBB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85330-A02A-46D1-B44C-A1A320865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80E0F5-121D-46A6-A157-7A75266DBB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85330-A02A-46D1-B44C-A1A320865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80E0F5-121D-46A6-A157-7A75266DBB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85330-A02A-46D1-B44C-A1A320865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80E0F5-121D-46A6-A157-7A75266DBB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85330-A02A-46D1-B44C-A1A320865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80E0F5-121D-46A6-A157-7A75266DBB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85330-A02A-46D1-B44C-A1A3208654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280E0F5-121D-46A6-A157-7A75266DBBB8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385330-A02A-46D1-B44C-A1A320865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90" y="1083701"/>
            <a:ext cx="8352928" cy="13620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7650" name="Picture 2" descr="C:\Users\User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00438"/>
            <a:ext cx="379044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928662" y="142852"/>
            <a:ext cx="65726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«Средняя общеобразовательная школа №3»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500174"/>
            <a:ext cx="628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Segoe Script" pitchFamily="34" charset="0"/>
                <a:cs typeface="Gautami" pitchFamily="34" charset="0"/>
              </a:rPr>
              <a:t>Комикс </a:t>
            </a:r>
            <a:r>
              <a:rPr lang="ru-RU" sz="2800" b="1" dirty="0" smtClean="0">
                <a:solidFill>
                  <a:srgbClr val="C00000"/>
                </a:solidFill>
                <a:latin typeface="Segoe Script" pitchFamily="34" charset="0"/>
                <a:cs typeface="Gautami" pitchFamily="34" charset="0"/>
              </a:rPr>
              <a:t>– как инструмент для лучшего усвоения английского языка</a:t>
            </a:r>
            <a:endParaRPr lang="ru-RU" sz="2800" b="1" dirty="0">
              <a:solidFill>
                <a:srgbClr val="C00000"/>
              </a:solidFill>
              <a:latin typeface="Segoe Script" pitchFamily="34" charset="0"/>
              <a:cs typeface="Gautam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57760"/>
            <a:ext cx="36022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400" b="1" dirty="0" smtClean="0">
                <a:solidFill>
                  <a:srgbClr val="002060"/>
                </a:solidFill>
              </a:rPr>
              <a:t>Выполнила: </a:t>
            </a:r>
            <a:r>
              <a:rPr lang="ru-RU" sz="1400" b="1" dirty="0" smtClean="0">
                <a:solidFill>
                  <a:srgbClr val="002060"/>
                </a:solidFill>
              </a:rPr>
              <a:t>Учитель </a:t>
            </a:r>
            <a:r>
              <a:rPr lang="ru-RU" sz="1400" b="1" dirty="0">
                <a:solidFill>
                  <a:srgbClr val="002060"/>
                </a:solidFill>
              </a:rPr>
              <a:t>иностранного </a:t>
            </a:r>
            <a:r>
              <a:rPr lang="ru-RU" sz="1400" b="1" dirty="0" smtClean="0">
                <a:solidFill>
                  <a:srgbClr val="002060"/>
                </a:solidFill>
              </a:rPr>
              <a:t>языка </a:t>
            </a:r>
            <a:endParaRPr lang="ru-RU" sz="1400" b="1" dirty="0">
              <a:solidFill>
                <a:srgbClr val="002060"/>
              </a:solidFill>
            </a:endParaRPr>
          </a:p>
          <a:p>
            <a:pPr lvl="0" algn="r"/>
            <a:r>
              <a:rPr lang="ru-RU" sz="1400" b="1" dirty="0" err="1">
                <a:solidFill>
                  <a:srgbClr val="002060"/>
                </a:solidFill>
              </a:rPr>
              <a:t>Изъюрова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Александра Анатольевна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3 школа\Классная тема 2023\карточки\IMG-20230206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5015957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40385"/>
              </p:ext>
            </p:extLst>
          </p:nvPr>
        </p:nvGraphicFramePr>
        <p:xfrm>
          <a:off x="4860032" y="1844824"/>
          <a:ext cx="3263900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39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Чем я могу помочь Вам?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Хотите примерить?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Что-нибудь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еще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Я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просто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смотрю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Я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бы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хотел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купить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Я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ищу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Сколько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это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стоит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Мнеэто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не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нравится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Покажитеэто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пожалуйста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У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Вас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есть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другие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Это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слишком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дорого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Я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беру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это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Вы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принимаете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наличными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картой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)?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3 школа\Классная тема 2023\карточки\IMG-20230202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" y="188640"/>
            <a:ext cx="4699272" cy="2639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I:\3 школа\Классная тема 2023\карточки\IMG-20230206-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" y="3140969"/>
            <a:ext cx="4743927" cy="2664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819700"/>
              </p:ext>
            </p:extLst>
          </p:nvPr>
        </p:nvGraphicFramePr>
        <p:xfrm>
          <a:off x="4705257" y="332656"/>
          <a:ext cx="3145419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5419"/>
              </a:tblGrid>
              <a:tr h="242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Вы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бронировали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столик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заранее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)?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91" marR="66091" marT="0" marB="0">
                    <a:solidFill>
                      <a:schemeClr val="bg1"/>
                    </a:solidFill>
                  </a:tcPr>
                </a:tc>
              </a:tr>
              <a:tr h="242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Пожалуйста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выбирайте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столик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91" marR="66091" marT="0" marB="0">
                    <a:solidFill>
                      <a:schemeClr val="bg1"/>
                    </a:solidFill>
                  </a:tcPr>
                </a:tc>
              </a:tr>
              <a:tr h="242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Проходите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за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мной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91" marR="66091" marT="0" marB="0">
                    <a:solidFill>
                      <a:schemeClr val="bg1"/>
                    </a:solidFill>
                  </a:tcPr>
                </a:tc>
              </a:tr>
              <a:tr h="242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Я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буду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Вашим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официантом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91" marR="66091" marT="0" marB="0">
                    <a:solidFill>
                      <a:schemeClr val="bg1"/>
                    </a:solidFill>
                  </a:tcPr>
                </a:tc>
              </a:tr>
              <a:tr h="242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Пожалуйста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Ваше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меню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91" marR="66091" marT="0" marB="0">
                    <a:solidFill>
                      <a:schemeClr val="bg1"/>
                    </a:solidFill>
                  </a:tcPr>
                </a:tc>
              </a:tr>
              <a:tr h="242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Что-нибудь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еще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91" marR="66091" marT="0" marB="0">
                    <a:solidFill>
                      <a:schemeClr val="bg1"/>
                    </a:solidFill>
                  </a:tcPr>
                </a:tc>
              </a:tr>
              <a:tr h="242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Вы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уже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выбрали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91" marR="66091" marT="0" marB="0">
                    <a:solidFill>
                      <a:schemeClr val="bg1"/>
                    </a:solidFill>
                  </a:tcPr>
                </a:tc>
              </a:tr>
              <a:tr h="242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Вы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готовы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сделать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заказ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91" marR="66091" marT="0" marB="0">
                    <a:solidFill>
                      <a:schemeClr val="bg1"/>
                    </a:solidFill>
                  </a:tcPr>
                </a:tc>
              </a:tr>
              <a:tr h="242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Что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Вы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будете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пить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91" marR="66091" marT="0" marB="0">
                    <a:solidFill>
                      <a:schemeClr val="bg1"/>
                    </a:solidFill>
                  </a:tcPr>
                </a:tc>
              </a:tr>
              <a:tr h="242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91" marR="66091" marT="0" marB="0">
                    <a:solidFill>
                      <a:schemeClr val="bg1"/>
                    </a:solidFill>
                  </a:tcPr>
                </a:tc>
              </a:tr>
              <a:tr h="242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Вам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все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понравилось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91" marR="66091" marT="0" marB="0">
                    <a:solidFill>
                      <a:schemeClr val="bg1"/>
                    </a:solidFill>
                  </a:tcPr>
                </a:tc>
              </a:tr>
              <a:tr h="242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Оплата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картой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или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наличными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91" marR="66091" marT="0" marB="0">
                    <a:solidFill>
                      <a:schemeClr val="bg1"/>
                    </a:solidFill>
                  </a:tcPr>
                </a:tc>
              </a:tr>
              <a:tr h="242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Приходите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к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нам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снова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!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91" marR="66091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:\3 школа\Классная тема 2023\карточки\IMG-20230206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251"/>
            <a:ext cx="4385480" cy="2428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:\3 школа\Классная тема 2023\карточки\IMG-20230206-WA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37" y="2261837"/>
            <a:ext cx="4360568" cy="2464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I:\3 школа\Классная тема 2023\карточки\IMG-20230206-WA0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51910"/>
            <a:ext cx="4243416" cy="2357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604971"/>
              </p:ext>
            </p:extLst>
          </p:nvPr>
        </p:nvGraphicFramePr>
        <p:xfrm>
          <a:off x="4932039" y="188640"/>
          <a:ext cx="2787464" cy="6521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7464"/>
              </a:tblGrid>
              <a:tr h="2203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Кто сегодня отсутствует?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2" marR="60082" marT="0" marB="0">
                    <a:noFill/>
                  </a:tcPr>
                </a:tc>
              </a:tr>
              <a:tr h="2203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Достаньте свои учебники (тетради)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2" marR="60082" marT="0" marB="0">
                    <a:noFill/>
                  </a:tcPr>
                </a:tc>
              </a:tr>
              <a:tr h="4406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Откройте свои учебники на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странице…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2" marR="60082" marT="0" marB="0">
                    <a:noFill/>
                  </a:tcPr>
                </a:tc>
              </a:tr>
              <a:tr h="4406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Посмотрите на упражнение… на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странице…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2" marR="60082" marT="0" marB="0">
                    <a:noFill/>
                  </a:tcPr>
                </a:tc>
              </a:tr>
              <a:tr h="2203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Твоя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очередь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2" marR="60082" marT="0" marB="0">
                    <a:noFill/>
                  </a:tcPr>
                </a:tc>
              </a:tr>
              <a:tr h="2203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Кто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знает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ответ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2" marR="60082" marT="0" marB="0">
                    <a:noFill/>
                  </a:tcPr>
                </a:tc>
              </a:tr>
              <a:tr h="4406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Сдайте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домашнее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задание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пожалуйста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2" marR="60082" marT="0" marB="0">
                    <a:noFill/>
                  </a:tcPr>
                </a:tc>
              </a:tr>
              <a:tr h="2203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Можно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спросить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2" marR="60082" marT="0" marB="0">
                    <a:noFill/>
                  </a:tcPr>
                </a:tc>
              </a:tr>
              <a:tr h="2203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Можно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я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отвечу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2" marR="60082" marT="0" marB="0">
                    <a:noFill/>
                  </a:tcPr>
                </a:tc>
              </a:tr>
              <a:tr h="2203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Можно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войти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2" marR="60082" marT="0" marB="0">
                    <a:noFill/>
                  </a:tcPr>
                </a:tc>
              </a:tr>
              <a:tr h="2203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Можно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выйти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2" marR="60082" marT="0" marB="0">
                    <a:noFill/>
                  </a:tcPr>
                </a:tc>
              </a:tr>
              <a:tr h="2203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Что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нам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задали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по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…?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2" marR="60082" marT="0" marB="0">
                    <a:noFill/>
                  </a:tcPr>
                </a:tc>
              </a:tr>
              <a:tr h="2203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Ты сделал домашнее задание на уроке?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2" marR="60082" marT="0" marB="0">
                    <a:noFill/>
                  </a:tcPr>
                </a:tc>
              </a:tr>
              <a:tr h="4406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2" marR="60082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265" y="2708920"/>
            <a:ext cx="7585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7030A0"/>
                </a:solidFill>
              </a:rPr>
              <a:t>Thank you for attention</a:t>
            </a:r>
            <a:r>
              <a:rPr lang="ru-RU" sz="5000" b="1" dirty="0" smtClean="0">
                <a:solidFill>
                  <a:srgbClr val="7030A0"/>
                </a:solidFill>
              </a:rPr>
              <a:t>!</a:t>
            </a:r>
            <a:endParaRPr lang="ru-RU" sz="5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6" y="4581128"/>
            <a:ext cx="2015002" cy="2015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285728"/>
            <a:ext cx="2015002" cy="20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622980"/>
              </p:ext>
            </p:extLst>
          </p:nvPr>
        </p:nvGraphicFramePr>
        <p:xfrm>
          <a:off x="755576" y="260648"/>
          <a:ext cx="6840760" cy="6408711"/>
        </p:xfrm>
        <a:graphic>
          <a:graphicData uri="http://schemas.openxmlformats.org/drawingml/2006/table">
            <a:tbl>
              <a:tblPr firstRow="1" firstCol="1" bandRow="1"/>
              <a:tblGrid>
                <a:gridCol w="6840760"/>
              </a:tblGrid>
              <a:tr h="400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Вопросы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анкеты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4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Какие места Вы обычно посещаете?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4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Где Вы встречаетесь со своими друзьями?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4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Где Вы обычно заводите новые знакомства?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08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Насколько часто Вы общаетесь в соц. сетях, мессенджерах?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4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Чем Вы занимаетесь в свободное время?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08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Какие фразы Вы используете для приветствия, прощания?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08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Какие фразы Вы используете, когда просите помощи на улице?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4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Какие фразы Вы используете, совершая покупки?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4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Какие фразы Вы используете в кафе, ресторане?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63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Представьте, что Вы оказались в одном из городов Великобритании. Словарный запас на какие темы Вам необходим?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7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29467"/>
              </p:ext>
            </p:extLst>
          </p:nvPr>
        </p:nvGraphicFramePr>
        <p:xfrm>
          <a:off x="755576" y="57137"/>
          <a:ext cx="6624736" cy="6903276"/>
        </p:xfrm>
        <a:graphic>
          <a:graphicData uri="http://schemas.openxmlformats.org/drawingml/2006/table">
            <a:tbl>
              <a:tblPr firstRow="1" firstCol="1" bandRow="1"/>
              <a:tblGrid>
                <a:gridCol w="6624736"/>
              </a:tblGrid>
              <a:tr h="26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Результаты опроса</a:t>
                      </a:r>
                    </a:p>
                  </a:txBody>
                  <a:tcPr marL="57902" marR="57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Школа (кружки), улица, магазин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, кафе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, вечеринки друзей</a:t>
                      </a:r>
                    </a:p>
                  </a:txBody>
                  <a:tcPr marL="57902" marR="57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Школа, в гостях, кафе, кино, улица (парки, скверы, площадки)</a:t>
                      </a:r>
                    </a:p>
                  </a:txBody>
                  <a:tcPr marL="57902" marR="57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Соц. сети, улица, кафе, в гостях, вечеринки</a:t>
                      </a:r>
                    </a:p>
                  </a:txBody>
                  <a:tcPr marL="57902" marR="57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Постоянно, часто, иногда, редко, не общаюсь совсем</a:t>
                      </a:r>
                    </a:p>
                  </a:txBody>
                  <a:tcPr marL="57902" marR="57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Соц. сети, хобби (рисую, читаю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, слушаю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музыку, смотрю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любимый сериал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), гуляю, хожу по магазинам</a:t>
                      </a:r>
                    </a:p>
                  </a:txBody>
                  <a:tcPr marL="57902" marR="57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Привет, пока, здравствуйте, до свидания, увидимся</a:t>
                      </a:r>
                    </a:p>
                  </a:txBody>
                  <a:tcPr marL="57902" marR="57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Извините, не могли бы Вы мне помочь?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Подскажите, пожалуйста, как добраться до…?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Можно Вас спросить?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Не подскажете, сколько время?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Это далеко отсюда?</a:t>
                      </a:r>
                    </a:p>
                  </a:txBody>
                  <a:tcPr marL="57902" marR="57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Вы принимаете картой?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Я пока просто смотрю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Покажите, пожалуйста, этот товар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Сколько стоит?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Мне нравится, я беру</a:t>
                      </a:r>
                    </a:p>
                  </a:txBody>
                  <a:tcPr marL="57902" marR="57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Подойдите, пожалуйста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Я еще не выбрал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Я хочу…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Было очень вкусно, спасибо!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Счет, пожалуйста</a:t>
                      </a:r>
                    </a:p>
                  </a:txBody>
                  <a:tcPr marL="57902" marR="57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Как вежливо обратиться к прохожему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Как пройти (найти дорогу)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В магазине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Как заказать еду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haroni" pitchFamily="2" charset="-79"/>
                        </a:rPr>
                        <a:t>Как вести себя в гостях</a:t>
                      </a:r>
                    </a:p>
                  </a:txBody>
                  <a:tcPr marL="57902" marR="57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3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93755467"/>
              </p:ext>
            </p:extLst>
          </p:nvPr>
        </p:nvGraphicFramePr>
        <p:xfrm>
          <a:off x="827584" y="908720"/>
          <a:ext cx="648072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4102618"/>
            <a:ext cx="2526468" cy="25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285720" y="642918"/>
            <a:ext cx="2592288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Приветствия и прощания</a:t>
            </a:r>
            <a:endParaRPr lang="ru-RU" sz="2000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3082188" y="1217715"/>
            <a:ext cx="2353908" cy="12601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Извинения</a:t>
            </a:r>
            <a:endParaRPr lang="ru-RU" sz="2000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5644162" y="713144"/>
            <a:ext cx="2503086" cy="12036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Приглашения</a:t>
            </a:r>
            <a:endParaRPr lang="ru-RU" sz="2000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1500166" y="2714620"/>
            <a:ext cx="2232248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Покупки</a:t>
            </a:r>
            <a:endParaRPr lang="ru-RU" sz="20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5286380" y="2643182"/>
            <a:ext cx="2260912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кафе</a:t>
            </a:r>
            <a:endParaRPr lang="ru-RU" sz="200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3500430" y="4143380"/>
            <a:ext cx="2263188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школе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4429132"/>
            <a:ext cx="2015002" cy="20150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5984" y="285728"/>
            <a:ext cx="5143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Разделы нашего разговорника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273" y="596941"/>
            <a:ext cx="559836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u="sng" dirty="0" smtClean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Преимущества:</a:t>
            </a:r>
          </a:p>
          <a:p>
            <a:pPr indent="540385" algn="just">
              <a:spcAft>
                <a:spcPts val="0"/>
              </a:spcAft>
            </a:pPr>
            <a:endPara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i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</a:t>
            </a:r>
            <a:r>
              <a:rPr lang="ru-RU" sz="2000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описать сложную историю с помощью картинок</a:t>
            </a:r>
            <a:r>
              <a:rPr lang="ru-RU" sz="2000" i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i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активировать не только лексику, но и грамматику</a:t>
            </a:r>
            <a:r>
              <a:rPr lang="ru-RU" sz="2000" i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i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 наглядными персонажей и оживить их с помощью реплик</a:t>
            </a:r>
            <a:r>
              <a:rPr lang="ru-RU" sz="2000" i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i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показать социокультурные аспекты в действии</a:t>
            </a:r>
            <a:r>
              <a:rPr lang="ru-RU" sz="2000" i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i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комиксам может быть не только индивидуальная, но парная и групповая. </a:t>
            </a:r>
            <a:endParaRPr lang="ru-RU" sz="2000" i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8574" y="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itchFamily="66" charset="0"/>
              </a:rPr>
              <a:t>«</a:t>
            </a:r>
            <a:r>
              <a:rPr lang="ru-RU" sz="2800" b="1" u="sng" dirty="0">
                <a:latin typeface="Comic Sans MS" pitchFamily="66" charset="0"/>
              </a:rPr>
              <a:t>Комикс</a:t>
            </a:r>
            <a:r>
              <a:rPr lang="ru-RU" sz="2800" b="1" dirty="0">
                <a:latin typeface="Comic Sans MS" pitchFamily="66" charset="0"/>
              </a:rPr>
              <a:t>»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smtClean="0">
                <a:latin typeface="Comic Sans MS" pitchFamily="66" charset="0"/>
              </a:rPr>
              <a:t>- “</a:t>
            </a:r>
            <a:r>
              <a:rPr lang="ru-RU" sz="2800" dirty="0" err="1">
                <a:latin typeface="Comic Sans MS" pitchFamily="66" charset="0"/>
              </a:rPr>
              <a:t>comic</a:t>
            </a:r>
            <a:r>
              <a:rPr lang="ru-RU" sz="2800" dirty="0">
                <a:latin typeface="Comic Sans MS" pitchFamily="66" charset="0"/>
              </a:rPr>
              <a:t>” (смешной)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56" y="5570347"/>
            <a:ext cx="4328244" cy="1287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0"/>
            <a:ext cx="4272386" cy="286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3 школа\диалог культур 2023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00416"/>
            <a:ext cx="5282774" cy="297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3 школа\диалог культур 2023\Aplicacion-ibis-paint-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5191"/>
            <a:ext cx="51605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90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3 школа\Классная тема 2023\карточки\IMG-20230202-WA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79" y="-35744"/>
            <a:ext cx="4445031" cy="250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I:\3 школа\Классная тема 2023\карточки\IMG-20230206-WA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99" y="4552080"/>
            <a:ext cx="4728401" cy="264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:\3 школа\Классная тема 2023\карточки\IMG-20230206-WA0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72" y="2459225"/>
            <a:ext cx="4286280" cy="2411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1999" y="71414"/>
            <a:ext cx="3585393" cy="2286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863363"/>
              </p:ext>
            </p:extLst>
          </p:nvPr>
        </p:nvGraphicFramePr>
        <p:xfrm>
          <a:off x="4732745" y="-138573"/>
          <a:ext cx="3263900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3900"/>
              </a:tblGrid>
              <a:tr h="1655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Доброе утро/ Добрый день/Добрый вечер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 (а) видеть тебя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дела?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поживает твоя(твой)…?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Передавай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привет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Спасибо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хорошо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очень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(50/50)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 у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тебя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тоже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Мне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надо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идти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893055"/>
              </p:ext>
            </p:extLst>
          </p:nvPr>
        </p:nvGraphicFramePr>
        <p:xfrm>
          <a:off x="737144" y="2706085"/>
          <a:ext cx="3051976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1976"/>
              </a:tblGrid>
              <a:tr h="534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Извините, не могли бы Вы мне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помочь?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307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Извините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можно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Вас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спросить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307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Я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заблудился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689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Где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находится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автобусная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остановка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)…?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307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Как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мне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добраться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до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…?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307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Я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ищу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307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Отсюда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далеко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до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…?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307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Я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могу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дойти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пешком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689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Не могли бы Вы подсказать мне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время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307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Это далеко (недалеко) отсюда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689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Вам лучше взять такси (поехать на автобусе)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307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Идитепрямо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307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этомнаправлении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307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Повернитенаправо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 /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налево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I:\3 школа\Классная тема 2023\карточки\IMG-20230206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48063" cy="2860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:\3 школа\Классная тема 2023\карточки\IMG-20230206-WA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7"/>
            <a:ext cx="5148063" cy="2913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508118"/>
              </p:ext>
            </p:extLst>
          </p:nvPr>
        </p:nvGraphicFramePr>
        <p:xfrm>
          <a:off x="4860032" y="0"/>
          <a:ext cx="3263900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39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  <a:tab pos="1409700" algn="l"/>
                        </a:tabLs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Что ты делаешь сегодня вечером / на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  <a:tab pos="1409700" algn="l"/>
                        </a:tabLs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этих выходных?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  <a:tab pos="1409700" algn="l"/>
                        </a:tabLs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Ты свободен завтра после обеда?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  <a:tab pos="1409700" algn="l"/>
                        </a:tabLst>
                      </a:pP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>Пойдем в кино / кафе / парк</a:t>
                      </a:r>
                      <a:endParaRPr lang="ru-RU" sz="120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  <a:tab pos="1409700" algn="l"/>
                        </a:tabLs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Не хочешь составить мне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  <a:tab pos="1409700" algn="l"/>
                        </a:tabLs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компанию?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  <a:tab pos="1409700" algn="l"/>
                        </a:tabLs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Я буду рад увидеть тебя на своем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  <a:tab pos="1409700" algn="l"/>
                        </a:tabLst>
                      </a:pP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празднике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  <a:tab pos="1409700" algn="l"/>
                        </a:tabLst>
                      </a:pP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  <a:tab pos="1409700" algn="l"/>
                        </a:tabLs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Спасибо за приглашение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  <a:tab pos="1409700" algn="l"/>
                        </a:tabLs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Это очень мило с твоей стороны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  <a:tab pos="1409700" algn="l"/>
                        </a:tabLs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С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удовольствием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  <a:tab pos="1409700" algn="l"/>
                        </a:tabLst>
                      </a:pP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Боюсь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, я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не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смогу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992680"/>
              </p:ext>
            </p:extLst>
          </p:nvPr>
        </p:nvGraphicFramePr>
        <p:xfrm>
          <a:off x="4845866" y="3571394"/>
          <a:ext cx="3263900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39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Извини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Прошу прощения (за…)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Я должен извиниться (перед… за…)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Я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сожалею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 (о…)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Это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была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моя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ошибка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Я не хотел тебя обидеть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Несердись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пожалуйста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!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Ничего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!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Все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 в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порядке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Не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стоит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извинений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Я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принимаю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твои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извинения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1069</TotalTime>
  <Words>755</Words>
  <Application>Microsoft Office PowerPoint</Application>
  <PresentationFormat>Экран (4:3)</PresentationFormat>
  <Paragraphs>158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66</cp:revision>
  <dcterms:created xsi:type="dcterms:W3CDTF">2019-05-14T09:58:07Z</dcterms:created>
  <dcterms:modified xsi:type="dcterms:W3CDTF">2023-05-30T12:08:48Z</dcterms:modified>
</cp:coreProperties>
</file>