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9" r:id="rId3"/>
    <p:sldId id="257" r:id="rId4"/>
    <p:sldId id="262" r:id="rId5"/>
    <p:sldId id="263" r:id="rId6"/>
    <p:sldId id="283" r:id="rId7"/>
    <p:sldId id="284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C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66" d="100"/>
          <a:sy n="66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89A218-1BD9-44B7-AD25-60C2204205A7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2800"/>
            <a:ext cx="9144000" cy="6045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Заседание Расчетно-конструкторского бюро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sz="4800" b="1" dirty="0" smtClean="0">
                <a:solidFill>
                  <a:schemeClr val="accent4"/>
                </a:solidFill>
              </a:rPr>
              <a:t>«СКОЛЬКО СТОЯТ ДЕНЬГИ?»</a:t>
            </a:r>
            <a:r>
              <a:rPr lang="ru-RU" sz="4800" dirty="0" smtClean="0">
                <a:solidFill>
                  <a:schemeClr val="accent4"/>
                </a:solidFill>
              </a:rPr>
              <a:t/>
            </a:r>
            <a:br>
              <a:rPr lang="ru-RU" sz="4800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                   </a:t>
            </a:r>
            <a:r>
              <a:rPr lang="ru-RU" sz="1300" dirty="0" smtClean="0">
                <a:solidFill>
                  <a:schemeClr val="accent2"/>
                </a:solidFill>
              </a:rPr>
              <a:t>Разработчик:</a:t>
            </a:r>
            <a:r>
              <a:rPr lang="ru-RU" sz="1300" dirty="0" smtClean="0">
                <a:solidFill>
                  <a:schemeClr val="accent2"/>
                </a:solidFill>
              </a:rPr>
              <a:t/>
            </a:r>
            <a:br>
              <a:rPr lang="ru-RU" sz="1300" dirty="0" smtClean="0">
                <a:solidFill>
                  <a:schemeClr val="accent2"/>
                </a:solidFill>
              </a:rPr>
            </a:br>
            <a:r>
              <a:rPr lang="ru-RU" sz="1300" dirty="0" smtClean="0">
                <a:solidFill>
                  <a:schemeClr val="accent2"/>
                </a:solidFill>
              </a:rPr>
              <a:t>                                                                                 Ильина Людмила Петровна, </a:t>
            </a:r>
            <a:br>
              <a:rPr lang="ru-RU" sz="1300" dirty="0" smtClean="0">
                <a:solidFill>
                  <a:schemeClr val="accent2"/>
                </a:solidFill>
              </a:rPr>
            </a:br>
            <a:r>
              <a:rPr lang="ru-RU" sz="1300" dirty="0" smtClean="0">
                <a:solidFill>
                  <a:schemeClr val="accent2"/>
                </a:solidFill>
              </a:rPr>
              <a:t>                                                                                 учитель начальных классов </a:t>
            </a:r>
            <a:br>
              <a:rPr lang="ru-RU" sz="1300" dirty="0" smtClean="0">
                <a:solidFill>
                  <a:schemeClr val="accent2"/>
                </a:solidFill>
              </a:rPr>
            </a:br>
            <a:r>
              <a:rPr lang="ru-RU" sz="1300" dirty="0" smtClean="0">
                <a:solidFill>
                  <a:schemeClr val="accent2"/>
                </a:solidFill>
              </a:rPr>
              <a:t>                                                                                         МАОУ «СОШ №59» г.Чебоксары;</a:t>
            </a:r>
            <a:br>
              <a:rPr lang="ru-RU" sz="1300" dirty="0" smtClean="0">
                <a:solidFill>
                  <a:schemeClr val="accent2"/>
                </a:solidFill>
              </a:rPr>
            </a:br>
            <a:r>
              <a:rPr lang="ru-RU" sz="1300" dirty="0" smtClean="0">
                <a:solidFill>
                  <a:schemeClr val="accent2"/>
                </a:solidFill>
              </a:rPr>
              <a:t> </a:t>
            </a:r>
            <a:br>
              <a:rPr lang="ru-RU" sz="13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513711" y="238409"/>
            <a:ext cx="8229600" cy="7747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Первые деньги на Земле</a:t>
            </a:r>
          </a:p>
        </p:txBody>
      </p:sp>
      <p:pic>
        <p:nvPicPr>
          <p:cNvPr id="5" name="Picture 9" descr="C:\Users\Сталкер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3" y="1137148"/>
            <a:ext cx="2576733" cy="21792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79388" y="3289110"/>
            <a:ext cx="8535987" cy="356889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Сушёная рыба                     Буйвол                      Раковины Каури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   (Исландия)                        (Индия)                       (Приморье)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Соль (Африка)                   Перья (Океания)               Чай (Китай)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Picture 5" descr="C:\Users\Сталкер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13199" y="1142999"/>
            <a:ext cx="2789865" cy="2214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C:\Users\Сталкер\Desktop\ракови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155" y="1071562"/>
            <a:ext cx="2802883" cy="22448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11" descr="C:\Users\Сталкер\Desktop\images (3) - копия.jpg"/>
          <p:cNvPicPr>
            <a:picLocks noChangeAspect="1" noChangeArrowheads="1"/>
          </p:cNvPicPr>
          <p:nvPr/>
        </p:nvPicPr>
        <p:blipFill>
          <a:blip r:embed="rId6" cstate="print"/>
          <a:srcRect r="3995"/>
          <a:stretch>
            <a:fillRect/>
          </a:stretch>
        </p:blipFill>
        <p:spPr bwMode="auto">
          <a:xfrm>
            <a:off x="203009" y="4328046"/>
            <a:ext cx="2649373" cy="20591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13" descr="C:\Users\Сталкер\Desktop\images (5) - копия.jpg"/>
          <p:cNvPicPr>
            <a:picLocks noChangeAspect="1" noChangeArrowheads="1"/>
          </p:cNvPicPr>
          <p:nvPr/>
        </p:nvPicPr>
        <p:blipFill>
          <a:blip r:embed="rId7" cstate="print"/>
          <a:srcRect l="2244" t="47268" r="19057"/>
          <a:stretch>
            <a:fillRect/>
          </a:stretch>
        </p:blipFill>
        <p:spPr bwMode="auto">
          <a:xfrm>
            <a:off x="3138986" y="4326340"/>
            <a:ext cx="2947916" cy="20744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12" descr="C:\Users\Сталкер\Desktop\images (4).jpg"/>
          <p:cNvPicPr>
            <a:picLocks noChangeAspect="1" noChangeArrowheads="1"/>
          </p:cNvPicPr>
          <p:nvPr/>
        </p:nvPicPr>
        <p:blipFill>
          <a:blip r:embed="rId8" cstate="print"/>
          <a:srcRect t="4563"/>
          <a:stretch>
            <a:fillRect/>
          </a:stretch>
        </p:blipFill>
        <p:spPr bwMode="auto">
          <a:xfrm>
            <a:off x="6504010" y="4312693"/>
            <a:ext cx="2225712" cy="2047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88284"/>
            <a:ext cx="9143999" cy="689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Какие были первые деньги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на Р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уси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animalsfoto.com/photo/ac/ac1120f2ddcc96a743ed913988df2d26.jpg"/>
          <p:cNvPicPr>
            <a:picLocks noChangeAspect="1" noChangeArrowheads="1"/>
          </p:cNvPicPr>
          <p:nvPr/>
        </p:nvPicPr>
        <p:blipFill>
          <a:blip r:embed="rId3" cstate="print"/>
          <a:srcRect t="6721" b="23251"/>
          <a:stretch>
            <a:fillRect/>
          </a:stretch>
        </p:blipFill>
        <p:spPr bwMode="auto">
          <a:xfrm>
            <a:off x="368490" y="3953843"/>
            <a:ext cx="4012442" cy="20455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0" name="Picture 4" descr="http://shubki.info/uploads/posts/2013-04/1366668352_kamennaya-kunica-01.jpg"/>
          <p:cNvPicPr>
            <a:picLocks noChangeAspect="1" noChangeArrowheads="1"/>
          </p:cNvPicPr>
          <p:nvPr/>
        </p:nvPicPr>
        <p:blipFill>
          <a:blip r:embed="rId4" cstate="print"/>
          <a:srcRect r="-93"/>
          <a:stretch>
            <a:fillRect/>
          </a:stretch>
        </p:blipFill>
        <p:spPr bwMode="auto">
          <a:xfrm>
            <a:off x="5254388" y="3966955"/>
            <a:ext cx="3234520" cy="21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2" name="Picture 6" descr="http://kot-pes.com/wp-content/uploads/2016/08/image1-2.jpeg"/>
          <p:cNvPicPr>
            <a:picLocks noChangeAspect="1" noChangeArrowheads="1"/>
          </p:cNvPicPr>
          <p:nvPr/>
        </p:nvPicPr>
        <p:blipFill>
          <a:blip r:embed="rId5" cstate="print"/>
          <a:srcRect l="5986" r="6124" b="5225"/>
          <a:stretch>
            <a:fillRect/>
          </a:stretch>
        </p:blipFill>
        <p:spPr bwMode="auto">
          <a:xfrm>
            <a:off x="395788" y="1247752"/>
            <a:ext cx="3971499" cy="2543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4" name="Picture 8" descr="http://animal.jofo.ru/data/userfiles/5052/images/589279-1_5329d3f5d66da5329d3f5d6715.jpg"/>
          <p:cNvPicPr>
            <a:picLocks noChangeAspect="1" noChangeArrowheads="1"/>
          </p:cNvPicPr>
          <p:nvPr/>
        </p:nvPicPr>
        <p:blipFill>
          <a:blip r:embed="rId6" cstate="print"/>
          <a:srcRect l="4693"/>
          <a:stretch>
            <a:fillRect/>
          </a:stretch>
        </p:blipFill>
        <p:spPr bwMode="auto">
          <a:xfrm>
            <a:off x="5240736" y="1263095"/>
            <a:ext cx="3220872" cy="25346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68240" y="6161330"/>
            <a:ext cx="8857397" cy="689847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Деньгами служили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шкуры животных –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песца, белки, соболя,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куницы,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cs typeface="Arial" charset="0"/>
              </a:rPr>
              <a:t>которые назывались куны.</a:t>
            </a: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4" name="Picture 4" descr="C:\Users\Сталкер\Desktop\4st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20" y="1793401"/>
            <a:ext cx="2361965" cy="232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264473" y="1079667"/>
            <a:ext cx="2997342" cy="762781"/>
          </a:xfrm>
          <a:prstGeom prst="rect">
            <a:avLst/>
          </a:prstGeom>
        </p:spPr>
        <p:txBody>
          <a:bodyPr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 век до </a:t>
            </a:r>
            <a:r>
              <a:rPr lang="ru-RU" sz="1600" b="1" dirty="0" smtClean="0">
                <a:latin typeface="Comic Sans MS" pitchFamily="66" charset="0"/>
              </a:rPr>
              <a:t>н.э. 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latin typeface="Comic Sans MS" pitchFamily="66" charset="0"/>
              </a:rPr>
              <a:t>древнее государство Лидия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177421" y="1"/>
            <a:ext cx="8802806" cy="8188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234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Где и когда появились первые монеты?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0490" y="1247717"/>
            <a:ext cx="373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8 век до н.э. Древняя Греция</a:t>
            </a:r>
          </a:p>
        </p:txBody>
      </p:sp>
      <p:pic>
        <p:nvPicPr>
          <p:cNvPr id="3074" name="Picture 2" descr="http://www.wildwinds.com/coins/greece/macedonia/kings/alexander_III/Price_0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84" y="1754306"/>
            <a:ext cx="4531388" cy="2348083"/>
          </a:xfrm>
          <a:prstGeom prst="rect">
            <a:avLst/>
          </a:prstGeom>
          <a:noFill/>
        </p:spPr>
      </p:pic>
      <p:pic>
        <p:nvPicPr>
          <p:cNvPr id="3076" name="Picture 4" descr="http://akamd.ru/bitrix/components/bitrix/forum.interface/show_file.php?fid=899&amp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689" y="4510068"/>
            <a:ext cx="4198061" cy="2130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4413" y="6149538"/>
            <a:ext cx="373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Первые монеты Киевской Руси</a:t>
            </a:r>
          </a:p>
        </p:txBody>
      </p:sp>
    </p:spTree>
    <p:extLst>
      <p:ext uri="{BB962C8B-B14F-4D97-AF65-F5344CB8AC3E}">
        <p14:creationId xmlns=""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9462" name="Picture 6" descr="https://i.warosu.org/data/biz/img/0037/77/1507400731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8663" y="1801504"/>
            <a:ext cx="2961570" cy="14807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64" name="Picture 8" descr="http://static.newauction.ru/offer_images/2015/08/18/11/big/N/NDqL9drBu7N/10_rublej_1923_djukov_och_khoroshaja_sokhr.jpg"/>
          <p:cNvPicPr>
            <a:picLocks noChangeAspect="1" noChangeArrowheads="1"/>
          </p:cNvPicPr>
          <p:nvPr/>
        </p:nvPicPr>
        <p:blipFill>
          <a:blip r:embed="rId4" cstate="print"/>
          <a:srcRect l="2699" t="9370" r="1635" b="13173"/>
          <a:stretch>
            <a:fillRect/>
          </a:stretch>
        </p:blipFill>
        <p:spPr bwMode="auto">
          <a:xfrm>
            <a:off x="4735776" y="4121624"/>
            <a:ext cx="4176215" cy="25359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66" name="Picture 10" descr="https://coberu.ru/files/coins/73363/57486019022b428e9c714bf8a18ca3730ad93f784c12ab91f067db1f2f570526.jpg"/>
          <p:cNvPicPr>
            <a:picLocks noChangeAspect="1" noChangeArrowheads="1"/>
          </p:cNvPicPr>
          <p:nvPr/>
        </p:nvPicPr>
        <p:blipFill>
          <a:blip r:embed="rId5" cstate="print"/>
          <a:srcRect l="1534" t="1176" r="3681" b="4043"/>
          <a:stretch>
            <a:fillRect/>
          </a:stretch>
        </p:blipFill>
        <p:spPr bwMode="auto">
          <a:xfrm>
            <a:off x="204713" y="1294421"/>
            <a:ext cx="5595586" cy="24446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68" name="Picture 12" descr="http://www.mezmat.ru/imagecoin/img-4121-1.jpg"/>
          <p:cNvPicPr>
            <a:picLocks noChangeAspect="1" noChangeArrowheads="1"/>
          </p:cNvPicPr>
          <p:nvPr/>
        </p:nvPicPr>
        <p:blipFill>
          <a:blip r:embed="rId6" cstate="print"/>
          <a:srcRect l="1681" t="2458" r="3321" b="4147"/>
          <a:stretch>
            <a:fillRect/>
          </a:stretch>
        </p:blipFill>
        <p:spPr bwMode="auto">
          <a:xfrm>
            <a:off x="236322" y="4128445"/>
            <a:ext cx="4318798" cy="25248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9114" y="191069"/>
            <a:ext cx="6747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можно узнать из надписей?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дмила Петровна\AppData\Local\Microsoft\Windows\Temporary Internet Files\Content.Word\12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85"/>
            <a:ext cx="8824686" cy="63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399" y="508001"/>
          <a:ext cx="8287659" cy="6114598"/>
        </p:xfrm>
        <a:graphic>
          <a:graphicData uri="http://schemas.openxmlformats.org/drawingml/2006/table">
            <a:tbl>
              <a:tblPr/>
              <a:tblGrid>
                <a:gridCol w="3047692"/>
                <a:gridCol w="2437294"/>
                <a:gridCol w="2802673"/>
              </a:tblGrid>
              <a:tr h="1757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-25" dirty="0">
                          <a:latin typeface="Times New Roman"/>
                          <a:ea typeface="Times New Roman"/>
                          <a:cs typeface="Times New Roman"/>
                        </a:rPr>
                        <a:t>Валюта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Курс на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3 января 2022 года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40">
                          <a:latin typeface="Times New Roman"/>
                          <a:ea typeface="Times New Roman"/>
                          <a:cs typeface="Times New Roman"/>
                        </a:rPr>
                        <a:t>Курс на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55">
                          <a:latin typeface="Times New Roman"/>
                          <a:ea typeface="Times New Roman"/>
                          <a:cs typeface="Times New Roman"/>
                        </a:rPr>
                        <a:t>25 октября 2022 года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3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30">
                          <a:latin typeface="Times New Roman"/>
                          <a:ea typeface="Times New Roman"/>
                          <a:cs typeface="Times New Roman"/>
                        </a:rPr>
                        <a:t>Французский </a:t>
                      </a:r>
                      <a:r>
                        <a:rPr lang="ru-RU" sz="3200" b="1" spc="10">
                          <a:latin typeface="Times New Roman"/>
                          <a:ea typeface="Times New Roman"/>
                          <a:cs typeface="Times New Roman"/>
                        </a:rPr>
                        <a:t>франк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3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40">
                          <a:latin typeface="Times New Roman"/>
                          <a:ea typeface="Times New Roman"/>
                          <a:cs typeface="Times New Roman"/>
                        </a:rPr>
                        <a:t>Фунт </a:t>
                      </a:r>
                      <a:r>
                        <a:rPr lang="ru-RU" sz="3200" b="1" spc="15">
                          <a:latin typeface="Times New Roman"/>
                          <a:ea typeface="Times New Roman"/>
                          <a:cs typeface="Times New Roman"/>
                        </a:rPr>
                        <a:t>стерлингов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9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35">
                          <a:latin typeface="Times New Roman"/>
                          <a:ea typeface="Times New Roman"/>
                          <a:cs typeface="Times New Roman"/>
                        </a:rPr>
                        <a:t>Доллар США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8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spc="-30">
                          <a:latin typeface="Times New Roman"/>
                          <a:ea typeface="Times New Roman"/>
                          <a:cs typeface="Times New Roman"/>
                        </a:rPr>
                        <a:t>Йена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5295" marR="25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918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Представь, что ты решил составить коллекцию из денежных купюр разных стран достоинством 100 единиц. Сколько рублей тебе пришлось бы потратить на сбор коллекции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октября 2022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 из валют Франции, Великобритании, США, Японии?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6603" y="1528552"/>
          <a:ext cx="8475260" cy="5003269"/>
        </p:xfrm>
        <a:graphic>
          <a:graphicData uri="http://schemas.openxmlformats.org/drawingml/2006/table">
            <a:tbl>
              <a:tblPr/>
              <a:tblGrid>
                <a:gridCol w="2118419"/>
                <a:gridCol w="2118419"/>
                <a:gridCol w="2119211"/>
                <a:gridCol w="2119211"/>
              </a:tblGrid>
              <a:tr h="614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Валюта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Курс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Стоимость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Французский франк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Фунт стерлингов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100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Доллар </a:t>
                      </a: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США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Йена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58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906</TotalTime>
  <Words>171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   Заседание Расчетно-конструкторского бюро Тема: «СКОЛЬКО СТОЯТ ДЕНЬГИ?»                            Разработчик:                                                                                  Ильина Людмила Петровна,                                                                                   учитель начальных классов                                                                                           МАОУ «СОШ №59» г.Чебоксары;  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Людмила Петровна</cp:lastModifiedBy>
  <cp:revision>88</cp:revision>
  <dcterms:created xsi:type="dcterms:W3CDTF">2013-11-19T05:52:05Z</dcterms:created>
  <dcterms:modified xsi:type="dcterms:W3CDTF">2022-10-27T13:46:09Z</dcterms:modified>
</cp:coreProperties>
</file>