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70" r:id="rId10"/>
    <p:sldId id="272" r:id="rId11"/>
    <p:sldId id="273" r:id="rId12"/>
    <p:sldId id="274" r:id="rId13"/>
    <p:sldId id="268" r:id="rId14"/>
    <p:sldId id="271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Высокое мастерство</c:v>
                </c:pt>
                <c:pt idx="1">
                  <c:v>Достаточное мастерство</c:v>
                </c:pt>
                <c:pt idx="2">
                  <c:v>Недостаточное мастерство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0.38</c:v>
                </c:pt>
                <c:pt idx="2">
                  <c:v>0.55000000000000004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Высокое мастерство</c:v>
                </c:pt>
                <c:pt idx="1">
                  <c:v>Достаточное мастерство</c:v>
                </c:pt>
                <c:pt idx="2">
                  <c:v>Недостаточное мастерство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0.45</c:v>
                </c:pt>
                <c:pt idx="1">
                  <c:v>0.5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4524013445687714E-2"/>
          <c:y val="0.83221862609139308"/>
          <c:w val="0.81013325965833216"/>
          <c:h val="0.14778278063380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C2C-43FB-4723-AC73-CBC870931AE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6B3E-3B67-4F1E-9363-D9A3806BE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C2C-43FB-4723-AC73-CBC870931AE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6B3E-3B67-4F1E-9363-D9A3806BE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C2C-43FB-4723-AC73-CBC870931AE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6B3E-3B67-4F1E-9363-D9A3806BE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C2C-43FB-4723-AC73-CBC870931AE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6B3E-3B67-4F1E-9363-D9A3806BE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C2C-43FB-4723-AC73-CBC870931AE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6B3E-3B67-4F1E-9363-D9A3806BE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C2C-43FB-4723-AC73-CBC870931AE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6B3E-3B67-4F1E-9363-D9A3806BE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C2C-43FB-4723-AC73-CBC870931AE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6B3E-3B67-4F1E-9363-D9A3806BE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C2C-43FB-4723-AC73-CBC870931AE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6B3E-3B67-4F1E-9363-D9A3806BE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C2C-43FB-4723-AC73-CBC870931AE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6B3E-3B67-4F1E-9363-D9A3806BE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C2C-43FB-4723-AC73-CBC870931AE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6B3E-3B67-4F1E-9363-D9A3806BE0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C2C-43FB-4723-AC73-CBC870931AE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97E6B3E-3B67-4F1E-9363-D9A3806BE0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858C2C-43FB-4723-AC73-CBC870931AE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7E6B3E-3B67-4F1E-9363-D9A3806BE0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03867" y="457201"/>
            <a:ext cx="10608733" cy="3733799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Новосибирска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458 комбинированного вида»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конструкторских способностей детей с ОВЗ </a:t>
            </a:r>
            <a: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лего-конструирования»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6434667" y="4640263"/>
            <a:ext cx="4961995" cy="1481137"/>
          </a:xfrm>
        </p:spPr>
        <p:txBody>
          <a:bodyPr>
            <a:normAutofit fontScale="5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Глёх Светлана Леонидовна, воспитатель высшей квалификационной категории,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Бородина Анастасия Александровна, воспитатель высшей квалификационной категории.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12963" r="11141" b="18271"/>
          <a:stretch/>
        </p:blipFill>
        <p:spPr>
          <a:xfrm>
            <a:off x="1240365" y="4055533"/>
            <a:ext cx="3687235" cy="258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33155"/>
            <a:ext cx="10972800" cy="37964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работа: «Город – деревня»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872067"/>
            <a:ext cx="4902195" cy="27574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66" y="812800"/>
            <a:ext cx="5007561" cy="28167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691466"/>
            <a:ext cx="4902195" cy="28363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66" y="3691466"/>
            <a:ext cx="5007561" cy="28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2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5" y="1094704"/>
            <a:ext cx="5735391" cy="4301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0772"/>
            <a:ext cx="5907109" cy="44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9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99" y="526288"/>
            <a:ext cx="3810000" cy="5743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1" y="1221073"/>
            <a:ext cx="2548466" cy="3619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73" y="3081864"/>
            <a:ext cx="2819400" cy="375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"/>
          <a:stretch/>
        </p:blipFill>
        <p:spPr>
          <a:xfrm>
            <a:off x="4327524" y="287867"/>
            <a:ext cx="3028950" cy="3708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4" b="11358"/>
          <a:stretch/>
        </p:blipFill>
        <p:spPr>
          <a:xfrm>
            <a:off x="6886738" y="3187700"/>
            <a:ext cx="2739863" cy="3581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10987" r="9916" b="12840"/>
          <a:stretch/>
        </p:blipFill>
        <p:spPr>
          <a:xfrm>
            <a:off x="8796866" y="237068"/>
            <a:ext cx="3101187" cy="37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4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22058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- заключительный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41755"/>
            <a:ext cx="10515600" cy="39352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картотеки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Лего-фестиваль.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23" y="667831"/>
            <a:ext cx="6354818" cy="55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45462"/>
            <a:ext cx="10515600" cy="5886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424">
            <a:off x="8056963" y="414278"/>
            <a:ext cx="3264830" cy="5804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709">
            <a:off x="847243" y="519073"/>
            <a:ext cx="3146937" cy="5594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324">
            <a:off x="3697299" y="1195451"/>
            <a:ext cx="2321222" cy="3282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4090">
            <a:off x="5540021" y="3269313"/>
            <a:ext cx="2300827" cy="32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710" y="622164"/>
            <a:ext cx="11454580" cy="587969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освоения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-технологии у дошкольников происходит:</a:t>
            </a:r>
          </a:p>
          <a:p>
            <a:pPr algn="l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осмысление своих действий при выполнении задания;</a:t>
            </a:r>
          </a:p>
          <a:p>
            <a:pPr algn="l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любознательности, сообразительности при выполнении разнообразных заданий;</a:t>
            </a:r>
          </a:p>
          <a:p>
            <a:pPr algn="l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самостоятельности, дисциплинированности, развитию терпения и упорства в достижении цели;</a:t>
            </a:r>
          </a:p>
          <a:p>
            <a:pPr algn="l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интереса к моделированию и конструированию, стимулирование детского технического творчества;</a:t>
            </a:r>
          </a:p>
          <a:p>
            <a:pPr algn="l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конструированию по образцу, чертежу, заданной схеме, по замыслу;</a:t>
            </a:r>
          </a:p>
          <a:p>
            <a:pPr algn="l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предпосылок учебной деятельности: умение и желание трудиться, выполнять задания в соответствии с инструкцией и поставленной целью, доводить начатое дело до конца, планировать будущую работу;</a:t>
            </a:r>
          </a:p>
          <a:p>
            <a:pPr algn="l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аккуратности, соблюдение техники безопасности, чувства ответственности и справедливости.	</a:t>
            </a:r>
          </a:p>
          <a:p>
            <a:pPr algn="l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мелкая моторика, стимулируя в будущем общее речевое развитие и развитие умственных способностей.</a:t>
            </a:r>
          </a:p>
          <a:p>
            <a:pPr algn="l"/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667" y="618067"/>
            <a:ext cx="4724400" cy="43264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требований, предъявляемых к занимающемуся по каждому из параметров, зависит от степени мастерства.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 - В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Достаточное мастерство - Д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мастерство - Н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09600" y="618067"/>
            <a:ext cx="5122333" cy="5706533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карта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79525"/>
              </p:ext>
            </p:extLst>
          </p:nvPr>
        </p:nvGraphicFramePr>
        <p:xfrm>
          <a:off x="378484" y="1611951"/>
          <a:ext cx="5880897" cy="4426262"/>
        </p:xfrm>
        <a:graphic>
          <a:graphicData uri="http://schemas.openxmlformats.org/drawingml/2006/table">
            <a:tbl>
              <a:tblPr firstRow="1" firstCol="1" bandRow="1"/>
              <a:tblGrid>
                <a:gridCol w="419430"/>
                <a:gridCol w="1425707"/>
                <a:gridCol w="419430"/>
                <a:gridCol w="337201"/>
                <a:gridCol w="337201"/>
                <a:gridCol w="337201"/>
                <a:gridCol w="337201"/>
                <a:gridCol w="337201"/>
                <a:gridCol w="337201"/>
                <a:gridCol w="419430"/>
                <a:gridCol w="586847"/>
                <a:gridCol w="586847"/>
              </a:tblGrid>
              <a:tr h="22623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</a:rPr>
                        <a:t>Ф 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ребенка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правильно конструировать поделку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72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400" b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условиям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схеме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образцу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замыслу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детей моделировать объекты по иллюстрациям и рисункам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72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 /Г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К/Г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К/Г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К/Г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К/Г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К/Г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72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Гриша 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72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Ева 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72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Кирилл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72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Алина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72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Вадим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72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Макар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72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Юля Ж.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72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 З.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72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Степан З.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71" marR="72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9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15729381"/>
              </p:ext>
            </p:extLst>
          </p:nvPr>
        </p:nvGraphicFramePr>
        <p:xfrm>
          <a:off x="405441" y="2147975"/>
          <a:ext cx="4885235" cy="4097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62483320"/>
              </p:ext>
            </p:extLst>
          </p:nvPr>
        </p:nvGraphicFramePr>
        <p:xfrm>
          <a:off x="6021238" y="2035834"/>
          <a:ext cx="5037827" cy="4183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46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348" y="256755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3961"/>
            <a:ext cx="10515600" cy="582300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Актуальность обусловлена необходимостью формировать у современных дошкольников, живущих в эпоху активной информатизации, технических (инженерных) способностей.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19205" r="6278"/>
          <a:stretch/>
        </p:blipFill>
        <p:spPr>
          <a:xfrm>
            <a:off x="702734" y="3429000"/>
            <a:ext cx="4953000" cy="2635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r="4449" b="11743"/>
          <a:stretch/>
        </p:blipFill>
        <p:spPr>
          <a:xfrm>
            <a:off x="6443133" y="3429000"/>
            <a:ext cx="4808645" cy="26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756" y="334569"/>
            <a:ext cx="11220244" cy="4630994"/>
          </a:xfrm>
        </p:spPr>
        <p:txBody>
          <a:bodyPr>
            <a:norm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необходимость поиска наиболее эффективного пути обучения данной категории детей. Известно, что использование в коррекционной работе разнообразных нетрадиционных методов и приемов предотвращает утомление детей, поддерживает у них познавательную активность, повышает результативность работы в целом.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1" y="3674530"/>
            <a:ext cx="5486399" cy="3086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2" y="4686296"/>
            <a:ext cx="1938867" cy="1938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6" y="4907885"/>
            <a:ext cx="2256164" cy="17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3626"/>
            <a:ext cx="11455399" cy="6272980"/>
          </a:xfrm>
        </p:spPr>
        <p:txBody>
          <a:bodyPr>
            <a:normAutofit fontScale="92500" lnSpcReduction="20000"/>
          </a:bodyPr>
          <a:lstStyle/>
          <a:p>
            <a:pPr indent="457200" algn="l">
              <a:lnSpc>
                <a:spcPct val="11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интеллектуально-творческого потенциала личности ребенка с ОВЗ через совершенствование его конструкторских способностей.</a:t>
            </a:r>
          </a:p>
          <a:p>
            <a:pPr indent="457200" algn="l">
              <a:lnSpc>
                <a:spcPct val="110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457200" algn="l">
              <a:lnSpc>
                <a:spcPct val="11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Развивать мелкую моторику рук, стимулируя в будущем общее речевое развитие и умственные способности.</a:t>
            </a:r>
          </a:p>
          <a:p>
            <a:pPr indent="457200" algn="l">
              <a:lnSpc>
                <a:spcPct val="11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2.Развивать интерес к моделированию и конструированию, стимулирование детского технического творчества;</a:t>
            </a:r>
          </a:p>
          <a:p>
            <a:pPr indent="457200" algn="l">
              <a:lnSpc>
                <a:spcPct val="11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3.Обучать конструированию по образцу, чертежу, заданной схеме, по замыслу;</a:t>
            </a:r>
          </a:p>
          <a:p>
            <a:pPr indent="457200" algn="l">
              <a:lnSpc>
                <a:spcPct val="11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Формировать предпосылки учебной деятельности: умение и желание трудиться, выполнять задания в соответствии с инструкцией, чертежом, схемой и поставленной целью, доводить начатое дело до конца, планировать будущую работу;</a:t>
            </a:r>
          </a:p>
          <a:p>
            <a:pPr indent="457200" algn="l">
              <a:lnSpc>
                <a:spcPct val="11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5.Совершенствовать коммуникативные навыки дошкольников при создании коллективной работы;</a:t>
            </a:r>
          </a:p>
          <a:p>
            <a:pPr indent="457200" algn="l">
              <a:lnSpc>
                <a:spcPct val="11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6.Развивать самостоятельность, дисциплинированность, терпение и упорство в достижении цели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10000"/>
              </a:lnSpc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Установить партнерские отношения с семьей каждого воспитанника, объединить усилия для развития и воспитания детей; создать атмосферу общности интересов.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1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934" y="550606"/>
            <a:ext cx="6197599" cy="56263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используются следующие основные виды конструирования: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Конструирование по образцу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Конструирование по замыслу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Конструирование по схеме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Конструирование по инструкции воспитателя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Конструирование по рисунку.</a:t>
            </a: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3" y="186137"/>
            <a:ext cx="5325534" cy="2995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t="17426" r="11827"/>
          <a:stretch/>
        </p:blipFill>
        <p:spPr>
          <a:xfrm>
            <a:off x="6366933" y="3546219"/>
            <a:ext cx="5325534" cy="292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133" y="340852"/>
            <a:ext cx="10701867" cy="542971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подготовительный (сентябрь)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Выбор темы проекта и его разработка.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Изучение научно-практических и методических источников по заявленной проблеме.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Подбор методического материала по данной теме.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Мониторинг детей.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64" t="3958" r="14264" b="20462"/>
          <a:stretch/>
        </p:blipFill>
        <p:spPr>
          <a:xfrm>
            <a:off x="5382884" y="3154744"/>
            <a:ext cx="5293584" cy="34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239" y="3946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– основной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цикла занятий по лексическим темам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509132"/>
              </p:ext>
            </p:extLst>
          </p:nvPr>
        </p:nvGraphicFramePr>
        <p:xfrm>
          <a:off x="851148" y="1708030"/>
          <a:ext cx="4919925" cy="4941137"/>
        </p:xfrm>
        <a:graphic>
          <a:graphicData uri="http://schemas.openxmlformats.org/drawingml/2006/table">
            <a:tbl>
              <a:tblPr firstRow="1" firstCol="1" bandRow="1"/>
              <a:tblGrid>
                <a:gridCol w="997783"/>
                <a:gridCol w="1063019"/>
                <a:gridCol w="1063019"/>
                <a:gridCol w="925039"/>
                <a:gridCol w="871065"/>
              </a:tblGrid>
              <a:tr h="11495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2E74B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7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700" b="1" kern="0">
                          <a:solidFill>
                            <a:srgbClr val="2E74B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темы и период</a:t>
                      </a:r>
                      <a:endParaRPr lang="ru-RU" sz="700" b="1" kern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69" marR="44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неделя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неделя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неделя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неделя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44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0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Детский сад.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Осень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Осень. Овощи. Фрукты.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Осенние деревья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44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1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Лего-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конструирование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Конструирование по замыслу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Колодец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Овощи и фрукты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Осенние деревья (коллективная работа)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44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0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Осень. Листопад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Грибная корзина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и моя семья. Мой дом.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Мой город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44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32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Лего- конструирование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Осенний листочек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Гриб съедобный и несъедобный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Домики большие и маленькие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Мосты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44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32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Моя страна. День народного единства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Осень. Перелетные птицы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Домашние животные и птицы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Первый снег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44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55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Лего-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конструирование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Флаг России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Птицы тянуться на юг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Деревенский дворик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Снежинка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44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5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Здравствуй зимушка зима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Животные зимой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Зимние забавы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Новый год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44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93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Лего-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конструирование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бывает зимой (конструирование по замыслу)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Домики для животных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Санки большие и маленькие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Нарядная елочка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44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5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Рождество Новый год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Животные севера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одежды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Зимующие птицы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44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1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Лего- конструирование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Снеговик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Пингвины на льдине (коллективная работа)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Моделируем шапку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Снегирь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69" marR="44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12233"/>
              </p:ext>
            </p:extLst>
          </p:nvPr>
        </p:nvGraphicFramePr>
        <p:xfrm>
          <a:off x="6250197" y="1751163"/>
          <a:ext cx="5144138" cy="4873924"/>
        </p:xfrm>
        <a:graphic>
          <a:graphicData uri="http://schemas.openxmlformats.org/drawingml/2006/table">
            <a:tbl>
              <a:tblPr firstRow="1" firstCol="1" bandRow="1"/>
              <a:tblGrid>
                <a:gridCol w="997544"/>
                <a:gridCol w="1072726"/>
                <a:gridCol w="1142861"/>
                <a:gridCol w="994517"/>
                <a:gridCol w="936490"/>
              </a:tblGrid>
              <a:tr h="7486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Военные профессии. День защитника Отечества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Игрушки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Жизнь подо льдом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5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Лего- конструирование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Танк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Конструирование по замыслу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Рыбка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5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Весна. Международный женский день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Мебель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Народная игрушка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5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Лего- конструирование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Солнышко в окошке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Мебель для кукол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Конструирование по замыслу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5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Весна идет, весне дорогу.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Моя планета Земля. Космос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Перелетные птицы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Наша планета - Земля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5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Лего- конструирование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Первые весенние цветы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Ракета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Скворечник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Конструирование по замыслу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3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Победы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Насекомые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Животные жарких стран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Скоро лето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3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Лего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конструирование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Звезда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Бабочка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Жираф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Конструирование по замыслу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8" marR="5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7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068"/>
            <a:ext cx="10515600" cy="635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 лексическим темам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2" y="801448"/>
            <a:ext cx="4891178" cy="2627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49" y="787338"/>
            <a:ext cx="4696284" cy="2641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23" y="3623734"/>
            <a:ext cx="4876801" cy="2743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623734"/>
            <a:ext cx="4690533" cy="27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6852" y="178466"/>
            <a:ext cx="9144000" cy="48029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работы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3" y="658761"/>
            <a:ext cx="5043949" cy="2837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13" y="658761"/>
            <a:ext cx="5043950" cy="2837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0" y="3721939"/>
            <a:ext cx="5043949" cy="28372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13" y="3776093"/>
            <a:ext cx="5043950" cy="28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632</TotalTime>
  <Words>804</Words>
  <Application>Microsoft Office PowerPoint</Application>
  <PresentationFormat>Широкоэкранный</PresentationFormat>
  <Paragraphs>279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Constantia</vt:lpstr>
      <vt:lpstr>Times New Roman</vt:lpstr>
      <vt:lpstr>Wingdings 2</vt:lpstr>
      <vt:lpstr>Поток</vt:lpstr>
      <vt:lpstr>муниципальное казенное дошкольное образовательное учреждение   города Новосибирска «Детский сад № 458 комбинированного вида»    «Развитие конструкторских способностей детей с ОВЗ  посредством лего-конструирования»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 этап – основной Состоит из цикла занятий по лексическим темам </vt:lpstr>
      <vt:lpstr>Конструирование по лексическим темам</vt:lpstr>
      <vt:lpstr>Коллективные работы</vt:lpstr>
      <vt:lpstr>Коллективная работа: «Город – деревня»</vt:lpstr>
      <vt:lpstr>Презентация PowerPoint</vt:lpstr>
      <vt:lpstr>Работа с родителями</vt:lpstr>
      <vt:lpstr>III этап - заключительный</vt:lpstr>
      <vt:lpstr>Участие в конкурсах</vt:lpstr>
      <vt:lpstr>Презентация PowerPoint</vt:lpstr>
      <vt:lpstr>   Уровень требований, предъявляемых к занимающемуся по каждому из параметров, зависит от степени мастерства.   Высокое мастерство - В Достаточное мастерство - Д Недостаточное мастерство - Н</vt:lpstr>
      <vt:lpstr>Мониторинг</vt:lpstr>
      <vt:lpstr>Спасибо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конкурс «Ярмарка педагогических идей – 2019» Номинация: Проект «Развитие конструкторских способностей детей посредством лего-конструирования.» </dc:title>
  <dc:creator>Светлана</dc:creator>
  <cp:lastModifiedBy>Светлана</cp:lastModifiedBy>
  <cp:revision>56</cp:revision>
  <dcterms:created xsi:type="dcterms:W3CDTF">2021-03-31T15:33:57Z</dcterms:created>
  <dcterms:modified xsi:type="dcterms:W3CDTF">2021-04-22T03:34:47Z</dcterms:modified>
</cp:coreProperties>
</file>