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0" r:id="rId2"/>
    <p:sldId id="274" r:id="rId3"/>
    <p:sldId id="291" r:id="rId4"/>
    <p:sldId id="272" r:id="rId5"/>
    <p:sldId id="273" r:id="rId6"/>
    <p:sldId id="281" r:id="rId7"/>
    <p:sldId id="282" r:id="rId8"/>
    <p:sldId id="283" r:id="rId9"/>
    <p:sldId id="286" r:id="rId10"/>
    <p:sldId id="287" r:id="rId11"/>
    <p:sldId id="280" r:id="rId12"/>
    <p:sldId id="288" r:id="rId13"/>
    <p:sldId id="278" r:id="rId14"/>
    <p:sldId id="279" r:id="rId15"/>
    <p:sldId id="293" r:id="rId16"/>
    <p:sldId id="269" r:id="rId17"/>
    <p:sldId id="294" r:id="rId18"/>
    <p:sldId id="284" r:id="rId19"/>
    <p:sldId id="289" r:id="rId20"/>
    <p:sldId id="290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CAC91-FFF3-48CE-B4E7-1414E9E3241F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0C167-4A56-41BC-91ED-35111827F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5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C167-4A56-41BC-91ED-35111827F59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1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3.png"/><Relationship Id="rId21" Type="http://schemas.openxmlformats.org/officeDocument/2006/relationships/image" Target="../media/image17.emf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emf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4.wdp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060848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ФОРМИРОВАНИЕ ФУНКЦИОНАЛЬНОЙ</a:t>
            </a:r>
          </a:p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ГРАМОТНОСТИ</a:t>
            </a:r>
          </a:p>
          <a:p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>УРОКАХ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6474990"/>
              </p:ext>
            </p:extLst>
          </p:nvPr>
        </p:nvGraphicFramePr>
        <p:xfrm>
          <a:off x="683568" y="1700806"/>
          <a:ext cx="7704864" cy="478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  <a:gridCol w="481554"/>
              </a:tblGrid>
              <a:tr h="797225"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3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1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8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4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2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1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8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6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2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8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2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3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6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8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1</a:t>
                      </a:r>
                      <a:endParaRPr lang="ru-RU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1" dirty="0" smtClean="0"/>
                        <a:t>9</a:t>
                      </a:r>
                      <a:endParaRPr lang="ru-RU" sz="2400" b="0" i="1" dirty="0"/>
                    </a:p>
                  </a:txBody>
                  <a:tcPr/>
                </a:tc>
              </a:tr>
              <a:tr h="797225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</a:t>
                      </a:r>
                      <a:endParaRPr lang="ru-RU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ф</a:t>
                      </a:r>
                      <a:endParaRPr lang="ru-RU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з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</a:t>
                      </a:r>
                      <a:endParaRPr lang="ru-RU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д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</a:t>
                      </a:r>
                      <a:endParaRPr lang="ru-RU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л</a:t>
                      </a:r>
                      <a:endParaRPr lang="ru-RU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</a:t>
                      </a:r>
                      <a:endParaRPr lang="ru-RU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7972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79722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ы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ш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ь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ь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ы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7972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79722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щ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з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я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п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д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ъ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й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ц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</a:t>
                      </a:r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Закрась квадратики ,где нечетные числа прочтешь  пословицу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560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Прочитай стихотворение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145323"/>
              </p:ext>
            </p:extLst>
          </p:nvPr>
        </p:nvGraphicFramePr>
        <p:xfrm>
          <a:off x="0" y="1196752"/>
          <a:ext cx="1691679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16"/>
                <a:gridCol w="274326"/>
                <a:gridCol w="731537"/>
              </a:tblGrid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7*9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5*8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</a:t>
                      </a:r>
                      <a:r>
                        <a:rPr lang="en-US" dirty="0" smtClean="0"/>
                        <a:t>:7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9*9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72:8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7*8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6*6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54:9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48</a:t>
                      </a:r>
                      <a:r>
                        <a:rPr lang="en-US" dirty="0" smtClean="0"/>
                        <a:t>:6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Я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8*4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8*8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8*3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/>
                </a:tc>
              </a:tr>
              <a:tr h="3489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5*6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871896"/>
              </p:ext>
            </p:extLst>
          </p:nvPr>
        </p:nvGraphicFramePr>
        <p:xfrm>
          <a:off x="1763688" y="1268760"/>
          <a:ext cx="20162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388"/>
                <a:gridCol w="326955"/>
                <a:gridCol w="871881"/>
              </a:tblGrid>
              <a:tr h="290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7*</a:t>
                      </a:r>
                      <a:r>
                        <a:rPr lang="en-US" dirty="0" smtClean="0"/>
                        <a:t>6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</a:t>
                      </a:r>
                      <a:r>
                        <a:rPr lang="en-US" dirty="0" smtClean="0"/>
                        <a:t>:6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</a:t>
                      </a:r>
                      <a:r>
                        <a:rPr lang="en-US" dirty="0" smtClean="0"/>
                        <a:t>:</a:t>
                      </a: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r>
                        <a:rPr lang="en-US" dirty="0" smtClean="0"/>
                        <a:t>*</a:t>
                      </a: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7*7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r>
                        <a:rPr lang="en-US" dirty="0" smtClean="0"/>
                        <a:t>*</a:t>
                      </a: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r>
                        <a:rPr lang="en-US" dirty="0" smtClean="0"/>
                        <a:t>*</a:t>
                      </a: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9*6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8*9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9*3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5*5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Й</a:t>
                      </a:r>
                      <a:endParaRPr lang="ru-RU" dirty="0"/>
                    </a:p>
                  </a:txBody>
                  <a:tcPr/>
                </a:tc>
              </a:tr>
              <a:tr h="2950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5*7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030110"/>
              </p:ext>
            </p:extLst>
          </p:nvPr>
        </p:nvGraphicFramePr>
        <p:xfrm>
          <a:off x="3851920" y="1484784"/>
          <a:ext cx="285786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3"/>
                <a:gridCol w="368457"/>
                <a:gridCol w="479743"/>
                <a:gridCol w="447944"/>
                <a:gridCol w="329175"/>
                <a:gridCol w="462913"/>
                <a:gridCol w="33758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618223"/>
              </p:ext>
            </p:extLst>
          </p:nvPr>
        </p:nvGraphicFramePr>
        <p:xfrm>
          <a:off x="3779912" y="3068960"/>
          <a:ext cx="3545344" cy="736600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528059"/>
                <a:gridCol w="549549"/>
                <a:gridCol w="497358"/>
                <a:gridCol w="497358"/>
                <a:gridCol w="447956"/>
                <a:gridCol w="432048"/>
                <a:gridCol w="288032"/>
                <a:gridCol w="304984"/>
              </a:tblGrid>
              <a:tr h="2830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12511"/>
              </p:ext>
            </p:extLst>
          </p:nvPr>
        </p:nvGraphicFramePr>
        <p:xfrm>
          <a:off x="3779912" y="2276872"/>
          <a:ext cx="362000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432048"/>
                <a:gridCol w="288032"/>
                <a:gridCol w="432048"/>
                <a:gridCol w="434831"/>
                <a:gridCol w="400250"/>
                <a:gridCol w="400250"/>
                <a:gridCol w="400250"/>
                <a:gridCol w="40025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00521"/>
              </p:ext>
            </p:extLst>
          </p:nvPr>
        </p:nvGraphicFramePr>
        <p:xfrm>
          <a:off x="3779912" y="3789040"/>
          <a:ext cx="3240361" cy="736600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426364"/>
                <a:gridCol w="537907"/>
                <a:gridCol w="388217"/>
                <a:gridCol w="447712"/>
                <a:gridCol w="425773"/>
                <a:gridCol w="388217"/>
                <a:gridCol w="291161"/>
                <a:gridCol w="335010"/>
              </a:tblGrid>
              <a:tr h="2830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09304"/>
              </p:ext>
            </p:extLst>
          </p:nvPr>
        </p:nvGraphicFramePr>
        <p:xfrm>
          <a:off x="7236292" y="3789040"/>
          <a:ext cx="14401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52"/>
                <a:gridCol w="288032"/>
                <a:gridCol w="288032"/>
                <a:gridCol w="432048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61085"/>
              </p:ext>
            </p:extLst>
          </p:nvPr>
        </p:nvGraphicFramePr>
        <p:xfrm>
          <a:off x="3779912" y="4581128"/>
          <a:ext cx="518457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  <a:gridCol w="345638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474586"/>
              </p:ext>
            </p:extLst>
          </p:nvPr>
        </p:nvGraphicFramePr>
        <p:xfrm>
          <a:off x="-8" y="5949280"/>
          <a:ext cx="694827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552"/>
                <a:gridCol w="432048"/>
                <a:gridCol w="216024"/>
                <a:gridCol w="216024"/>
                <a:gridCol w="288032"/>
                <a:gridCol w="432048"/>
                <a:gridCol w="216024"/>
                <a:gridCol w="432048"/>
                <a:gridCol w="288032"/>
                <a:gridCol w="432048"/>
                <a:gridCol w="216024"/>
                <a:gridCol w="432048"/>
                <a:gridCol w="360040"/>
                <a:gridCol w="288032"/>
                <a:gridCol w="288032"/>
                <a:gridCol w="432048"/>
                <a:gridCol w="432048"/>
                <a:gridCol w="432048"/>
                <a:gridCol w="216024"/>
                <a:gridCol w="432049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29227"/>
              </p:ext>
            </p:extLst>
          </p:nvPr>
        </p:nvGraphicFramePr>
        <p:xfrm>
          <a:off x="7308304" y="5949280"/>
          <a:ext cx="21839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976"/>
                <a:gridCol w="545976"/>
                <a:gridCol w="545976"/>
                <a:gridCol w="545976"/>
              </a:tblGrid>
              <a:tr h="2599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916">
                <a:tc>
                  <a:txBody>
                    <a:bodyPr/>
                    <a:lstStyle/>
                    <a:p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210788"/>
              </p:ext>
            </p:extLst>
          </p:nvPr>
        </p:nvGraphicFramePr>
        <p:xfrm>
          <a:off x="6948264" y="5949280"/>
          <a:ext cx="383704" cy="73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704"/>
              </a:tblGrid>
              <a:tr h="3679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79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5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858126"/>
              </p:ext>
            </p:extLst>
          </p:nvPr>
        </p:nvGraphicFramePr>
        <p:xfrm>
          <a:off x="0" y="5733256"/>
          <a:ext cx="914400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ё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ж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ц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ч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ш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щ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ъ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ю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3р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2р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3888432"/>
          </a:xfrm>
        </p:spPr>
        <p:txBody>
          <a:bodyPr>
            <a:normAutofit/>
          </a:bodyPr>
          <a:lstStyle/>
          <a:p>
            <a:r>
              <a:rPr lang="ru-RU" sz="1800" dirty="0"/>
              <a:t/>
            </a:r>
            <a:br>
              <a:rPr lang="ru-RU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32656"/>
            <a:ext cx="7632848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Задания на развитие функциональной грамотности</a:t>
            </a:r>
            <a:r>
              <a:rPr lang="ru-RU" sz="3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</a:rPr>
              <a:t>Т  а  н  я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пытается выяснить, ,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                             сколько </a:t>
            </a:r>
          </a:p>
          <a:p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4р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                      стоит её имя.</a:t>
            </a:r>
          </a:p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                             Напиши своё имя.</a:t>
            </a:r>
          </a:p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Сколько оно стоит ? </a:t>
            </a:r>
          </a:p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Напиши имена двух своих друзей . Кто из вас напишет самое дорогое имя?</a:t>
            </a:r>
          </a:p>
          <a:p>
            <a:r>
              <a:rPr lang="ru-RU" sz="6000" u="sng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6000" u="sng" dirty="0" smtClean="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lang="ru-RU" sz="3600" u="sng" dirty="0">
                <a:solidFill>
                  <a:schemeClr val="bg1"/>
                </a:solidFill>
              </a:rPr>
              <a:t/>
            </a:r>
            <a:br>
              <a:rPr lang="ru-RU" sz="3600" u="sng" dirty="0">
                <a:solidFill>
                  <a:schemeClr val="bg1"/>
                </a:solidFill>
              </a:rPr>
            </a:br>
            <a:r>
              <a:rPr lang="ru-RU" sz="1100" u="sng" dirty="0" smtClean="0">
                <a:solidFill>
                  <a:schemeClr val="bg1"/>
                </a:solidFill>
              </a:rPr>
              <a:t>4</a:t>
            </a:r>
            <a:endParaRPr lang="ru-RU" sz="3600" u="sng" dirty="0" smtClean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e7.pngegg.com/pngimages/345/931/png-clipart-illustration-cheek-ear-love-charlie-brown-and-lucy-love-chil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79" y="1467714"/>
            <a:ext cx="2950642" cy="257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3275168"/>
            <a:ext cx="28786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Т  а  н  я </a:t>
            </a:r>
          </a:p>
        </p:txBody>
      </p:sp>
    </p:spTree>
    <p:extLst>
      <p:ext uri="{BB962C8B-B14F-4D97-AF65-F5344CB8AC3E}">
        <p14:creationId xmlns:p14="http://schemas.microsoft.com/office/powerpoint/2010/main" val="27263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562305"/>
              </p:ext>
            </p:extLst>
          </p:nvPr>
        </p:nvGraphicFramePr>
        <p:xfrm>
          <a:off x="307972" y="1490797"/>
          <a:ext cx="8296475" cy="5285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295"/>
                <a:gridCol w="1659295"/>
                <a:gridCol w="1659295"/>
                <a:gridCol w="1518391"/>
                <a:gridCol w="864096"/>
                <a:gridCol w="936103"/>
              </a:tblGrid>
              <a:tr h="10282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Ваша сумма</a:t>
                      </a:r>
                      <a:endParaRPr lang="ru-RU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</a:t>
                      </a:r>
                    </a:p>
                    <a:p>
                      <a:r>
                        <a:rPr lang="ru-RU" sz="1800" dirty="0" smtClean="0"/>
                        <a:t>д</a:t>
                      </a:r>
                    </a:p>
                    <a:p>
                      <a:r>
                        <a:rPr lang="ru-RU" sz="1800" dirty="0" smtClean="0"/>
                        <a:t>А</a:t>
                      </a:r>
                    </a:p>
                    <a:p>
                      <a:r>
                        <a:rPr lang="ru-RU" sz="1800" dirty="0" smtClean="0"/>
                        <a:t>Ч</a:t>
                      </a:r>
                    </a:p>
                    <a:p>
                      <a:r>
                        <a:rPr lang="ru-RU" sz="1800" dirty="0" smtClean="0"/>
                        <a:t>а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664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282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282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Устный счет + жизненная ситуация</a:t>
            </a:r>
            <a:endParaRPr lang="ru-RU" dirty="0"/>
          </a:p>
        </p:txBody>
      </p:sp>
      <p:pic>
        <p:nvPicPr>
          <p:cNvPr id="5122" name="Picture 2" descr="Хлеб Домашний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0" y="1757962"/>
            <a:ext cx="153737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humbs.dreamstime.com/z/%D0%B1%D0%B5-%D1%8B%D0%B9-%D0%B6%D0%B5%D0%B7-51618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8" y="3134093"/>
            <a:ext cx="1332077" cy="138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143" y="2103194"/>
            <a:ext cx="93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35 р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216" y="3900581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18 р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6" name="Picture 6" descr="Apple, Фрукты, Зеленое Яблоко, Красное Яблок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82" y="1630338"/>
            <a:ext cx="146826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2182" y="218605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100р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128" name="Picture 8" descr="растение, фрукты, Пища, производить, Рыжих, банан, здоровье, Бананы, Фрукты, здор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83" y="3158937"/>
            <a:ext cx="1393897" cy="133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9797" y="3927990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80р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30" name="Picture 10" descr="Молоко Простоквашино ультрапастеризованное 950 мл.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80" y="1685954"/>
            <a:ext cx="147622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96340" y="2525808"/>
            <a:ext cx="69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50 р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132" name="Picture 12" descr="Milka. фото Шоколад milka молочный с цельным миндалем, 90 г.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26" y="1585379"/>
            <a:ext cx="828524" cy="186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4841" y="3052367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60 р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AutoShape 14" descr="https://illan-gifts.ru/api/images/ruchka-sharykovaia-plastykovaia-prodir-ds3-tpp-special-zheltaia-krasnaia-12643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https://illan-gifts.ru/api/images/ruchka-sharykovaia-plastykovaia-prodir-ds3-tpp-special-zheltaia-krasnaia-126430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8" name="Picture 18" descr="https://podaru.ru/assets/images/products/1752/4770832tif1000x1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88" y="3413739"/>
            <a:ext cx="1135569" cy="11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20233" y="3452477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20 р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40" name="Picture 20" descr="https://static.my-shop.ru/product/3/217/21667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86" y="3538733"/>
            <a:ext cx="1414404" cy="141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20481" y="4390686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3 р.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42" name="Picture 22" descr="https://im0-tub-ru.yandex.net/i?id=21ba232cc3ff4e07c760bb27c5bcc866-l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1" y="4852716"/>
            <a:ext cx="1400602" cy="140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1242" y="575814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200 р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44" name="Picture 24" descr="Набор акварельных красок &amp;apos;Урок рисования&amp;apos;, 14 цветов (включая бел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82" y="4549308"/>
            <a:ext cx="1326117" cy="132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95765" y="5544896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90 р.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46" name="Picture 26" descr="https://avatars.mds.yandex.net/get-marketpic/5492142/pic0d6edbab84297e00f889517d29ac8666/ori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79" y="4722025"/>
            <a:ext cx="1249057" cy="166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93434" y="578054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45 р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48" name="Picture 28" descr="https://cdn2.randewoo.ru/img/390009/z/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86" y="5212366"/>
            <a:ext cx="1536063" cy="13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67747" y="5861423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70 р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/>
          <a:lstStyle/>
          <a:p>
            <a:r>
              <a:rPr lang="ru-RU" dirty="0" smtClean="0"/>
              <a:t>Сколько пакетов  кефира можно купить на 240 рублей , если пакет стоит 54 рубля.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Рулон  туалетной бумаги «Стандарт» стоит 19 рублей . Тимур пришел в магазин за бумагой , имея в кармане 500 рублей .Какое наибольшее  количество  рулонов  этой бумаги сможет купить Тимур . На сколько дней хватит этих рулонов ,если семья из 5 человек  используют за день по 5 метров бумаги.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Моделирование и решение заданий с использованием</a:t>
            </a:r>
            <a:br>
              <a:rPr lang="ru-RU" sz="2400" b="1" dirty="0"/>
            </a:br>
            <a:r>
              <a:rPr lang="ru-RU" sz="2400" b="1" dirty="0" smtClean="0"/>
              <a:t>математических </a:t>
            </a:r>
            <a:r>
              <a:rPr lang="ru-RU" sz="2400" b="1" dirty="0"/>
              <a:t>умений и знаний в повседневных</a:t>
            </a:r>
            <a:br>
              <a:rPr lang="ru-RU" sz="2400" b="1" dirty="0"/>
            </a:br>
            <a:r>
              <a:rPr lang="ru-RU" sz="2400" b="1" dirty="0" smtClean="0"/>
              <a:t>жизненных </a:t>
            </a:r>
            <a:r>
              <a:rPr lang="ru-RU" sz="2400" b="1" dirty="0"/>
              <a:t>ситуациях.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0004">
            <a:off x="7199194" y="1653255"/>
            <a:ext cx="1984651" cy="111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Туалетная бумага является товаром первой необходимости, поэтому она должн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69160"/>
            <a:ext cx="1452347" cy="14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3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Окружающая действительность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Систематически используемые  мною специальных задач и заданий  на развитие логического мышления  формирует и способствует  развитию функциональной грамотности.</a:t>
            </a:r>
          </a:p>
          <a:p>
            <a:r>
              <a:rPr lang="ru-RU" dirty="0" smtClean="0"/>
              <a:t>Позволяет более уверенно  и активнее использовать  математические знания  в повседневной жизни.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6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392488"/>
          </a:xfrm>
        </p:spPr>
        <p:txBody>
          <a:bodyPr>
            <a:noAutofit/>
          </a:bodyPr>
          <a:lstStyle/>
          <a:p>
            <a:pPr lvl="0">
              <a:buClr>
                <a:srgbClr val="31B6FD"/>
              </a:buClr>
            </a:pPr>
            <a:r>
              <a:rPr lang="ru-RU" sz="3200" b="1" dirty="0">
                <a:solidFill>
                  <a:srgbClr val="00B050"/>
                </a:solidFill>
              </a:rPr>
              <a:t>«Ж(</a:t>
            </a:r>
            <a:r>
              <a:rPr lang="ru-RU" sz="3200" b="1" dirty="0" err="1">
                <a:solidFill>
                  <a:srgbClr val="00B050"/>
                </a:solidFill>
              </a:rPr>
              <a:t>и,ы</a:t>
            </a:r>
            <a:r>
              <a:rPr lang="ru-RU" sz="3200" b="1" dirty="0">
                <a:solidFill>
                  <a:srgbClr val="00B050"/>
                </a:solidFill>
              </a:rPr>
              <a:t>)ли-были де(</a:t>
            </a:r>
            <a:r>
              <a:rPr lang="ru-RU" sz="3200" b="1" dirty="0" err="1">
                <a:solidFill>
                  <a:srgbClr val="00B050"/>
                </a:solidFill>
              </a:rPr>
              <a:t>т,д</a:t>
            </a:r>
            <a:r>
              <a:rPr lang="ru-RU" sz="3200" b="1" dirty="0">
                <a:solidFill>
                  <a:srgbClr val="00B050"/>
                </a:solidFill>
              </a:rPr>
              <a:t>) и баба, и была у них </a:t>
            </a:r>
            <a:r>
              <a:rPr lang="ru-RU" sz="3200" b="1" dirty="0" err="1">
                <a:solidFill>
                  <a:srgbClr val="00B050"/>
                </a:solidFill>
              </a:rPr>
              <a:t>куроч</a:t>
            </a:r>
            <a:r>
              <a:rPr lang="ru-RU" sz="3200" b="1" dirty="0">
                <a:solidFill>
                  <a:srgbClr val="00B050"/>
                </a:solidFill>
              </a:rPr>
              <a:t>(ь)ка (</a:t>
            </a:r>
            <a:r>
              <a:rPr lang="ru-RU" sz="3200" b="1" dirty="0" err="1">
                <a:solidFill>
                  <a:srgbClr val="00B050"/>
                </a:solidFill>
              </a:rPr>
              <a:t>р,Р</a:t>
            </a:r>
            <a:r>
              <a:rPr lang="ru-RU" sz="3200" b="1" dirty="0">
                <a:solidFill>
                  <a:srgbClr val="00B050"/>
                </a:solidFill>
              </a:rPr>
              <a:t>)</a:t>
            </a:r>
            <a:r>
              <a:rPr lang="ru-RU" sz="3200" b="1" dirty="0" err="1">
                <a:solidFill>
                  <a:srgbClr val="00B050"/>
                </a:solidFill>
              </a:rPr>
              <a:t>яба</a:t>
            </a:r>
            <a:r>
              <a:rPr lang="ru-RU" sz="3200" b="1" dirty="0">
                <a:solidFill>
                  <a:srgbClr val="00B050"/>
                </a:solidFill>
              </a:rPr>
              <a:t>. </a:t>
            </a:r>
            <a:r>
              <a:rPr lang="ru-RU" sz="3200" b="1" dirty="0" err="1">
                <a:solidFill>
                  <a:srgbClr val="00B050"/>
                </a:solidFill>
              </a:rPr>
              <a:t>Сн</a:t>
            </a:r>
            <a:r>
              <a:rPr lang="ru-RU" sz="3200" b="1" dirty="0">
                <a:solidFill>
                  <a:srgbClr val="00B050"/>
                </a:solidFill>
              </a:rPr>
              <a:t>(</a:t>
            </a:r>
            <a:r>
              <a:rPr lang="ru-RU" sz="3200" b="1" dirty="0" err="1">
                <a:solidFill>
                  <a:srgbClr val="00B050"/>
                </a:solidFill>
              </a:rPr>
              <a:t>и,е</a:t>
            </a:r>
            <a:r>
              <a:rPr lang="ru-RU" sz="3200" b="1" dirty="0">
                <a:solidFill>
                  <a:srgbClr val="00B050"/>
                </a:solidFill>
              </a:rPr>
              <a:t>)</a:t>
            </a:r>
            <a:r>
              <a:rPr lang="ru-RU" sz="3200" b="1" dirty="0" err="1">
                <a:solidFill>
                  <a:srgbClr val="00B050"/>
                </a:solidFill>
              </a:rPr>
              <a:t>сла</a:t>
            </a:r>
            <a:r>
              <a:rPr lang="ru-RU" sz="3200" b="1" dirty="0">
                <a:solidFill>
                  <a:srgbClr val="00B050"/>
                </a:solidFill>
              </a:rPr>
              <a:t> </a:t>
            </a:r>
            <a:r>
              <a:rPr lang="ru-RU" sz="3200" b="1" dirty="0" err="1">
                <a:solidFill>
                  <a:srgbClr val="00B050"/>
                </a:solidFill>
              </a:rPr>
              <a:t>куроч</a:t>
            </a:r>
            <a:r>
              <a:rPr lang="ru-RU" sz="3200" b="1" dirty="0">
                <a:solidFill>
                  <a:srgbClr val="00B050"/>
                </a:solidFill>
              </a:rPr>
              <a:t>(ь)ка (</a:t>
            </a:r>
            <a:r>
              <a:rPr lang="ru-RU" sz="3200" b="1" dirty="0" err="1">
                <a:solidFill>
                  <a:srgbClr val="00B050"/>
                </a:solidFill>
              </a:rPr>
              <a:t>я,е,и</a:t>
            </a:r>
            <a:r>
              <a:rPr lang="ru-RU" sz="3200" b="1" dirty="0">
                <a:solidFill>
                  <a:srgbClr val="00B050"/>
                </a:solidFill>
              </a:rPr>
              <a:t>)</a:t>
            </a:r>
            <a:r>
              <a:rPr lang="ru-RU" sz="3200" b="1" dirty="0" err="1">
                <a:solidFill>
                  <a:srgbClr val="00B050"/>
                </a:solidFill>
              </a:rPr>
              <a:t>ич</a:t>
            </a:r>
            <a:r>
              <a:rPr lang="ru-RU" sz="3200" b="1" dirty="0">
                <a:solidFill>
                  <a:srgbClr val="00B050"/>
                </a:solidFill>
              </a:rPr>
              <a:t>(ь)ко, не </a:t>
            </a:r>
            <a:r>
              <a:rPr lang="ru-RU" sz="3200" b="1" dirty="0" err="1">
                <a:solidFill>
                  <a:srgbClr val="00B050"/>
                </a:solidFill>
              </a:rPr>
              <a:t>пр</a:t>
            </a:r>
            <a:r>
              <a:rPr lang="ru-RU" sz="3200" b="1" dirty="0">
                <a:solidFill>
                  <a:srgbClr val="00B050"/>
                </a:solidFill>
              </a:rPr>
              <a:t>(</a:t>
            </a:r>
            <a:r>
              <a:rPr lang="ru-RU" sz="3200" b="1" dirty="0" err="1">
                <a:solidFill>
                  <a:srgbClr val="00B050"/>
                </a:solidFill>
              </a:rPr>
              <a:t>а,о</a:t>
            </a:r>
            <a:r>
              <a:rPr lang="ru-RU" sz="3200" b="1" dirty="0">
                <a:solidFill>
                  <a:srgbClr val="00B050"/>
                </a:solidFill>
              </a:rPr>
              <a:t>)</a:t>
            </a:r>
            <a:r>
              <a:rPr lang="ru-RU" sz="3200" b="1" dirty="0" err="1">
                <a:solidFill>
                  <a:srgbClr val="00B050"/>
                </a:solidFill>
              </a:rPr>
              <a:t>стое</a:t>
            </a:r>
            <a:r>
              <a:rPr lang="ru-RU" sz="3200" b="1" dirty="0">
                <a:solidFill>
                  <a:srgbClr val="00B050"/>
                </a:solidFill>
              </a:rPr>
              <a:t>, а з(</a:t>
            </a:r>
            <a:r>
              <a:rPr lang="ru-RU" sz="3200" b="1" dirty="0" err="1">
                <a:solidFill>
                  <a:srgbClr val="00B050"/>
                </a:solidFill>
              </a:rPr>
              <a:t>о,а</a:t>
            </a:r>
            <a:r>
              <a:rPr lang="ru-RU" sz="3200" b="1" dirty="0">
                <a:solidFill>
                  <a:srgbClr val="00B050"/>
                </a:solidFill>
              </a:rPr>
              <a:t>)л(</a:t>
            </a:r>
            <a:r>
              <a:rPr lang="ru-RU" sz="3200" b="1" dirty="0" err="1">
                <a:solidFill>
                  <a:srgbClr val="00B050"/>
                </a:solidFill>
              </a:rPr>
              <a:t>а,о</a:t>
            </a:r>
            <a:r>
              <a:rPr lang="ru-RU" sz="3200" b="1" dirty="0">
                <a:solidFill>
                  <a:srgbClr val="00B050"/>
                </a:solidFill>
              </a:rPr>
              <a:t>)тое</a:t>
            </a:r>
            <a:r>
              <a:rPr lang="ru-RU" sz="3200" b="1" dirty="0" smtClean="0">
                <a:solidFill>
                  <a:srgbClr val="00B050"/>
                </a:solidFill>
              </a:rPr>
              <a:t>.»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«</a:t>
            </a:r>
            <a:r>
              <a:rPr lang="ru-RU" sz="3200" b="1" dirty="0">
                <a:solidFill>
                  <a:srgbClr val="C00000"/>
                </a:solidFill>
              </a:rPr>
              <a:t>Ж…ли-были де… и баба, и была у них </a:t>
            </a:r>
            <a:r>
              <a:rPr lang="ru-RU" sz="3200" b="1" dirty="0" err="1">
                <a:solidFill>
                  <a:srgbClr val="C00000"/>
                </a:solidFill>
              </a:rPr>
              <a:t>куроч</a:t>
            </a:r>
            <a:r>
              <a:rPr lang="ru-RU" sz="3200" b="1" dirty="0">
                <a:solidFill>
                  <a:srgbClr val="C00000"/>
                </a:solidFill>
              </a:rPr>
              <a:t>…ка …</a:t>
            </a:r>
            <a:r>
              <a:rPr lang="ru-RU" sz="3200" b="1" dirty="0" err="1">
                <a:solidFill>
                  <a:srgbClr val="C00000"/>
                </a:solidFill>
              </a:rPr>
              <a:t>яба</a:t>
            </a:r>
            <a:r>
              <a:rPr lang="ru-RU" sz="3200" b="1" dirty="0">
                <a:solidFill>
                  <a:srgbClr val="C00000"/>
                </a:solidFill>
              </a:rPr>
              <a:t>. </a:t>
            </a:r>
            <a:r>
              <a:rPr lang="ru-RU" sz="3200" b="1" dirty="0" err="1">
                <a:solidFill>
                  <a:srgbClr val="C00000"/>
                </a:solidFill>
              </a:rPr>
              <a:t>Сн</a:t>
            </a:r>
            <a:r>
              <a:rPr lang="ru-RU" sz="3200" b="1" dirty="0">
                <a:solidFill>
                  <a:srgbClr val="C00000"/>
                </a:solidFill>
              </a:rPr>
              <a:t>…</a:t>
            </a:r>
            <a:r>
              <a:rPr lang="ru-RU" sz="3200" b="1" dirty="0" err="1">
                <a:solidFill>
                  <a:srgbClr val="C00000"/>
                </a:solidFill>
              </a:rPr>
              <a:t>сла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куроч</a:t>
            </a:r>
            <a:r>
              <a:rPr lang="ru-RU" sz="3200" b="1" dirty="0">
                <a:solidFill>
                  <a:srgbClr val="C00000"/>
                </a:solidFill>
              </a:rPr>
              <a:t>…ка ..</a:t>
            </a:r>
            <a:r>
              <a:rPr lang="ru-RU" sz="3200" b="1" dirty="0" err="1">
                <a:solidFill>
                  <a:srgbClr val="C00000"/>
                </a:solidFill>
              </a:rPr>
              <a:t>ич</a:t>
            </a:r>
            <a:r>
              <a:rPr lang="ru-RU" sz="3200" b="1" dirty="0">
                <a:solidFill>
                  <a:srgbClr val="C00000"/>
                </a:solidFill>
              </a:rPr>
              <a:t>…ко, не </a:t>
            </a:r>
            <a:r>
              <a:rPr lang="ru-RU" sz="3200" b="1" dirty="0" err="1">
                <a:solidFill>
                  <a:srgbClr val="C00000"/>
                </a:solidFill>
              </a:rPr>
              <a:t>пр</a:t>
            </a:r>
            <a:r>
              <a:rPr lang="ru-RU" sz="3200" b="1" dirty="0">
                <a:solidFill>
                  <a:srgbClr val="C00000"/>
                </a:solidFill>
              </a:rPr>
              <a:t>…</a:t>
            </a:r>
            <a:r>
              <a:rPr lang="ru-RU" sz="3200" b="1" dirty="0" err="1">
                <a:solidFill>
                  <a:srgbClr val="C00000"/>
                </a:solidFill>
              </a:rPr>
              <a:t>стое</a:t>
            </a:r>
            <a:r>
              <a:rPr lang="ru-RU" sz="3200" b="1" dirty="0">
                <a:solidFill>
                  <a:srgbClr val="C00000"/>
                </a:solidFill>
              </a:rPr>
              <a:t>, а з…л…тое</a:t>
            </a:r>
            <a:r>
              <a:rPr lang="ru-RU" sz="3200" b="1" dirty="0" smtClean="0">
                <a:solidFill>
                  <a:srgbClr val="C00000"/>
                </a:solidFill>
              </a:rPr>
              <a:t>.»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Проблемная ситуация.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7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428133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err="1">
                <a:latin typeface="Calibri"/>
                <a:ea typeface="Calibri"/>
                <a:cs typeface="Times New Roman"/>
              </a:rPr>
              <a:t>Унас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жывёт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кот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семён.он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добрый и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очен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пушыстый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. Сам он весь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чорный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а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ушы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у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нево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белинькие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.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Хвосьтик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Сёма держит трубой.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Гласки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хитрыи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.А ещё он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дрочюн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. На нашей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улеце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ево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боятся все каты. А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мышы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не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баятся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, потому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што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Сёма не любит </a:t>
            </a:r>
            <a:r>
              <a:rPr lang="ru-RU" sz="2800" dirty="0" err="1">
                <a:latin typeface="Calibri"/>
                <a:ea typeface="Calibri"/>
                <a:cs typeface="Times New Roman"/>
              </a:rPr>
              <a:t>лавить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> мышей.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1" name="Picture 19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217488" cy="2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684213" y="549275"/>
            <a:ext cx="8459787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/>
            <a:endParaRPr lang="ru-RU" sz="1200" dirty="0"/>
          </a:p>
          <a:p>
            <a:pPr marL="342900" indent="-342900"/>
            <a:r>
              <a:rPr lang="ru-RU" b="1" dirty="0"/>
              <a:t> </a:t>
            </a:r>
            <a:r>
              <a:rPr lang="ru-RU" sz="2400" b="1" dirty="0">
                <a:solidFill>
                  <a:srgbClr val="009900"/>
                </a:solidFill>
              </a:rPr>
              <a:t>1. Поставь  в слове знак ударения.</a:t>
            </a:r>
          </a:p>
          <a:p>
            <a:pPr marL="342900" indent="-342900"/>
            <a:r>
              <a:rPr lang="ru-RU" sz="2400" b="1" dirty="0"/>
              <a:t> 2. Раздели слово для переноса.</a:t>
            </a:r>
          </a:p>
          <a:p>
            <a:pPr marL="342900" indent="-342900"/>
            <a:r>
              <a:rPr lang="ru-RU" sz="2400" b="1" dirty="0"/>
              <a:t> </a:t>
            </a:r>
            <a:r>
              <a:rPr lang="ru-RU" sz="2400" b="1" dirty="0">
                <a:solidFill>
                  <a:srgbClr val="009900"/>
                </a:solidFill>
              </a:rPr>
              <a:t>3. Раздели слово на слоги.</a:t>
            </a:r>
          </a:p>
          <a:p>
            <a:pPr marL="342900" indent="-342900"/>
            <a:r>
              <a:rPr lang="ru-RU" sz="2400" b="1" dirty="0"/>
              <a:t> 4. Подбери к слову однокоренные слова, запиши их, выдели корень.</a:t>
            </a:r>
          </a:p>
          <a:p>
            <a:pPr marL="342900" indent="-342900"/>
            <a:r>
              <a:rPr lang="ru-RU" sz="2400" b="1" dirty="0"/>
              <a:t> </a:t>
            </a:r>
            <a:r>
              <a:rPr lang="ru-RU" sz="2400" b="1" dirty="0">
                <a:solidFill>
                  <a:srgbClr val="009900"/>
                </a:solidFill>
              </a:rPr>
              <a:t>5. Подбери к слову однокоренные слова, разбери их по составу. </a:t>
            </a:r>
          </a:p>
          <a:p>
            <a:pPr marL="342900" indent="-342900"/>
            <a:r>
              <a:rPr lang="ru-RU" sz="2400" b="1" dirty="0"/>
              <a:t> 6. Запиши транскрипцию слова .</a:t>
            </a:r>
          </a:p>
          <a:p>
            <a:pPr marL="342900" indent="-342900"/>
            <a:r>
              <a:rPr lang="ru-RU" sz="2400" b="1" dirty="0"/>
              <a:t> </a:t>
            </a:r>
            <a:r>
              <a:rPr lang="ru-RU" sz="2400" b="1" dirty="0">
                <a:solidFill>
                  <a:srgbClr val="009900"/>
                </a:solidFill>
              </a:rPr>
              <a:t>7. Составь и запиши предложение с данным словом, сделай синтаксический разбор предложения. </a:t>
            </a:r>
          </a:p>
          <a:p>
            <a:pPr marL="342900" indent="-342900"/>
            <a:r>
              <a:rPr lang="ru-RU" sz="2400" b="1" dirty="0"/>
              <a:t> 8. Сделай фонетический разбор . </a:t>
            </a:r>
          </a:p>
          <a:p>
            <a:pPr marL="342900" indent="-342900"/>
            <a:r>
              <a:rPr lang="ru-RU" sz="2400" b="1" dirty="0"/>
              <a:t> </a:t>
            </a:r>
            <a:r>
              <a:rPr lang="ru-RU" sz="2400" b="1" dirty="0">
                <a:solidFill>
                  <a:srgbClr val="009900"/>
                </a:solidFill>
              </a:rPr>
              <a:t>9. Составь и напиши с данным словом словосочетания (прил. +  сущ.).</a:t>
            </a:r>
          </a:p>
          <a:p>
            <a:pPr marL="342900" indent="-342900"/>
            <a:endParaRPr lang="ru-RU" sz="2400" b="1" dirty="0"/>
          </a:p>
        </p:txBody>
      </p:sp>
      <p:pic>
        <p:nvPicPr>
          <p:cNvPr id="38940" name="Picture 28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217488" cy="21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2" name="Picture 30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217488" cy="21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3" name="Picture 31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217488" cy="2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4" name="Picture 32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217488" cy="2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5" name="Picture 33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217488" cy="21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6" name="Picture 34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217488" cy="2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7" name="Picture 35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17488" cy="21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48" name="Picture 36" descr="button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68863"/>
            <a:ext cx="217488" cy="2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323850" y="765175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323850" y="4868863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323850" y="4437063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323850" y="3789363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323850" y="3357563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323850" y="2636838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323850" y="1916113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323850" y="1557338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323850" y="1125538"/>
            <a:ext cx="288925" cy="288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8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8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8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8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8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8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8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8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8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8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9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8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8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8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6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8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70"/>
                  </p:tgtEl>
                </p:cond>
              </p:nextCondLst>
            </p:seq>
          </p:childTnLst>
        </p:cTn>
      </p:par>
    </p:tnLst>
    <p:bldLst>
      <p:bldP spid="38962" grpId="0" animBg="1"/>
      <p:bldP spid="38963" grpId="0" animBg="1"/>
      <p:bldP spid="38964" grpId="0" animBg="1"/>
      <p:bldP spid="38965" grpId="0" animBg="1"/>
      <p:bldP spid="38966" grpId="0" animBg="1"/>
      <p:bldP spid="38967" grpId="0" animBg="1"/>
      <p:bldP spid="38968" grpId="0" animBg="1"/>
      <p:bldP spid="38969" grpId="0" animBg="1"/>
      <p:bldP spid="389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981461"/>
              </p:ext>
            </p:extLst>
          </p:nvPr>
        </p:nvGraphicFramePr>
        <p:xfrm>
          <a:off x="251520" y="2708920"/>
          <a:ext cx="8136904" cy="3185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452"/>
                <a:gridCol w="4068452"/>
              </a:tblGrid>
              <a:tr h="609459">
                <a:tc gridSpan="2">
                  <a:txBody>
                    <a:bodyPr/>
                    <a:lstStyle/>
                    <a:p>
                      <a:r>
                        <a:rPr lang="ru-RU" b="1" dirty="0" smtClean="0"/>
                        <a:t>НАЗВАНИЕ ПРЕДМЕТА </a:t>
                      </a:r>
                      <a:r>
                        <a:rPr lang="en-US" b="1" dirty="0" smtClean="0"/>
                        <a:t>:</a:t>
                      </a:r>
                      <a:r>
                        <a:rPr lang="en-US" b="1" baseline="0" dirty="0" smtClean="0"/>
                        <a:t> 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945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НА ЧТО ПОХОЖ </a:t>
                      </a:r>
                      <a:r>
                        <a:rPr lang="en-US" b="1" dirty="0" smtClean="0"/>
                        <a:t>?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ЗАБОР, НА ПИЛУ, НА ТРАВУ… </a:t>
                      </a:r>
                      <a:endParaRPr lang="ru-RU" dirty="0"/>
                    </a:p>
                  </a:txBody>
                  <a:tcPr/>
                </a:tc>
              </a:tr>
              <a:tr h="105194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ГЛАВНЫЕ ОТЛИЧИТЕЛЬНЫЕ ПРИЗНАКИ ПРЕДМЕТА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ЧЕРЕЗ ЗАБОР</a:t>
                      </a:r>
                      <a:r>
                        <a:rPr lang="ru-RU" baseline="0" dirty="0" smtClean="0"/>
                        <a:t> МОЖНО ПЕРЕЛЕЗТЬ, ПИЛОЙ МОЖНО ПИЛИТЬ,</a:t>
                      </a:r>
                    </a:p>
                    <a:p>
                      <a:r>
                        <a:rPr lang="ru-RU" baseline="0" dirty="0" smtClean="0"/>
                        <a:t>ТРАВА РАСТЕТ </a:t>
                      </a:r>
                      <a:endParaRPr lang="ru-RU" dirty="0"/>
                    </a:p>
                  </a:txBody>
                  <a:tcPr/>
                </a:tc>
              </a:tr>
              <a:tr h="60945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ЗАПИШИТЕ СВОЮ ЗАГАДКУ,</a:t>
                      </a:r>
                      <a:r>
                        <a:rPr lang="ru-RU" b="1" baseline="0" dirty="0" smtClean="0"/>
                        <a:t> ИСПОЛЬЗУЯ СЛОВА-СВЯЗКИ </a:t>
                      </a:r>
                      <a:r>
                        <a:rPr lang="en-US" b="1" baseline="0" dirty="0" smtClean="0"/>
                        <a:t>&lt;&lt;</a:t>
                      </a:r>
                      <a:r>
                        <a:rPr lang="ru-RU" b="1" baseline="0" dirty="0" smtClean="0"/>
                        <a:t>КАК…</a:t>
                      </a:r>
                      <a:r>
                        <a:rPr lang="en-US" b="1" baseline="0" dirty="0" smtClean="0"/>
                        <a:t>&gt;&gt;</a:t>
                      </a:r>
                      <a:r>
                        <a:rPr lang="ru-RU" b="1" baseline="0" dirty="0" smtClean="0"/>
                        <a:t>, </a:t>
                      </a:r>
                      <a:r>
                        <a:rPr lang="en-US" b="1" baseline="0" dirty="0" smtClean="0"/>
                        <a:t>&lt;&lt;</a:t>
                      </a:r>
                      <a:r>
                        <a:rPr lang="ru-RU" b="1" baseline="0" dirty="0" smtClean="0"/>
                        <a:t>…НО НЕ</a:t>
                      </a:r>
                      <a:r>
                        <a:rPr lang="en-US" b="1" baseline="0" dirty="0" smtClean="0"/>
                        <a:t>&gt;&gt;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38" l="3151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03416" y="1412775"/>
            <a:ext cx="45339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052736"/>
            <a:ext cx="6140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ПРОБУЕМ СОЧИНЯТЬ ЗАГАДКИ</a:t>
            </a:r>
          </a:p>
          <a:p>
            <a:pPr algn="ctr"/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551836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Функциональная грамотность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–  способность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человека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вступать  в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отношения с внешней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средой,  быстро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адаптироваться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</a:rPr>
              <a:t>и  функционировать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</a:rPr>
              <a:t>в ней.</a:t>
            </a:r>
          </a:p>
        </p:txBody>
      </p:sp>
    </p:spTree>
    <p:extLst>
      <p:ext uri="{BB962C8B-B14F-4D97-AF65-F5344CB8AC3E}">
        <p14:creationId xmlns:p14="http://schemas.microsoft.com/office/powerpoint/2010/main" val="16278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12213"/>
          <a:stretch/>
        </p:blipFill>
        <p:spPr bwMode="auto">
          <a:xfrm rot="5400000">
            <a:off x="2689036" y="5105"/>
            <a:ext cx="4108622" cy="324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4551" y="504551"/>
            <a:ext cx="4008763" cy="299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0" r="6546"/>
          <a:stretch/>
        </p:blipFill>
        <p:spPr bwMode="auto">
          <a:xfrm rot="5400000">
            <a:off x="5844554" y="682678"/>
            <a:ext cx="4023250" cy="269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0456" y="3928487"/>
            <a:ext cx="3293315" cy="246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0"/>
          <a:stretch/>
        </p:blipFill>
        <p:spPr bwMode="auto">
          <a:xfrm rot="5400000">
            <a:off x="2592943" y="3703633"/>
            <a:ext cx="3178862" cy="289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5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88" y="1215756"/>
            <a:ext cx="2597737" cy="415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173506"/>
            <a:ext cx="2520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применяю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4" y="2149912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добываю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530" y="3778200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оцениваю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6026" y="3665133"/>
            <a:ext cx="3331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онтролирую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11" name="Стрелка вправо 10"/>
          <p:cNvSpPr/>
          <p:nvPr/>
        </p:nvSpPr>
        <p:spPr>
          <a:xfrm rot="2522649">
            <a:off x="2170314" y="4892330"/>
            <a:ext cx="984984" cy="57606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0116" y="4658069"/>
            <a:ext cx="8540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9992" y="5573535"/>
            <a:ext cx="4722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>Владею знаниями 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2920416" y="2549808"/>
            <a:ext cx="400491" cy="331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009611" y="3718606"/>
            <a:ext cx="400491" cy="224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182617" y="2615136"/>
            <a:ext cx="405607" cy="266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182617" y="3593404"/>
            <a:ext cx="405607" cy="165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8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4" t="41884" r="58139" b="38501"/>
          <a:stretch/>
        </p:blipFill>
        <p:spPr bwMode="auto">
          <a:xfrm>
            <a:off x="5141757" y="2708920"/>
            <a:ext cx="893123" cy="94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93" b="83548" l="9080" r="36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" t="61999" r="59600" b="14058"/>
          <a:stretch/>
        </p:blipFill>
        <p:spPr bwMode="auto">
          <a:xfrm>
            <a:off x="3262059" y="3288645"/>
            <a:ext cx="1008112" cy="73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06" y="3895781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88" y="3526687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76" y="3455368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18" y="3586886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34" y="4725144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10" b="92381" l="0" r="7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64" r="27089"/>
          <a:stretch/>
        </p:blipFill>
        <p:spPr bwMode="auto">
          <a:xfrm flipH="1">
            <a:off x="5890056" y="1496888"/>
            <a:ext cx="236664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55" y="3586886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69" y="3792502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" y="3607527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80" y="3553379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70" y="3976621"/>
            <a:ext cx="101123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930" y="4376085"/>
            <a:ext cx="6188258" cy="103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06" y="5333196"/>
            <a:ext cx="2121782" cy="15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79" y="4956068"/>
            <a:ext cx="21209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82" y="5168851"/>
            <a:ext cx="21209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06" y="5058928"/>
            <a:ext cx="2017145" cy="147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98" y="4956068"/>
            <a:ext cx="2121782" cy="15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33" y="5013265"/>
            <a:ext cx="2121782" cy="15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" y="4837732"/>
            <a:ext cx="2121782" cy="15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398" y="4956068"/>
            <a:ext cx="2121782" cy="15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0" b="98125" l="5637" r="98284">
                        <a14:foregroundMark x1="28676" y1="71250" x2="66176" y2="67188"/>
                        <a14:foregroundMark x1="69363" y1="85938" x2="27451" y2="94688"/>
                        <a14:foregroundMark x1="27941" y1="94688" x2="25980" y2="66250"/>
                        <a14:foregroundMark x1="69363" y1="86563" x2="67402" y2="68125"/>
                        <a14:foregroundMark x1="47794" y1="90625" x2="48529" y2="96875"/>
                        <a14:foregroundMark x1="35539" y1="80938" x2="42647" y2="82813"/>
                        <a14:foregroundMark x1="62010" y1="78438" x2="56127" y2="80938"/>
                        <a14:foregroundMark x1="50980" y1="50000" x2="48039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95" y="4837732"/>
            <a:ext cx="2422417" cy="189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30" y="5253475"/>
            <a:ext cx="642899" cy="717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35" y="4956068"/>
            <a:ext cx="2311060" cy="18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68" y="5255136"/>
            <a:ext cx="550401" cy="726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3"/>
          <a:stretch/>
        </p:blipFill>
        <p:spPr bwMode="auto">
          <a:xfrm>
            <a:off x="482757" y="3258284"/>
            <a:ext cx="2309813" cy="120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7" y="3593201"/>
            <a:ext cx="531172" cy="725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16"/>
          <a:stretch/>
        </p:blipFill>
        <p:spPr bwMode="auto">
          <a:xfrm>
            <a:off x="2314277" y="2975765"/>
            <a:ext cx="2222725" cy="136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0616" y="3330448"/>
            <a:ext cx="546433" cy="457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7" y="4820731"/>
            <a:ext cx="2309813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50" y="5184201"/>
            <a:ext cx="419181" cy="52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6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89087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Для обучающихся начальной школы  мир чисел нечто совершенно новое и абстрактное. У каждого ребенка есть способности и таланты. Дети от природы любознательны и полны желания учиться. Именно поэтому учителю важно показать ,что эти знания будут  нужны не  далеком в будущем ,а здесь и сейчас. Чтобы учиться думать ,ребенку не обязательно уметь читать , объяснив задание ,непременно убедитесь ,правильно ли он понял , что нужно сделать. 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63310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Поскольку все задания учат детей мыслить ,а не просто находить правильный ответ , ребенок может  предложить вполне логичные ,но не те , каких мы ждем от него . Прежде чем объявить его ответ неверным  ,попросите рассказать ,как получен такой результат. Дети работают тогда, когда им интересно. Поэтому учитель должен находить средства и способы возбуждения интереса , удивления детей.  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Значительно лучше ,скорее и прочнее запоминаются те мысли , которые были эмоциональны , вызвали живые яркие чувства , чем те ,которые оставили ученика равнодушным.</a:t>
            </a:r>
          </a:p>
          <a:p>
            <a:r>
              <a:rPr lang="ru-RU" dirty="0" smtClean="0"/>
              <a:t>Удивление и интерес у детей вызывает занимательно сформулированные вопросы , задачи , ребусы , загадки , логические упражнения создаваться атмосфера, возбуждающая активную мысль на уроке.</a:t>
            </a:r>
          </a:p>
          <a:p>
            <a:r>
              <a:rPr lang="ru-RU" dirty="0" smtClean="0"/>
              <a:t>Преподносимый материал   должен быть понятен , во всяком новом должны быть элементы ранее известного детям.</a:t>
            </a:r>
          </a:p>
          <a:p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Удивление в сочетании с любопытством поможет возбудить активную мыслительную деятельность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737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804389" cy="489975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Помогите Оле  сосчитать все квадраты на этой картинке .__ квадратов . Подсказка больше 10.</a:t>
            </a: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               </a:t>
            </a:r>
          </a:p>
          <a:p>
            <a:endParaRPr lang="ru-RU" sz="2800" dirty="0"/>
          </a:p>
          <a:p>
            <a:endParaRPr lang="ru-RU" sz="2800" dirty="0" smtClean="0"/>
          </a:p>
          <a:p>
            <a:r>
              <a:rPr lang="ru-RU" sz="2800" dirty="0" smtClean="0"/>
              <a:t>треугольники разных размеров___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геометрией.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8736"/>
              </p:ext>
            </p:extLst>
          </p:nvPr>
        </p:nvGraphicFramePr>
        <p:xfrm>
          <a:off x="395536" y="2924944"/>
          <a:ext cx="2376264" cy="2207227"/>
        </p:xfrm>
        <a:graphic>
          <a:graphicData uri="http://schemas.openxmlformats.org/drawingml/2006/table">
            <a:tbl>
              <a:tblPr/>
              <a:tblGrid>
                <a:gridCol w="594066"/>
                <a:gridCol w="693077"/>
                <a:gridCol w="693077"/>
                <a:gridCol w="396044"/>
              </a:tblGrid>
              <a:tr h="7453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endParaRPr lang="ru-RU" b="1" dirty="0" smtClean="0"/>
                    </a:p>
                    <a:p>
                      <a:endParaRPr lang="ru-RU" b="1" dirty="0" smtClean="0"/>
                    </a:p>
                    <a:p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1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7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Картинка с ученицей из открытых источников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552310"/>
            <a:ext cx="2376263" cy="30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внобедренный треугольник 5"/>
          <p:cNvSpPr/>
          <p:nvPr/>
        </p:nvSpPr>
        <p:spPr>
          <a:xfrm>
            <a:off x="6660232" y="3789040"/>
            <a:ext cx="2016224" cy="266751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/>
          <p:cNvCxnSpPr>
            <a:stCxn id="6" idx="0"/>
          </p:cNvCxnSpPr>
          <p:nvPr/>
        </p:nvCxnSpPr>
        <p:spPr>
          <a:xfrm>
            <a:off x="7668344" y="3789040"/>
            <a:ext cx="0" cy="2736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6" idx="2"/>
            <a:endCxn id="6" idx="5"/>
          </p:cNvCxnSpPr>
          <p:nvPr/>
        </p:nvCxnSpPr>
        <p:spPr>
          <a:xfrm flipV="1">
            <a:off x="6660232" y="5122796"/>
            <a:ext cx="1512168" cy="1333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6" idx="4"/>
          </p:cNvCxnSpPr>
          <p:nvPr/>
        </p:nvCxnSpPr>
        <p:spPr>
          <a:xfrm>
            <a:off x="7668344" y="5589240"/>
            <a:ext cx="1008112" cy="867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735065"/>
            <a:ext cx="8810515" cy="4182534"/>
          </a:xfrm>
        </p:spPr>
        <p:txBody>
          <a:bodyPr>
            <a:normAutofit/>
          </a:bodyPr>
          <a:lstStyle/>
          <a:p>
            <a:r>
              <a:rPr lang="ru-RU" sz="1400" dirty="0"/>
              <a:t>1. Чтобы наполнить котел водой, </a:t>
            </a:r>
            <a:r>
              <a:rPr lang="ru-RU" sz="1400" dirty="0" err="1"/>
              <a:t>Ниф-Ниф</a:t>
            </a:r>
            <a:r>
              <a:rPr lang="ru-RU" sz="1400" dirty="0"/>
              <a:t> принес два ведра воды, а </a:t>
            </a:r>
            <a:r>
              <a:rPr lang="ru-RU" sz="1400" dirty="0" err="1"/>
              <a:t>Нуф-Нуф</a:t>
            </a:r>
            <a:r>
              <a:rPr lang="ru-RU" sz="1400" dirty="0"/>
              <a:t> — 3 ведра. Сколько всего ведер воды принесли поросята?</a:t>
            </a:r>
            <a:br>
              <a:rPr lang="ru-RU" sz="1400" dirty="0"/>
            </a:br>
            <a:r>
              <a:rPr lang="ru-RU" sz="1400" dirty="0"/>
              <a:t>2. </a:t>
            </a:r>
            <a:r>
              <a:rPr lang="ru-RU" sz="1400" dirty="0" err="1"/>
              <a:t>Наф-Наф</a:t>
            </a:r>
            <a:r>
              <a:rPr lang="ru-RU" sz="1400" dirty="0"/>
              <a:t> собрал 5 желудей, 4 желудя съели братья. Сколько желудей досталось </a:t>
            </a:r>
            <a:r>
              <a:rPr lang="ru-RU" sz="1400" dirty="0" err="1"/>
              <a:t>Наф-Нафу</a:t>
            </a:r>
            <a:r>
              <a:rPr lang="ru-RU" sz="1400" dirty="0"/>
              <a:t>?</a:t>
            </a:r>
            <a:br>
              <a:rPr lang="ru-RU" sz="1400" dirty="0"/>
            </a:br>
            <a:r>
              <a:rPr lang="ru-RU" sz="1400" dirty="0"/>
              <a:t>3. Для постройки своего дома </a:t>
            </a:r>
            <a:r>
              <a:rPr lang="ru-RU" sz="1400" dirty="0" err="1"/>
              <a:t>Нуф-Нуф</a:t>
            </a:r>
            <a:r>
              <a:rPr lang="ru-RU" sz="1400" dirty="0"/>
              <a:t> 10 веток, а использовал только 7. Сколько веток осталось неиспользованными?</a:t>
            </a:r>
            <a:br>
              <a:rPr lang="ru-RU" sz="1400" dirty="0"/>
            </a:br>
            <a:r>
              <a:rPr lang="ru-RU" sz="1400" dirty="0"/>
              <a:t>4. </a:t>
            </a:r>
            <a:r>
              <a:rPr lang="ru-RU" sz="1400" dirty="0" err="1"/>
              <a:t>Ниф-Ниф</a:t>
            </a:r>
            <a:r>
              <a:rPr lang="ru-RU" sz="1400" dirty="0"/>
              <a:t> решил построить свой дом за 3 дня.  2 дня уже прошло. Сколько осталось дней до завершения строительства?</a:t>
            </a:r>
            <a:br>
              <a:rPr lang="ru-RU" sz="1400" dirty="0"/>
            </a:br>
            <a:r>
              <a:rPr lang="ru-RU" sz="1400" dirty="0"/>
              <a:t>5. Чтобы сломать домик </a:t>
            </a:r>
            <a:r>
              <a:rPr lang="ru-RU" sz="1400" dirty="0" err="1"/>
              <a:t>Ниф-Нифа</a:t>
            </a:r>
            <a:r>
              <a:rPr lang="ru-RU" sz="1400" dirty="0"/>
              <a:t>, волк сначала дунул 2 раза, а затем еще 6 раз. Сколько всего раз пришлось дунуть волку?</a:t>
            </a:r>
            <a:br>
              <a:rPr lang="ru-RU" sz="1400" dirty="0"/>
            </a:br>
            <a:r>
              <a:rPr lang="ru-RU" sz="1400" dirty="0"/>
              <a:t>6. </a:t>
            </a:r>
            <a:r>
              <a:rPr lang="ru-RU" sz="1400" dirty="0" err="1"/>
              <a:t>Наф-Наф</a:t>
            </a:r>
            <a:r>
              <a:rPr lang="ru-RU" sz="1400" dirty="0"/>
              <a:t> носил камни для постройки своего дома. Сначала он принес 6 камней, а потом еще 3. Сколько всего камней принес </a:t>
            </a:r>
            <a:r>
              <a:rPr lang="ru-RU" sz="1400" dirty="0" err="1"/>
              <a:t>Наф-Наф</a:t>
            </a:r>
            <a:r>
              <a:rPr lang="ru-RU" sz="1400" dirty="0"/>
              <a:t>?</a:t>
            </a:r>
            <a:br>
              <a:rPr lang="ru-RU" sz="1400" dirty="0"/>
            </a:br>
            <a:r>
              <a:rPr lang="ru-RU" sz="1400" dirty="0"/>
              <a:t>7. На двери домика </a:t>
            </a:r>
            <a:r>
              <a:rPr lang="ru-RU" sz="1400" dirty="0" err="1"/>
              <a:t>Наф-Нафа</a:t>
            </a:r>
            <a:r>
              <a:rPr lang="ru-RU" sz="1400" dirty="0"/>
              <a:t> был 1 маленький засов и 3 больших. Сколько всего засовов было на двери </a:t>
            </a:r>
            <a:r>
              <a:rPr lang="ru-RU" sz="1400" dirty="0" err="1"/>
              <a:t>Наф-Нафа</a:t>
            </a:r>
            <a:r>
              <a:rPr lang="ru-RU" sz="1400" dirty="0"/>
              <a:t>?</a:t>
            </a:r>
            <a:br>
              <a:rPr lang="ru-RU" sz="1400" dirty="0"/>
            </a:br>
            <a:r>
              <a:rPr lang="ru-RU" sz="1400" dirty="0"/>
              <a:t>8. На тарелке лежало 5 яблок. </a:t>
            </a:r>
            <a:r>
              <a:rPr lang="ru-RU" sz="1400" dirty="0" err="1"/>
              <a:t>Ниф-Ниф</a:t>
            </a:r>
            <a:r>
              <a:rPr lang="ru-RU" sz="1400" dirty="0"/>
              <a:t>, </a:t>
            </a:r>
            <a:r>
              <a:rPr lang="ru-RU" sz="1400" dirty="0" err="1"/>
              <a:t>Наф-Наф</a:t>
            </a:r>
            <a:r>
              <a:rPr lang="ru-RU" sz="1400" dirty="0"/>
              <a:t> и </a:t>
            </a:r>
            <a:r>
              <a:rPr lang="ru-RU" sz="1400" dirty="0" err="1"/>
              <a:t>Нуф-Нуф</a:t>
            </a:r>
            <a:r>
              <a:rPr lang="ru-RU" sz="1400" dirty="0"/>
              <a:t> съели по одному яблоку. Сколько яблок осталось </a:t>
            </a:r>
            <a:r>
              <a:rPr lang="ru-RU" sz="1100" dirty="0"/>
              <a:t>на тарелке?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/>
              <a:t>По сказке три поросенка</a:t>
            </a:r>
            <a:endParaRPr lang="ru-RU" sz="4000" dirty="0"/>
          </a:p>
        </p:txBody>
      </p:sp>
      <p:pic>
        <p:nvPicPr>
          <p:cNvPr id="3078" name="Picture 6" descr="https://fsd.kopilkaurokov.ru/uploads/user_file_573d85d98e8c5/krossvord-po-matiematikie-dlia-1-klassa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"/>
            <a:ext cx="2573179" cy="270892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4201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859619"/>
              </p:ext>
            </p:extLst>
          </p:nvPr>
        </p:nvGraphicFramePr>
        <p:xfrm>
          <a:off x="1043608" y="4293097"/>
          <a:ext cx="7408864" cy="1346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  <a:gridCol w="463054"/>
              </a:tblGrid>
              <a:tr h="648071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4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8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6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3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1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7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5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1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9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3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8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6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2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6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4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8</a:t>
                      </a:r>
                      <a:endParaRPr lang="ru-RU" sz="3600" dirty="0"/>
                    </a:p>
                  </a:txBody>
                  <a:tcPr/>
                </a:tc>
              </a:tr>
              <a:tr h="698180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с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ф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у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в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е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л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е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н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ь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ю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д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ж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р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к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с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Щ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779630"/>
              </p:ext>
            </p:extLst>
          </p:nvPr>
        </p:nvGraphicFramePr>
        <p:xfrm>
          <a:off x="971600" y="2268097"/>
          <a:ext cx="7368496" cy="200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  <a:gridCol w="460531"/>
              </a:tblGrid>
              <a:tr h="936104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1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3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2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7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5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3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9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1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5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3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8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6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8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2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4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2</a:t>
                      </a:r>
                      <a:endParaRPr lang="ru-RU" sz="3200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щ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у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ч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ь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м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у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к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л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г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з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</a:p>
                    <a:p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rot="10800000" flipH="1" flipV="1">
            <a:off x="899592" y="789966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Закрась все четные числа , прочитай название сказки.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2272</TotalTime>
  <Words>1133</Words>
  <Application>Microsoft Office PowerPoint</Application>
  <PresentationFormat>Экран (4:3)</PresentationFormat>
  <Paragraphs>437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Презентация PowerPoint</vt:lpstr>
      <vt:lpstr>Презентация PowerPoint</vt:lpstr>
      <vt:lpstr>Презентация PowerPoint</vt:lpstr>
      <vt:lpstr> Для обучающихся начальной школы  мир чисел нечто совершенно новое и абстрактное. У каждого ребенка есть способности и таланты. Дети от природы любознательны и полны желания учиться. Именно поэтому учителю важно показать ,что эти знания будут  нужны не  далеком в будущем ,а здесь и сейчас. Чтобы учиться думать ,ребенку не обязательно уметь читать , объяснив задание ,непременно убедитесь ,правильно ли он понял , что нужно сделать. </vt:lpstr>
      <vt:lpstr>Поскольку все задания учат детей мыслить ,а не просто находить правильный ответ , ребенок может  предложить вполне логичные ,но не те , каких мы ждем от него . Прежде чем объявить его ответ неверным  ,попросите рассказать ,как получен такой результат. Дети работают тогда, когда им интересно. Поэтому учитель должен находить средства и способы возбуждения интереса , удивления детей.  </vt:lpstr>
      <vt:lpstr>Удивление в сочетании с любопытством поможет возбудить активную мыслительную деятельность</vt:lpstr>
      <vt:lpstr>Знакомство с геометрией.</vt:lpstr>
      <vt:lpstr>По сказке три поросенка</vt:lpstr>
      <vt:lpstr>   </vt:lpstr>
      <vt:lpstr>Закрась квадратики ,где нечетные числа прочтешь  пословицу</vt:lpstr>
      <vt:lpstr>Прочитай стихотворение </vt:lpstr>
      <vt:lpstr>   </vt:lpstr>
      <vt:lpstr>Устный счет + жизненная ситуация</vt:lpstr>
      <vt:lpstr>Моделирование и решение заданий с использованием математических умений и знаний в повседневных жизненных ситуациях.</vt:lpstr>
      <vt:lpstr>Окружающая действительность</vt:lpstr>
      <vt:lpstr>Проблемная ситуация.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93</cp:revision>
  <dcterms:created xsi:type="dcterms:W3CDTF">2022-03-03T14:01:09Z</dcterms:created>
  <dcterms:modified xsi:type="dcterms:W3CDTF">2022-03-20T06:38:46Z</dcterms:modified>
</cp:coreProperties>
</file>