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7" r:id="rId6"/>
    <p:sldId id="259" r:id="rId7"/>
    <p:sldId id="270" r:id="rId8"/>
    <p:sldId id="269" r:id="rId9"/>
    <p:sldId id="262" r:id="rId10"/>
    <p:sldId id="266" r:id="rId11"/>
    <p:sldId id="264" r:id="rId12"/>
    <p:sldId id="263" r:id="rId13"/>
    <p:sldId id="271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02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FCB07-54DC-6632-7BD3-82A99D2DE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9BAB78-8A02-A46B-D9CC-F35F7EA56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988989-A8BD-0A3E-0C37-D618F6FE2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0469-EC01-4132-8AA2-0A62083EEB9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361A11-D680-179E-0202-0EDB595C1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19E780-34A6-D499-C6E3-CB93AD547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0B7F-3E8A-4CBA-8095-CA6C3113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99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6A699-1EB3-8B19-88A2-DC4650738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C9C195-9C55-ECEE-3EB1-217918EB2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5E88BB-64C6-EB96-02B2-93053864D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0469-EC01-4132-8AA2-0A62083EEB9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0D23EA-0F96-05D7-90E2-5543560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32CC82-ECD1-DDED-1F74-04AFBB65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0B7F-3E8A-4CBA-8095-CA6C3113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76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DA0152-86B5-C921-4BA1-67EFF2CDAF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9C099D-9119-9D2E-A33A-AE0788269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67AC3-9638-770A-8D5E-FE8F63A3A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0469-EC01-4132-8AA2-0A62083EEB9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EAA9F1-134C-53F7-B177-74F18EA5D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0AF692-7CE3-24AA-DC7D-7DBA9E88C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0B7F-3E8A-4CBA-8095-CA6C3113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5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C66A8A-3F91-E377-0382-8DF593C0A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FCB7A9-3BEB-33FD-916E-721CBB1DB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1F1F9A-09D5-C60F-3EBC-922D46D33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0469-EC01-4132-8AA2-0A62083EEB9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04CA2D-F8B6-3491-D499-A36EE42D8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C9B036-165A-51EE-D90A-067DD12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0B7F-3E8A-4CBA-8095-CA6C3113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988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73B9A-D593-8CF4-DFB3-B5A18436C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215299-C16C-A210-C2E9-6C51870BA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85EBCD-B7DC-6A3B-7D31-E317766F4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0469-EC01-4132-8AA2-0A62083EEB9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56BD92-8757-25F4-AB58-7716851C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47787D-2AF1-37FF-F89C-7ED2098A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0B7F-3E8A-4CBA-8095-CA6C3113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32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36EE7C-9860-2463-F642-9CA522F50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74E6A6-EF6D-AE72-A012-102F83271A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2B248A-4D91-F983-F14E-688F007EB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9B8768-0DF3-B982-5223-477E15C0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0469-EC01-4132-8AA2-0A62083EEB9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8EEBC-F60B-6F76-BB93-3F87E2EF9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290490-76EE-AB33-9D3D-EFC0372D0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0B7F-3E8A-4CBA-8095-CA6C3113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12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B8E509-A27B-B292-797F-CBBC2C2A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1CDCBE-3A14-305A-8C52-CCF527766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AB25BE-8C55-7945-9368-A9221A51A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50079A-908B-A675-59F9-DD73D78E5B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1E4CAF-6931-3069-2B7B-89072D7958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4D7CF8-0E9C-0FFF-A3FA-DE207746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0469-EC01-4132-8AA2-0A62083EEB9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BB0EF1-9CC5-29C6-3CCE-6AEA5306D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DEE62C-D420-20FA-6D4A-33C966A9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0B7F-3E8A-4CBA-8095-CA6C3113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08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B38F82-B6F4-2FD5-1EF6-9361D2329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6BAFB94-5416-09C4-0682-0AAE9FAAF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0469-EC01-4132-8AA2-0A62083EEB9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939F62-8DAB-A3A6-3EC8-2AF56649F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5E7DDF-03E1-6686-4835-4B47A173C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0B7F-3E8A-4CBA-8095-CA6C3113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07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B31D8-58C7-91A8-F1EB-DB21E263E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0469-EC01-4132-8AA2-0A62083EEB9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2B3816-162E-871C-B584-B430B1DF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DB193E-9756-5872-E5F5-5691D6C40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0B7F-3E8A-4CBA-8095-CA6C3113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815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B3B921-7A28-F9C7-008D-ABE7DF93F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7A10B1-3D03-4173-A73B-7BD49BF19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252217-D52E-6D77-EF4F-F7BFAC089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13C359-8BE5-6224-0689-F0ABE2218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0469-EC01-4132-8AA2-0A62083EEB9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897523-26AE-9BA1-CCFD-B0FBE2A0B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4DDBCE-79F8-5A79-3CDF-3F14BB87C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0B7F-3E8A-4CBA-8095-CA6C3113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433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7AAE2-B184-0406-968E-FA336D82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0DD7E8-1A67-9865-5D32-2E1AC124E5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71E9AE-2F5C-55EB-816C-63C5CB0FB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207206-D48E-B8E2-CF76-520E3A59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B0469-EC01-4132-8AA2-0A62083EEB9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C94EC4-1500-D5E6-4A2F-DCD9C2D2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80C7ED-7ABD-9FBB-BED9-DAABCD70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0B7F-3E8A-4CBA-8095-CA6C3113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85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2">
                <a:lumMod val="9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796A0-4AA2-90FB-DE01-B487095B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D7D25B-ED7D-C136-0578-7BDB81D3C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A1107-7CD8-EC33-D655-0074DDA86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B0469-EC01-4132-8AA2-0A62083EEB95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ADEA89-FD46-7834-47EB-09FD2FD262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81B1F9-97EB-794A-D1C6-12FEBBA9C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B0B7F-3E8A-4CBA-8095-CA6C31135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93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microsoft.com/office/2007/relationships/hdphoto" Target="../media/hdphoto14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microsoft.com/office/2007/relationships/hdphoto" Target="../media/hdphoto1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CFC08-825E-5C6D-0D2C-E0671293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400" y="2389750"/>
            <a:ext cx="8153400" cy="1358899"/>
          </a:xfrm>
        </p:spPr>
        <p:txBody>
          <a:bodyPr/>
          <a:lstStyle/>
          <a:p>
            <a:pPr algn="ctr"/>
            <a:r>
              <a:rPr lang="ru-RU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ЗВУК и БУКВА     </a:t>
            </a:r>
            <a:r>
              <a:rPr lang="ru-RU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</a:t>
            </a:r>
            <a:r>
              <a:rPr lang="ru-RU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763981-1ECB-E208-F77A-0DC066515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3300" y="6035040"/>
            <a:ext cx="10515600" cy="47752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МДОУ № 108 «Снежинка» - Дорофеева И.А.</a:t>
            </a:r>
          </a:p>
        </p:txBody>
      </p:sp>
    </p:spTree>
    <p:extLst>
      <p:ext uri="{BB962C8B-B14F-4D97-AF65-F5344CB8AC3E}">
        <p14:creationId xmlns:p14="http://schemas.microsoft.com/office/powerpoint/2010/main" val="2700265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9959FF-12A7-6867-C5CE-1105CB3E4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2" t="3107" r="71993" b="62102"/>
          <a:stretch/>
        </p:blipFill>
        <p:spPr>
          <a:xfrm>
            <a:off x="6096000" y="229525"/>
            <a:ext cx="5791406" cy="63989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B204E6-927C-5F96-D1BB-84918EC88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57" y="2178318"/>
            <a:ext cx="3938357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28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7D394B-C297-4D45-5655-7B670219A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0" t="60001" r="70946" b="2500"/>
          <a:stretch/>
        </p:blipFill>
        <p:spPr>
          <a:xfrm>
            <a:off x="132524" y="0"/>
            <a:ext cx="3674745" cy="36243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AD7CB3-E298-6552-EED4-4E00A4736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7" t="277" r="39125" b="5982"/>
          <a:stretch/>
        </p:blipFill>
        <p:spPr>
          <a:xfrm>
            <a:off x="3891915" y="2594608"/>
            <a:ext cx="4263390" cy="4263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FF46B9-DF8C-139B-0D78-558FEB9259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98" t="2993" r="1845" b="6933"/>
          <a:stretch/>
        </p:blipFill>
        <p:spPr>
          <a:xfrm>
            <a:off x="8241030" y="148591"/>
            <a:ext cx="3818446" cy="366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4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5B3B22-FF9A-1CD3-D127-7E80C16CE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50" b="76250" l="13188" r="39875">
                        <a14:foregroundMark x1="24250" y1="37750" x2="24250" y2="37750"/>
                        <a14:foregroundMark x1="13188" y1="76250" x2="13438" y2="75583"/>
                        <a14:foregroundMark x1="39125" y1="69750" x2="39125" y2="69750"/>
                        <a14:foregroundMark x1="39875" y1="71417" x2="39875" y2="71417"/>
                        <a14:backgroundMark x1="23875" y1="51083" x2="23875" y2="51083"/>
                        <a14:backgroundMark x1="24000" y1="45833" x2="21688" y2="55417"/>
                        <a14:backgroundMark x1="23563" y1="44250" x2="28563" y2="53167"/>
                        <a14:backgroundMark x1="23688" y1="43917" x2="21563" y2="51833"/>
                        <a14:backgroundMark x1="21563" y1="51833" x2="21813" y2="52167"/>
                        <a14:backgroundMark x1="31938" y1="61333" x2="34313" y2="69917"/>
                        <a14:backgroundMark x1="34313" y1="69917" x2="34500" y2="73500"/>
                        <a14:backgroundMark x1="31313" y1="60500" x2="29125" y2="63583"/>
                        <a14:backgroundMark x1="37438" y1="75417" x2="39000" y2="75417"/>
                        <a14:backgroundMark x1="28563" y1="40333" x2="30125" y2="43083"/>
                      </a14:backgroundRemoval>
                    </a14:imgEffect>
                  </a14:imgLayer>
                </a14:imgProps>
              </a:ext>
            </a:extLst>
          </a:blip>
          <a:srcRect l="11795" t="36069" r="59359" b="20684"/>
          <a:stretch/>
        </p:blipFill>
        <p:spPr>
          <a:xfrm rot="382217">
            <a:off x="545872" y="185339"/>
            <a:ext cx="3563843" cy="40073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87305D-099A-4835-D3A6-4392D8BB75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7" b="91504" l="12305" r="88281">
                        <a14:foregroundMark x1="44727" y1="9180" x2="45703" y2="8887"/>
                        <a14:foregroundMark x1="15918" y1="66016" x2="15625" y2="69336"/>
                        <a14:foregroundMark x1="12305" y1="74414" x2="12305" y2="73145"/>
                        <a14:foregroundMark x1="17383" y1="88770" x2="17383" y2="88770"/>
                        <a14:foregroundMark x1="18945" y1="91504" x2="18945" y2="91504"/>
                        <a14:foregroundMark x1="88281" y1="76270" x2="88281" y2="76270"/>
                      </a14:backgroundRemoval>
                    </a14:imgEffect>
                  </a14:imgLayer>
                </a14:imgProps>
              </a:ext>
            </a:extLst>
          </a:blip>
          <a:srcRect l="8646" t="5684" r="6469" b="7220"/>
          <a:stretch/>
        </p:blipFill>
        <p:spPr>
          <a:xfrm>
            <a:off x="4126522" y="2652441"/>
            <a:ext cx="3903445" cy="40051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4B4BA1-502F-CA4C-F838-791E9F7B2F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92125" l="10125" r="91375">
                        <a14:foregroundMark x1="53750" y1="9250" x2="53750" y2="9250"/>
                        <a14:foregroundMark x1="54250" y1="6000" x2="54250" y2="6000"/>
                        <a14:foregroundMark x1="86750" y1="88000" x2="86750" y2="88000"/>
                        <a14:foregroundMark x1="91375" y1="87750" x2="91375" y2="87750"/>
                        <a14:foregroundMark x1="81125" y1="92125" x2="81125" y2="92125"/>
                        <a14:foregroundMark x1="13875" y1="87500" x2="13875" y2="87500"/>
                        <a14:foregroundMark x1="10125" y1="85625" x2="11500" y2="84875"/>
                      </a14:backgroundRemoval>
                    </a14:imgEffect>
                  </a14:imgLayer>
                </a14:imgProps>
              </a:ext>
            </a:extLst>
          </a:blip>
          <a:srcRect l="7134" t="3634" r="5798" b="4401"/>
          <a:stretch/>
        </p:blipFill>
        <p:spPr>
          <a:xfrm>
            <a:off x="8065477" y="0"/>
            <a:ext cx="3791963" cy="40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0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A50AB-3C7F-54C1-5DF1-6273FABAF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615" y="68276"/>
            <a:ext cx="2914147" cy="736844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на звук 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2DA630-E681-74A3-AC95-08A9E5D29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913" y="647927"/>
            <a:ext cx="1727902" cy="18373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6075EC-2F2C-99C2-70A6-0B74E0FF8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444" y="1544142"/>
            <a:ext cx="1828959" cy="24386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390432-EB50-E255-338E-5DE76E813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25931">
            <a:off x="200539" y="279414"/>
            <a:ext cx="1639768" cy="19787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9D5895-9EF8-9E60-6ADE-4FD420026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027" y="2485262"/>
            <a:ext cx="2370658" cy="19740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7006D6-50FF-53F6-FA71-38D9151170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6288" y="2480194"/>
            <a:ext cx="1830632" cy="19740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D3C651-5C81-CEEC-5C91-A43D74F5F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9901" y="5217563"/>
            <a:ext cx="1834405" cy="14858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04CC49-8EA0-76F7-E897-BAA07BD29E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736" y="4584153"/>
            <a:ext cx="2123177" cy="19787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195A37-1AC2-3341-CCC2-A9C0AFBCB8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3864" y="4459308"/>
            <a:ext cx="3961111" cy="22284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70C192-0694-FF2A-1E25-105BC10D7B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4306" y="1059083"/>
            <a:ext cx="2514601" cy="23757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276788-2D41-B8DF-4916-F0EA203EF5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125" b="94167" l="5778" r="97556">
                        <a14:foregroundMark x1="41667" y1="8125" x2="41667" y2="8125"/>
                        <a14:foregroundMark x1="5778" y1="52083" x2="5778" y2="52083"/>
                        <a14:foregroundMark x1="93444" y1="31458" x2="93444" y2="31458"/>
                        <a14:foregroundMark x1="97222" y1="29792" x2="97556" y2="29792"/>
                        <a14:foregroundMark x1="45778" y1="91875" x2="45778" y2="91875"/>
                        <a14:foregroundMark x1="41667" y1="94167" x2="41667" y2="9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20439">
            <a:off x="6695562" y="2785"/>
            <a:ext cx="3961111" cy="21125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1C05EF-921C-B9E8-7697-D099F57205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07" b="96853" l="9817" r="91514">
                        <a14:foregroundMark x1="76539" y1="5166" x2="74293" y2="5166"/>
                        <a14:foregroundMark x1="91597" y1="21021" x2="91597" y2="21021"/>
                        <a14:foregroundMark x1="56988" y1="96853" x2="56988" y2="968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25873" y="3664255"/>
            <a:ext cx="2032685" cy="310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8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9C1367-ADE0-1222-7D54-A9CE3894C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46" y="902678"/>
            <a:ext cx="11336216" cy="4841630"/>
          </a:xfrm>
        </p:spPr>
        <p:txBody>
          <a:bodyPr>
            <a:normAutofit/>
          </a:bodyPr>
          <a:lstStyle/>
          <a:p>
            <a:pPr algn="ctr"/>
            <a:r>
              <a:rPr lang="ru-RU" sz="880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</a:p>
        </p:txBody>
      </p:sp>
    </p:spTree>
    <p:extLst>
      <p:ext uri="{BB962C8B-B14F-4D97-AF65-F5344CB8AC3E}">
        <p14:creationId xmlns:p14="http://schemas.microsoft.com/office/powerpoint/2010/main" val="2123347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937CD-013E-6739-5342-6EE2216B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76" y="327049"/>
            <a:ext cx="4785360" cy="2218055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Лечит маленьких детей,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Лечит птичек и зверей.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Сквозь очки свои глядит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доктор ….. Айболит.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CD552D-6F5A-8BDB-FEA8-773D388857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468" b="69676" l="55577" r="91194">
                        <a14:foregroundMark x1="60665" y1="21528" x2="60665" y2="21528"/>
                        <a14:foregroundMark x1="61448" y1="15972" x2="61448" y2="15972"/>
                        <a14:foregroundMark x1="62296" y1="14468" x2="60209" y2="15509"/>
                        <a14:foregroundMark x1="57012" y1="18287" x2="57795" y2="17824"/>
                        <a14:foregroundMark x1="63340" y1="17477" x2="63014" y2="18056"/>
                        <a14:foregroundMark x1="56817" y1="43519" x2="57273" y2="46181"/>
                        <a14:foregroundMark x1="57143" y1="51505" x2="56360" y2="59722"/>
                        <a14:foregroundMark x1="56360" y1="59722" x2="56556" y2="58681"/>
                        <a14:foregroundMark x1="70450" y1="44213" x2="67449" y2="48380"/>
                        <a14:foregroundMark x1="67515" y1="65046" x2="63405" y2="65972"/>
                        <a14:foregroundMark x1="60404" y1="67361" x2="67449" y2="69560"/>
                        <a14:foregroundMark x1="67449" y1="69560" x2="67449" y2="69676"/>
                        <a14:foregroundMark x1="88650" y1="58796" x2="88780" y2="51736"/>
                        <a14:foregroundMark x1="88780" y1="51736" x2="86823" y2="48495"/>
                        <a14:foregroundMark x1="77104" y1="51389" x2="78539" y2="44444"/>
                        <a14:foregroundMark x1="78539" y1="44444" x2="78735" y2="44329"/>
                        <a14:foregroundMark x1="88389" y1="46991" x2="91194" y2="53472"/>
                        <a14:foregroundMark x1="91194" y1="53472" x2="91194" y2="54051"/>
                        <a14:foregroundMark x1="86628" y1="56134" x2="86693" y2="54282"/>
                        <a14:foregroundMark x1="63144" y1="25810" x2="63144" y2="25810"/>
                        <a14:foregroundMark x1="81800" y1="53356" x2="81800" y2="53356"/>
                        <a14:foregroundMark x1="84279" y1="52778" x2="83953" y2="52199"/>
                        <a14:foregroundMark x1="58447" y1="25116" x2="58056" y2="26852"/>
                        <a14:foregroundMark x1="56947" y1="50000" x2="56360" y2="54514"/>
                        <a14:foregroundMark x1="55969" y1="56944" x2="55577" y2="57986"/>
                        <a14:foregroundMark x1="60404" y1="61458" x2="59817" y2="62847"/>
                        <a14:foregroundMark x1="63666" y1="14815" x2="62100" y2="15278"/>
                        <a14:foregroundMark x1="57208" y1="17708" x2="58252" y2="16551"/>
                        <a14:backgroundMark x1="84279" y1="18056" x2="85519" y2="25000"/>
                        <a14:backgroundMark x1="85519" y1="25000" x2="88845" y2="26042"/>
                        <a14:backgroundMark x1="89628" y1="47338" x2="89498" y2="46181"/>
                      </a14:backgroundRemoval>
                    </a14:imgEffect>
                  </a14:imgLayer>
                </a14:imgProps>
              </a:ext>
            </a:extLst>
          </a:blip>
          <a:srcRect l="54575" t="13333" r="7851" b="28333"/>
          <a:stretch/>
        </p:blipFill>
        <p:spPr>
          <a:xfrm flipH="1">
            <a:off x="7127630" y="152400"/>
            <a:ext cx="3972258" cy="37575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65D94D-15F8-BB7E-7FB3-5496EEEA7910}"/>
              </a:ext>
            </a:extLst>
          </p:cNvPr>
          <p:cNvSpPr txBox="1"/>
          <p:nvPr/>
        </p:nvSpPr>
        <p:spPr>
          <a:xfrm>
            <a:off x="7491045" y="4612719"/>
            <a:ext cx="451338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за чудо – длинный дом!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Пассажиров много в нем.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Носит обувь из резины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питается бензином.</a:t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0CFBBA-4C6B-143F-4570-3DB3A776D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8074" l="3500" r="90000">
                        <a14:foregroundMark x1="52417" y1="9778" x2="31000" y2="12148"/>
                        <a14:foregroundMark x1="26833" y1="18667" x2="12833" y2="17778"/>
                        <a14:foregroundMark x1="12833" y1="17778" x2="7833" y2="22222"/>
                        <a14:foregroundMark x1="3500" y1="24889" x2="12250" y2="61778"/>
                        <a14:foregroundMark x1="12250" y1="61778" x2="12333" y2="66519"/>
                        <a14:foregroundMark x1="14500" y1="35259" x2="23583" y2="49926"/>
                        <a14:foregroundMark x1="26417" y1="15556" x2="57667" y2="19407"/>
                        <a14:foregroundMark x1="57667" y1="19407" x2="69250" y2="15407"/>
                        <a14:foregroundMark x1="69250" y1="15407" x2="70417" y2="20593"/>
                        <a14:foregroundMark x1="82083" y1="17481" x2="69583" y2="8148"/>
                        <a14:foregroundMark x1="69583" y1="8148" x2="60417" y2="10667"/>
                        <a14:foregroundMark x1="77583" y1="76148" x2="54417" y2="80296"/>
                        <a14:foregroundMark x1="78833" y1="88000" x2="52833" y2="92296"/>
                        <a14:foregroundMark x1="52833" y1="92296" x2="52250" y2="91556"/>
                        <a14:foregroundMark x1="75833" y1="89185" x2="74083" y2="91852"/>
                        <a14:foregroundMark x1="79500" y1="75259" x2="79500" y2="75259"/>
                        <a14:foregroundMark x1="79500" y1="75259" x2="79500" y2="75259"/>
                        <a14:foregroundMark x1="74750" y1="94963" x2="74750" y2="94963"/>
                        <a14:foregroundMark x1="74333" y1="95407" x2="74333" y2="95407"/>
                        <a14:foregroundMark x1="75167" y1="96148" x2="72583" y2="95704"/>
                        <a14:foregroundMark x1="41833" y1="82667" x2="40500" y2="92296"/>
                        <a14:foregroundMark x1="45083" y1="80741" x2="43667" y2="97037"/>
                        <a14:foregroundMark x1="43667" y1="97037" x2="43333" y2="94519"/>
                        <a14:foregroundMark x1="42000" y1="98074" x2="39000" y2="88000"/>
                        <a14:foregroundMark x1="18417" y1="37926" x2="25167" y2="43704"/>
                        <a14:foregroundMark x1="13417" y1="43407" x2="16917" y2="52593"/>
                        <a14:foregroundMark x1="47667" y1="33333" x2="47667" y2="33333"/>
                        <a14:foregroundMark x1="78417" y1="93481" x2="73250" y2="96148"/>
                        <a14:foregroundMark x1="80583" y1="91556" x2="75417" y2="95704"/>
                        <a14:foregroundMark x1="71750" y1="95407" x2="72833" y2="94963"/>
                        <a14:foregroundMark x1="82583" y1="28741" x2="82583" y2="28741"/>
                        <a14:foregroundMark x1="84917" y1="30667" x2="84917" y2="30667"/>
                        <a14:foregroundMark x1="81667" y1="28741" x2="81667" y2="28741"/>
                        <a14:foregroundMark x1="85583" y1="29481" x2="85833" y2="2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3335215"/>
            <a:ext cx="5410200" cy="30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654ED-80BD-118F-B348-D69828D87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37" y="632987"/>
            <a:ext cx="5471160" cy="2086768"/>
          </a:xfrm>
        </p:spPr>
        <p:txBody>
          <a:bodyPr>
            <a:noAutofit/>
          </a:bodyPr>
          <a:lstStyle/>
          <a:p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зеленый и большой,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полью его водой.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огромный карапуз,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 вырастет…..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184224-0B6D-D566-70BF-072E3976E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082" b="67092" l="6587" r="40605">
                        <a14:foregroundMark x1="40605" y1="46046" x2="40605" y2="46046"/>
                        <a14:foregroundMark x1="23434" y1="33036" x2="23434" y2="33036"/>
                        <a14:foregroundMark x1="27754" y1="30867" x2="27754" y2="30867"/>
                        <a14:foregroundMark x1="26782" y1="29209" x2="26782" y2="29209"/>
                        <a14:foregroundMark x1="21166" y1="33546" x2="21166" y2="33546"/>
                        <a14:foregroundMark x1="25162" y1="32015" x2="25270" y2="32653"/>
                        <a14:foregroundMark x1="22678" y1="33163" x2="22678" y2="33163"/>
                        <a14:foregroundMark x1="8423" y1="53189" x2="8639" y2="54337"/>
                        <a14:foregroundMark x1="7775" y1="52296" x2="7775" y2="52296"/>
                        <a14:foregroundMark x1="18251" y1="65306" x2="18251" y2="65306"/>
                        <a14:foregroundMark x1="19870" y1="67219" x2="19870" y2="67219"/>
                        <a14:foregroundMark x1="6587" y1="51786" x2="6587" y2="51786"/>
                        <a14:foregroundMark x1="23866" y1="32143" x2="23866" y2="32143"/>
                      </a14:backgroundRemoval>
                    </a14:imgEffect>
                  </a14:imgLayer>
                </a14:imgProps>
              </a:ext>
            </a:extLst>
          </a:blip>
          <a:srcRect l="6209" t="27667" r="57243" b="32167"/>
          <a:stretch/>
        </p:blipFill>
        <p:spPr>
          <a:xfrm>
            <a:off x="6342185" y="320259"/>
            <a:ext cx="3947886" cy="3673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3A289B-156B-C9EF-57D1-501FED0490E4}"/>
              </a:ext>
            </a:extLst>
          </p:cNvPr>
          <p:cNvSpPr txBox="1"/>
          <p:nvPr/>
        </p:nvSpPr>
        <p:spPr>
          <a:xfrm>
            <a:off x="6203289" y="4496052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виду он как рыжий мяч,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вот не мчится вскачь.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нем полезный витамин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спелый ……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D30D8D-C98B-5D9A-84F5-AD638FF536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100" b="84100" l="16800" r="83700">
                        <a14:foregroundMark x1="58300" y1="22700" x2="51000" y2="20200"/>
                        <a14:foregroundMark x1="82400" y1="41700" x2="83700" y2="53200"/>
                        <a14:foregroundMark x1="83700" y1="53200" x2="83100" y2="53900"/>
                        <a14:foregroundMark x1="18000" y1="49900" x2="18300" y2="63900"/>
                        <a14:foregroundMark x1="18300" y1="63900" x2="18700" y2="64000"/>
                        <a14:foregroundMark x1="17600" y1="49200" x2="14700" y2="60200"/>
                        <a14:foregroundMark x1="14700" y1="60200" x2="16900" y2="71500"/>
                        <a14:foregroundMark x1="16900" y1="71500" x2="17600" y2="71700"/>
                        <a14:foregroundMark x1="34900" y1="56000" x2="34900" y2="56200"/>
                        <a14:foregroundMark x1="46800" y1="70300" x2="39900" y2="80700"/>
                        <a14:foregroundMark x1="39900" y1="80700" x2="36500" y2="81500"/>
                        <a14:foregroundMark x1="38200" y1="84100" x2="38200" y2="84100"/>
                      </a14:backgroundRemoval>
                    </a14:imgEffect>
                  </a14:imgLayer>
                </a14:imgProps>
              </a:ext>
            </a:extLst>
          </a:blip>
          <a:srcRect l="11111" t="17094" r="13590" b="13675"/>
          <a:stretch/>
        </p:blipFill>
        <p:spPr>
          <a:xfrm>
            <a:off x="803031" y="3117280"/>
            <a:ext cx="3768969" cy="346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3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6F4F0C-DBDC-848B-8F78-9B115314F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30" y="78539"/>
            <a:ext cx="4808220" cy="21254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Ротик широко мы открываем.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Язычок лежит спокойно.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Песенку поем мы звонко.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68DF15-6A27-CA5B-7F67-1237DE34F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42" b="92327" l="7784" r="92865">
                        <a14:foregroundMark x1="52865" y1="5198" x2="52865" y2="5198"/>
                        <a14:foregroundMark x1="7784" y1="57302" x2="7784" y2="57302"/>
                        <a14:foregroundMark x1="92865" y1="52228" x2="92865" y2="52228"/>
                        <a14:foregroundMark x1="57405" y1="92327" x2="57405" y2="92327"/>
                        <a14:foregroundMark x1="52324" y1="3342" x2="51568" y2="33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068" y="2862694"/>
            <a:ext cx="4311344" cy="376601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7DF1FF-B192-1B58-4DE5-3789A6E95212}"/>
              </a:ext>
            </a:extLst>
          </p:cNvPr>
          <p:cNvSpPr/>
          <p:nvPr/>
        </p:nvSpPr>
        <p:spPr>
          <a:xfrm>
            <a:off x="8651630" y="78539"/>
            <a:ext cx="2103127" cy="20081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301E03D2-FC58-92C0-7542-EFA72369048C}"/>
              </a:ext>
            </a:extLst>
          </p:cNvPr>
          <p:cNvSpPr/>
          <p:nvPr/>
        </p:nvSpPr>
        <p:spPr>
          <a:xfrm>
            <a:off x="8950399" y="365125"/>
            <a:ext cx="1520190" cy="15117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1F8BB2-22A6-5DD7-BBFC-D813361004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87" t="25982" r="32074" b="27863"/>
          <a:stretch/>
        </p:blipFill>
        <p:spPr>
          <a:xfrm>
            <a:off x="7288338" y="2411095"/>
            <a:ext cx="4311343" cy="421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94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154F44-965E-63EF-C9B3-9C87AA94C9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889" l="8000" r="96000">
                        <a14:foregroundMark x1="14750" y1="19111" x2="14750" y2="19111"/>
                        <a14:foregroundMark x1="10375" y1="14444" x2="10375" y2="14444"/>
                        <a14:foregroundMark x1="8000" y1="81778" x2="8000" y2="81778"/>
                        <a14:foregroundMark x1="20625" y1="89333" x2="21500" y2="88444"/>
                        <a14:foregroundMark x1="15625" y1="52444" x2="15750" y2="50889"/>
                        <a14:foregroundMark x1="15250" y1="21111" x2="15625" y2="20222"/>
                        <a14:foregroundMark x1="74500" y1="63333" x2="74500" y2="63333"/>
                        <a14:foregroundMark x1="70250" y1="47111" x2="70250" y2="47111"/>
                        <a14:foregroundMark x1="68500" y1="50000" x2="68875" y2="50000"/>
                        <a14:foregroundMark x1="70625" y1="46889" x2="70625" y2="46889"/>
                        <a14:foregroundMark x1="69875" y1="60000" x2="79000" y2="70444"/>
                        <a14:foregroundMark x1="69625" y1="58667" x2="69875" y2="53333"/>
                        <a14:foregroundMark x1="71000" y1="46222" x2="70125" y2="46889"/>
                        <a14:foregroundMark x1="69750" y1="46222" x2="70250" y2="46222"/>
                        <a14:foregroundMark x1="69375" y1="47778" x2="70250" y2="46444"/>
                        <a14:foregroundMark x1="70500" y1="45556" x2="70500" y2="45556"/>
                        <a14:foregroundMark x1="69000" y1="47778" x2="69750" y2="47111"/>
                        <a14:foregroundMark x1="81750" y1="75111" x2="81750" y2="75111"/>
                        <a14:foregroundMark x1="81750" y1="76000" x2="81750" y2="76000"/>
                        <a14:foregroundMark x1="72375" y1="70889" x2="72819" y2="72996"/>
                        <a14:foregroundMark x1="76500" y1="84889" x2="76500" y2="88889"/>
                        <a14:foregroundMark x1="75750" y1="91778" x2="74750" y2="92889"/>
                        <a14:foregroundMark x1="83625" y1="76000" x2="83125" y2="75556"/>
                        <a14:foregroundMark x1="76875" y1="29333" x2="76875" y2="29333"/>
                        <a14:foregroundMark x1="69375" y1="26222" x2="73500" y2="23333"/>
                        <a14:foregroundMark x1="73500" y1="23333" x2="84375" y2="23778"/>
                        <a14:foregroundMark x1="84375" y1="23778" x2="85625" y2="25778"/>
                        <a14:foregroundMark x1="68125" y1="27778" x2="74000" y2="32000"/>
                        <a14:foregroundMark x1="94375" y1="20444" x2="92000" y2="27333"/>
                        <a14:foregroundMark x1="92000" y1="27333" x2="92750" y2="32889"/>
                        <a14:foregroundMark x1="96000" y1="19333" x2="96000" y2="19333"/>
                        <a14:foregroundMark x1="73000" y1="91556" x2="73000" y2="91556"/>
                        <a14:foregroundMark x1="72750" y1="90444" x2="72750" y2="88889"/>
                        <a14:foregroundMark x1="73250" y1="87556" x2="73375" y2="86000"/>
                        <a14:foregroundMark x1="13875" y1="28667" x2="18000" y2="23333"/>
                        <a14:foregroundMark x1="18000" y1="23333" x2="18875" y2="28444"/>
                        <a14:foregroundMark x1="10250" y1="32889" x2="10250" y2="32889"/>
                        <a14:foregroundMark x1="9000" y1="35111" x2="9750" y2="34444"/>
                        <a14:foregroundMark x1="8750" y1="47111" x2="9000" y2="47111"/>
                        <a14:foregroundMark x1="73750" y1="79778" x2="73500" y2="78667"/>
                        <a14:foregroundMark x1="73125" y1="74667" x2="73625" y2="79111"/>
                        <a14:foregroundMark x1="73250" y1="81333" x2="73250" y2="85333"/>
                        <a14:foregroundMark x1="76750" y1="84000" x2="76000" y2="82222"/>
                        <a14:foregroundMark x1="76125" y1="78889" x2="76125" y2="78889"/>
                        <a14:foregroundMark x1="75000" y1="73778" x2="75125" y2="73778"/>
                        <a14:foregroundMark x1="76000" y1="76222" x2="76000" y2="76000"/>
                        <a14:foregroundMark x1="74500" y1="72444" x2="74500" y2="72444"/>
                        <a14:foregroundMark x1="78000" y1="72222" x2="78000" y2="72222"/>
                        <a14:foregroundMark x1="82250" y1="33333" x2="82250" y2="32667"/>
                        <a14:backgroundMark x1="74615" y1="78764" x2="74821" y2="81333"/>
                        <a14:backgroundMark x1="74125" y1="72667" x2="74254" y2="74271"/>
                      </a14:backgroundRemoval>
                    </a14:imgEffect>
                  </a14:imgLayer>
                </a14:imgProps>
              </a:ext>
            </a:extLst>
          </a:blip>
          <a:srcRect l="4807" t="9026" r="2886" b="5310"/>
          <a:stretch/>
        </p:blipFill>
        <p:spPr>
          <a:xfrm>
            <a:off x="199292" y="859741"/>
            <a:ext cx="11711353" cy="5904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F3E030-9A9C-0545-29B7-CA012643E32E}"/>
              </a:ext>
            </a:extLst>
          </p:cNvPr>
          <p:cNvSpPr txBox="1"/>
          <p:nvPr/>
        </p:nvSpPr>
        <p:spPr>
          <a:xfrm>
            <a:off x="2965939" y="184610"/>
            <a:ext cx="72448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слова, которые начинаются на А</a:t>
            </a:r>
          </a:p>
        </p:txBody>
      </p:sp>
    </p:spTree>
    <p:extLst>
      <p:ext uri="{BB962C8B-B14F-4D97-AF65-F5344CB8AC3E}">
        <p14:creationId xmlns:p14="http://schemas.microsoft.com/office/powerpoint/2010/main" val="3037407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E9DC9-FE95-F42A-D9CB-B48FE4E97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69" y="179360"/>
            <a:ext cx="5414010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Арбуз, апельсин, абрикос, ананас.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ну, налетайте, все это для вас!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4A705B-DC5E-D914-0E96-F7C595166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864" y="292430"/>
            <a:ext cx="2956816" cy="27556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887775-66DD-BDA6-12AE-957E054892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99" b="40456" l="3532" r="24062">
                        <a14:foregroundMark x1="5960" y1="10581" x2="8720" y2="11826"/>
                        <a14:foregroundMark x1="8278" y1="8299" x2="8168" y2="8299"/>
                        <a14:foregroundMark x1="20199" y1="31328" x2="19647" y2="30705"/>
                        <a14:foregroundMark x1="17108" y1="21784" x2="20640" y2="25519"/>
                        <a14:foregroundMark x1="23400" y1="32365" x2="22517" y2="37137"/>
                        <a14:foregroundMark x1="18543" y1="39627" x2="21854" y2="40249"/>
                        <a14:foregroundMark x1="24062" y1="32573" x2="23510" y2="36722"/>
                        <a14:foregroundMark x1="3642" y1="29046" x2="4305" y2="33195"/>
                        <a14:foregroundMark x1="11258" y1="13485" x2="11479" y2="13485"/>
                        <a14:foregroundMark x1="11589" y1="12033" x2="11589" y2="12033"/>
                        <a14:foregroundMark x1="7947" y1="40456" x2="7947" y2="40456"/>
                      </a14:backgroundRemoval>
                    </a14:imgEffect>
                  </a14:imgLayer>
                </a14:imgProps>
              </a:ext>
            </a:extLst>
          </a:blip>
          <a:srcRect l="2374" t="6877" r="74580" b="57023"/>
          <a:stretch/>
        </p:blipFill>
        <p:spPr>
          <a:xfrm>
            <a:off x="1370616" y="3576147"/>
            <a:ext cx="3210116" cy="26750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B379CD-F1D5-ADD2-F95A-1D3F8A9A2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54" b="44191" l="29912" r="45806">
                        <a14:foregroundMark x1="39514" y1="40871" x2="41943" y2="41494"/>
                        <a14:foregroundMark x1="45916" y1="35270" x2="44150" y2="39212"/>
                        <a14:foregroundMark x1="40508" y1="44191" x2="43377" y2="43361"/>
                        <a14:foregroundMark x1="30132" y1="18050" x2="30905" y2="17427"/>
                        <a14:foregroundMark x1="37638" y1="7676" x2="37307" y2="9751"/>
                        <a14:foregroundMark x1="39073" y1="7054" x2="39073" y2="7054"/>
                        <a14:foregroundMark x1="38411" y1="41286" x2="38411" y2="41286"/>
                      </a14:backgroundRemoval>
                    </a14:imgEffect>
                  </a14:imgLayer>
                </a14:imgProps>
              </a:ext>
            </a:extLst>
          </a:blip>
          <a:srcRect l="28059" t="4989" r="52428" b="55426"/>
          <a:stretch/>
        </p:blipFill>
        <p:spPr>
          <a:xfrm>
            <a:off x="4005137" y="1326353"/>
            <a:ext cx="2644076" cy="28536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BC3E3F-E065-6000-2116-C641ADD23B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69" b="75593" l="16438" r="81918">
                        <a14:foregroundMark x1="19178" y1="35932" x2="19178" y2="35932"/>
                        <a14:foregroundMark x1="38356" y1="11186" x2="38356" y2="11186"/>
                        <a14:foregroundMark x1="81918" y1="44407" x2="81918" y2="44407"/>
                        <a14:foregroundMark x1="40274" y1="75932" x2="40548" y2="74576"/>
                        <a14:foregroundMark x1="44384" y1="62034" x2="44384" y2="62034"/>
                        <a14:foregroundMark x1="50959" y1="62373" x2="48493" y2="57966"/>
                        <a14:foregroundMark x1="45479" y1="57966" x2="45479" y2="57966"/>
                        <a14:foregroundMark x1="16438" y1="34576" x2="16438" y2="34576"/>
                      </a14:backgroundRemoval>
                    </a14:imgEffect>
                  </a14:imgLayer>
                </a14:imgProps>
              </a:ext>
            </a:extLst>
          </a:blip>
          <a:srcRect l="14952" t="9881" r="14762" b="19747"/>
          <a:stretch/>
        </p:blipFill>
        <p:spPr>
          <a:xfrm>
            <a:off x="7258146" y="4588179"/>
            <a:ext cx="2443608" cy="19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3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6426F-7762-63DC-ABF7-0A9AE62BB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92" y="0"/>
            <a:ext cx="4812323" cy="2964229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Астра, азбука, айва,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на А,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на А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кончается на А: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Астра, азбука, айва.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88DFF9-7C59-401A-88DF-E9F5DAF85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98" b="98263" l="6641" r="97578">
                        <a14:foregroundMark x1="53672" y1="14970" x2="53672" y2="14970"/>
                        <a14:foregroundMark x1="46250" y1="11497" x2="46250" y2="11497"/>
                        <a14:foregroundMark x1="6641" y1="73353" x2="6953" y2="72575"/>
                        <a14:foregroundMark x1="10156" y1="63114" x2="10156" y2="63114"/>
                        <a14:foregroundMark x1="56484" y1="94611" x2="56484" y2="94611"/>
                        <a14:foregroundMark x1="49063" y1="97066" x2="49063" y2="97066"/>
                        <a14:foregroundMark x1="55781" y1="98383" x2="56094" y2="91677"/>
                        <a14:foregroundMark x1="91563" y1="67964" x2="91563" y2="67964"/>
                        <a14:foregroundMark x1="91250" y1="68802" x2="91250" y2="68503"/>
                        <a14:foregroundMark x1="97578" y1="66647" x2="97578" y2="66647"/>
                        <a14:foregroundMark x1="45234" y1="90599" x2="45234" y2="90599"/>
                      </a14:backgroundRemoval>
                    </a14:imgEffect>
                  </a14:imgLayer>
                </a14:imgProps>
              </a:ext>
            </a:extLst>
          </a:blip>
          <a:srcRect l="2050" t="9231"/>
          <a:stretch/>
        </p:blipFill>
        <p:spPr>
          <a:xfrm>
            <a:off x="427892" y="2680807"/>
            <a:ext cx="3270739" cy="39544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0910AA-1D3E-565B-D8CC-89508E4D5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208" y="394808"/>
            <a:ext cx="3657599" cy="48767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70A4B1-A982-4519-C7C8-48A626F63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99" b="96774" l="27637" r="83301">
                        <a14:foregroundMark x1="53613" y1="16716" x2="69629" y2="21114"/>
                        <a14:foregroundMark x1="69629" y1="21114" x2="70703" y2="23754"/>
                        <a14:foregroundMark x1="81250" y1="27126" x2="72461" y2="11877"/>
                        <a14:foregroundMark x1="72461" y1="11877" x2="63770" y2="9531"/>
                        <a14:foregroundMark x1="63770" y1="9531" x2="59180" y2="13343"/>
                        <a14:foregroundMark x1="83301" y1="25660" x2="75781" y2="16422"/>
                        <a14:foregroundMark x1="75781" y1="16422" x2="75195" y2="16716"/>
                        <a14:foregroundMark x1="68066" y1="4839" x2="58691" y2="4692"/>
                        <a14:foregroundMark x1="58691" y1="4692" x2="58691" y2="5425"/>
                        <a14:foregroundMark x1="33496" y1="48534" x2="28809" y2="58065"/>
                        <a14:foregroundMark x1="28809" y1="58065" x2="30664" y2="76393"/>
                        <a14:foregroundMark x1="30664" y1="76393" x2="33301" y2="78739"/>
                        <a14:foregroundMark x1="26855" y1="63783" x2="27637" y2="77566"/>
                        <a14:foregroundMark x1="27637" y1="77566" x2="33691" y2="80792"/>
                        <a14:foregroundMark x1="39258" y1="92082" x2="51563" y2="91349"/>
                        <a14:foregroundMark x1="51563" y1="91349" x2="55859" y2="93695"/>
                        <a14:foregroundMark x1="42480" y1="95748" x2="38184" y2="93988"/>
                        <a14:foregroundMark x1="54004" y1="96774" x2="57324" y2="95455"/>
                      </a14:backgroundRemoval>
                    </a14:imgEffect>
                  </a14:imgLayer>
                </a14:imgProps>
              </a:ext>
            </a:extLst>
          </a:blip>
          <a:srcRect l="25600" t="3170" r="15745" b="3170"/>
          <a:stretch/>
        </p:blipFill>
        <p:spPr>
          <a:xfrm>
            <a:off x="8323384" y="2088822"/>
            <a:ext cx="3657600" cy="38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5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2AAC3-25F3-FB44-8FB1-5C4D005F2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47" y="880941"/>
            <a:ext cx="4507523" cy="3784844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Антилопе каждый день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Поразмяться все не лень.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Встанет рано поутру,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Скачет быстро по двору,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Головой своей качает –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Повороты выполняет.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53A9B3-3D8D-7957-6717-DCB01446F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667" b="91000" l="42250" r="85750">
                        <a14:foregroundMark x1="58500" y1="51333" x2="58500" y2="51333"/>
                        <a14:foregroundMark x1="69500" y1="48667" x2="69500" y2="48667"/>
                        <a14:foregroundMark x1="83875" y1="56500" x2="83875" y2="56500"/>
                        <a14:foregroundMark x1="85750" y1="61500" x2="85750" y2="61500"/>
                        <a14:foregroundMark x1="48000" y1="91000" x2="48000" y2="91000"/>
                        <a14:foregroundMark x1="44250" y1="79000" x2="44250" y2="79000"/>
                        <a14:foregroundMark x1="42250" y1="79500" x2="42500" y2="79167"/>
                        <a14:foregroundMark x1="47250" y1="90667" x2="47500" y2="90500"/>
                      </a14:backgroundRemoval>
                    </a14:imgEffect>
                  </a14:imgLayer>
                </a14:imgProps>
              </a:ext>
            </a:extLst>
          </a:blip>
          <a:srcRect l="40615" t="47232" r="12231" b="7640"/>
          <a:stretch/>
        </p:blipFill>
        <p:spPr>
          <a:xfrm>
            <a:off x="5020409" y="1703995"/>
            <a:ext cx="6488723" cy="465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46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EACE8-1333-5ABF-B5F5-CA4EF3E85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066" y="0"/>
            <a:ext cx="3815239" cy="226917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известно, буква А - буква очень славная.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к тому же буква А в алфавите главная.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5D2196-02E6-E04E-8510-66B7739DD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01" y="4453634"/>
            <a:ext cx="4480948" cy="20362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9C6E78-C229-6F99-89CD-969E008DA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837" y="2319531"/>
            <a:ext cx="3996893" cy="42682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9544A5-6D34-7529-2321-5C2B9588E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08" b="83692" l="10806" r="88212">
                        <a14:foregroundMark x1="51473" y1="17692" x2="51473" y2="17692"/>
                        <a14:foregroundMark x1="14931" y1="83538" x2="14931" y2="83538"/>
                        <a14:foregroundMark x1="10806" y1="82846" x2="10806" y2="82846"/>
                        <a14:foregroundMark x1="84185" y1="79385" x2="84185" y2="79385"/>
                        <a14:foregroundMark x1="88310" y1="83769" x2="88310" y2="83769"/>
                        <a14:foregroundMark x1="43811" y1="16308" x2="43811" y2="16308"/>
                      </a14:backgroundRemoval>
                    </a14:imgEffect>
                  </a14:imgLayer>
                </a14:imgProps>
              </a:ext>
            </a:extLst>
          </a:blip>
          <a:srcRect l="6937" t="14684" r="9624" b="14261"/>
          <a:stretch/>
        </p:blipFill>
        <p:spPr>
          <a:xfrm>
            <a:off x="898569" y="192280"/>
            <a:ext cx="3276163" cy="35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238</Words>
  <Application>Microsoft Office PowerPoint</Application>
  <PresentationFormat>Широкоэкранный</PresentationFormat>
  <Paragraphs>14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ЗВУК и БУКВА     А </vt:lpstr>
      <vt:lpstr>Лечит маленьких детей, Лечит птичек и зверей. Сквозь очки свои глядит Добрый доктор ….. Айболит. </vt:lpstr>
      <vt:lpstr> Он зеленый и большой, Я полью его водой. Как огромный карапуз, Скоро вырастет…..  </vt:lpstr>
      <vt:lpstr>Ротик широко мы открываем. Язычок лежит спокойно. Песенку поем мы звонко. </vt:lpstr>
      <vt:lpstr>Презентация PowerPoint</vt:lpstr>
      <vt:lpstr>Арбуз, апельсин, абрикос, ананас. А ну, налетайте, все это для вас!</vt:lpstr>
      <vt:lpstr>Астра, азбука, айва, Начинается на А, Начинается на А И кончается на А: Астра, азбука, айва. </vt:lpstr>
      <vt:lpstr>Антилопе каждый день Поразмяться все не лень. Встанет рано поутру, Скачет быстро по двору, Головой своей качает –  Повороты выполняет.</vt:lpstr>
      <vt:lpstr>Всем известно, буква А - буква очень славная. Да к тому же буква А в алфавите главная.</vt:lpstr>
      <vt:lpstr>Презентация PowerPoint</vt:lpstr>
      <vt:lpstr>Презентация PowerPoint</vt:lpstr>
      <vt:lpstr>Презентация PowerPoint</vt:lpstr>
      <vt:lpstr>Слова на звук А</vt:lpstr>
      <vt:lpstr>МОЛОДЦЫ!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ЗВУК и БУКВА     А </dc:title>
  <dc:creator>Ирина Дорофеева</dc:creator>
  <cp:lastModifiedBy>Ирина Дорофеева</cp:lastModifiedBy>
  <cp:revision>8</cp:revision>
  <dcterms:created xsi:type="dcterms:W3CDTF">2022-10-18T12:36:01Z</dcterms:created>
  <dcterms:modified xsi:type="dcterms:W3CDTF">2022-11-25T13:51:04Z</dcterms:modified>
</cp:coreProperties>
</file>