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60" r:id="rId4"/>
    <p:sldId id="259" r:id="rId5"/>
    <p:sldId id="258" r:id="rId6"/>
    <p:sldId id="261" r:id="rId7"/>
    <p:sldId id="268" r:id="rId8"/>
    <p:sldId id="269" r:id="rId9"/>
    <p:sldId id="262" r:id="rId10"/>
    <p:sldId id="257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траус Анна" initials="Ш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77" d="100"/>
          <a:sy n="77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advClick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74.wmf"/><Relationship Id="rId19" Type="http://schemas.openxmlformats.org/officeDocument/2006/relationships/slide" Target="slide2.xml"/><Relationship Id="rId4" Type="http://schemas.openxmlformats.org/officeDocument/2006/relationships/image" Target="../media/image7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7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83.wmf"/><Relationship Id="rId1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8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slide" Target="slide2.xml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slide" Target="slide2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3.w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2.bin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8.png"/><Relationship Id="rId10" Type="http://schemas.openxmlformats.org/officeDocument/2006/relationships/slide" Target="slide2.xml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slide" Target="slide2.xml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46.wmf"/><Relationship Id="rId19" Type="http://schemas.openxmlformats.org/officeDocument/2006/relationships/slide" Target="slide2.xml"/><Relationship Id="rId4" Type="http://schemas.openxmlformats.org/officeDocument/2006/relationships/image" Target="../media/image43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54.wmf"/><Relationship Id="rId19" Type="http://schemas.openxmlformats.org/officeDocument/2006/relationships/slide" Target="slide2.xml"/><Relationship Id="rId4" Type="http://schemas.openxmlformats.org/officeDocument/2006/relationships/image" Target="../media/image5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slide" Target="slide2.xml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28604"/>
            <a:ext cx="7848872" cy="20820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ДРОБНЫМИ ЧИСЛАМИ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214554"/>
            <a:ext cx="5963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D010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для устного счёта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4293096"/>
            <a:ext cx="5364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Штраус Анна Петровна, учитель математики МБОУ «Плотниковская ООШ»</a:t>
            </a:r>
            <a:endParaRPr lang="ru-RU" sz="24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72" y="6286520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029057"/>
      </p:ext>
    </p:extLst>
  </p:cSld>
  <p:clrMapOvr>
    <a:masterClrMapping/>
  </p:clrMapOvr>
  <p:transition advClick="0" advTm="811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7130" y="836712"/>
            <a:ext cx="7813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Будут</a:t>
            </a:r>
            <a:r>
              <a:rPr lang="ru-RU" sz="3600" b="1" dirty="0" smtClean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ли взаимно обратными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числа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5696" y="1700808"/>
            <a:ext cx="2481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1) 0,4 и 2,5 </a:t>
            </a:r>
            <a:endParaRPr lang="ru-RU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6103" y="2564904"/>
            <a:ext cx="2064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2) 0,2 и 2      </a:t>
            </a:r>
            <a:endParaRPr lang="ru-RU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93614" y="4869160"/>
                <a:ext cx="3268844" cy="900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6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4)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b="1" i="1"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6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1" smtClean="0">
                                <a:latin typeface="Cambria Math"/>
                              </a:rPr>
                              <m:t>𝟓𝟎𝟎</m:t>
                            </m:r>
                          </m:num>
                          <m:den>
                            <m:r>
                              <a:rPr lang="ru-RU" sz="3600" b="1" i="1">
                                <a:latin typeface="Cambria Math"/>
                              </a:rPr>
                              <m:t> 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𝟔𝟏𝟕</m:t>
                            </m:r>
                          </m:den>
                        </m:f>
                      </m:e>
                    </m:box>
                    <m:r>
                      <a:rPr lang="ru-RU" sz="3600" b="1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36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и 1, 234 </a:t>
                </a:r>
                <a:endParaRPr lang="ru-RU" sz="36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614" y="4869160"/>
                <a:ext cx="3268844" cy="900824"/>
              </a:xfrm>
              <a:prstGeom prst="rect">
                <a:avLst/>
              </a:prstGeom>
              <a:blipFill rotWithShape="1">
                <a:blip r:embed="rId2"/>
                <a:stretch>
                  <a:fillRect l="-5224" r="-5224"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439854" y="3599268"/>
                <a:ext cx="2313454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6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3) 0,9 и 1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b="1" i="1"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6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3600" b="1" i="1">
                                <a:latin typeface="Cambria Math"/>
                              </a:rPr>
                              <m:t> </m:t>
                            </m:r>
                            <m:r>
                              <a:rPr lang="ru-RU" sz="3600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box>
                  </m:oMath>
                </a14:m>
                <a:endParaRPr lang="ru-RU" sz="36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854" y="3599268"/>
                <a:ext cx="2313454" cy="892552"/>
              </a:xfrm>
              <a:prstGeom prst="rect">
                <a:avLst/>
              </a:prstGeom>
              <a:blipFill rotWithShape="1">
                <a:blip r:embed="rId3"/>
                <a:stretch>
                  <a:fillRect l="-7632"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6002382" y="1719833"/>
            <a:ext cx="113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(да)</a:t>
            </a:r>
            <a:endParaRPr lang="ru-RU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79753" y="2599816"/>
            <a:ext cx="1378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(нет)</a:t>
            </a:r>
            <a:endParaRPr lang="ru-RU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02382" y="3722378"/>
            <a:ext cx="1378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(нет)</a:t>
            </a:r>
            <a:endParaRPr lang="ru-RU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25012" y="4996406"/>
            <a:ext cx="113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(да)</a:t>
            </a:r>
            <a:endParaRPr lang="ru-RU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Управляющая кнопка: домой 15">
            <a:hlinkClick r:id="rId4" action="ppaction://hlinksldjump" highlightClick="1"/>
          </p:cNvPr>
          <p:cNvSpPr/>
          <p:nvPr/>
        </p:nvSpPr>
        <p:spPr>
          <a:xfrm>
            <a:off x="8215338" y="6072206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714348" y="6357958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266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Найдите значение числового выражения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50863" y="1285875"/>
          <a:ext cx="253682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Формула" r:id="rId3" imgW="787320" imgH="393480" progId="Equation.3">
                  <p:embed/>
                </p:oleObj>
              </mc:Choice>
              <mc:Fallback>
                <p:oleObj name="Формула" r:id="rId3" imgW="787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285875"/>
                        <a:ext cx="2536825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8596" y="3071810"/>
          <a:ext cx="319087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Формула" r:id="rId5" imgW="990360" imgH="393480" progId="Equation.3">
                  <p:embed/>
                </p:oleObj>
              </mc:Choice>
              <mc:Fallback>
                <p:oleObj name="Формула" r:id="rId5" imgW="990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071810"/>
                        <a:ext cx="3190875" cy="126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7158" y="4714884"/>
          <a:ext cx="3763963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Формула" r:id="rId7" imgW="1168200" imgH="393480" progId="Equation.3">
                  <p:embed/>
                </p:oleObj>
              </mc:Choice>
              <mc:Fallback>
                <p:oleObj name="Формула" r:id="rId7" imgW="1168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714884"/>
                        <a:ext cx="3763963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143240" y="1357298"/>
          <a:ext cx="601666" cy="1165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Формула" r:id="rId9" imgW="203040" imgH="393480" progId="Equation.3">
                  <p:embed/>
                </p:oleObj>
              </mc:Choice>
              <mc:Fallback>
                <p:oleObj name="Формула" r:id="rId9" imgW="203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357298"/>
                        <a:ext cx="601666" cy="1165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929058" y="1357298"/>
          <a:ext cx="2000264" cy="110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Формула" r:id="rId11" imgW="495000" imgH="393480" progId="Equation.3">
                  <p:embed/>
                </p:oleObj>
              </mc:Choice>
              <mc:Fallback>
                <p:oleObj name="Формула" r:id="rId11" imgW="495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357298"/>
                        <a:ext cx="2000264" cy="1105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643306" y="3143248"/>
          <a:ext cx="782642" cy="1102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Формула" r:id="rId13" imgW="279360" imgH="393480" progId="Equation.3">
                  <p:embed/>
                </p:oleObj>
              </mc:Choice>
              <mc:Fallback>
                <p:oleObj name="Формула" r:id="rId13" imgW="2793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143248"/>
                        <a:ext cx="782642" cy="1102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500562" y="3214686"/>
          <a:ext cx="18970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Формула" r:id="rId15" imgW="469800" imgH="393480" progId="Equation.3">
                  <p:embed/>
                </p:oleObj>
              </mc:Choice>
              <mc:Fallback>
                <p:oleObj name="Формула" r:id="rId15" imgW="469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214686"/>
                        <a:ext cx="1897062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214810" y="4929198"/>
          <a:ext cx="642942" cy="827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Формула" r:id="rId17" imgW="88560" imgH="164880" progId="Equation.3">
                  <p:embed/>
                </p:oleObj>
              </mc:Choice>
              <mc:Fallback>
                <p:oleObj name="Формула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4929198"/>
                        <a:ext cx="642942" cy="827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Управляющая кнопка: домой 12">
            <a:hlinkClick r:id="rId19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714348" y="642939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465239" y="5607859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7158" y="1357298"/>
          <a:ext cx="429577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Формула" r:id="rId3" imgW="1333440" imgH="393480" progId="Equation.3">
                  <p:embed/>
                </p:oleObj>
              </mc:Choice>
              <mc:Fallback>
                <p:oleObj name="Формула" r:id="rId3" imgW="13334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357298"/>
                        <a:ext cx="4295775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8596" y="3000372"/>
          <a:ext cx="261937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Формула" r:id="rId5" imgW="812520" imgH="393480" progId="Equation.3">
                  <p:embed/>
                </p:oleObj>
              </mc:Choice>
              <mc:Fallback>
                <p:oleObj name="Формула" r:id="rId5" imgW="8125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000372"/>
                        <a:ext cx="2619375" cy="126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7158" y="4643446"/>
          <a:ext cx="2697163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Формула" r:id="rId7" imgW="838080" imgH="393480" progId="Equation.3">
                  <p:embed/>
                </p:oleObj>
              </mc:Choice>
              <mc:Fallback>
                <p:oleObj name="Формула" r:id="rId7" imgW="838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643446"/>
                        <a:ext cx="2697163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714876" y="1428736"/>
          <a:ext cx="82708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Формула" r:id="rId9" imgW="279360" imgH="393480" progId="Equation.3">
                  <p:embed/>
                </p:oleObj>
              </mc:Choice>
              <mc:Fallback>
                <p:oleObj name="Формула" r:id="rId9" imgW="2793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428736"/>
                        <a:ext cx="827087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643570" y="1500174"/>
          <a:ext cx="22574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Формула" r:id="rId11" imgW="558720" imgH="393480" progId="Equation.3">
                  <p:embed/>
                </p:oleObj>
              </mc:Choice>
              <mc:Fallback>
                <p:oleObj name="Формула" r:id="rId11" imgW="5587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500174"/>
                        <a:ext cx="2257425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143240" y="3214686"/>
          <a:ext cx="501048" cy="92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Формула" r:id="rId13" imgW="88560" imgH="164880" progId="Equation.3">
                  <p:embed/>
                </p:oleObj>
              </mc:Choice>
              <mc:Fallback>
                <p:oleObj name="Формула" r:id="rId13" imgW="8856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214686"/>
                        <a:ext cx="501048" cy="928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143240" y="4500570"/>
          <a:ext cx="1214446" cy="1534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Формула" r:id="rId15" imgW="215640" imgH="393480" progId="Equation.3">
                  <p:embed/>
                </p:oleObj>
              </mc:Choice>
              <mc:Fallback>
                <p:oleObj name="Формула" r:id="rId15" imgW="2156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500570"/>
                        <a:ext cx="1214446" cy="1534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Найдите значение числового выражения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Управляющая кнопка: домой 11">
            <a:hlinkClick r:id="rId17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714348" y="6357958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465239" y="5607859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28596" y="1285860"/>
          <a:ext cx="3803651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Формула" r:id="rId3" imgW="1180800" imgH="393480" progId="Equation.3">
                  <p:embed/>
                </p:oleObj>
              </mc:Choice>
              <mc:Fallback>
                <p:oleObj name="Формула" r:id="rId3" imgW="1180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85860"/>
                        <a:ext cx="3803651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8596" y="3143248"/>
          <a:ext cx="4502151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Формула" r:id="rId5" imgW="1396800" imgH="393480" progId="Equation.3">
                  <p:embed/>
                </p:oleObj>
              </mc:Choice>
              <mc:Fallback>
                <p:oleObj name="Формула" r:id="rId5" imgW="1396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143248"/>
                        <a:ext cx="4502151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6248" y="1357298"/>
          <a:ext cx="6762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Формула" r:id="rId7" imgW="228600" imgH="393480" progId="Equation.3">
                  <p:embed/>
                </p:oleObj>
              </mc:Choice>
              <mc:Fallback>
                <p:oleObj name="Формула" r:id="rId7" imgW="2286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357298"/>
                        <a:ext cx="676275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072066" y="3214686"/>
          <a:ext cx="854080" cy="1203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Формула" r:id="rId9" imgW="279360" imgH="393480" progId="Equation.3">
                  <p:embed/>
                </p:oleObj>
              </mc:Choice>
              <mc:Fallback>
                <p:oleObj name="Формула" r:id="rId9" imgW="2793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214686"/>
                        <a:ext cx="854080" cy="1203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6"/>
          <p:cNvGraphicFramePr>
            <a:graphicFrameLocks noChangeAspect="1"/>
          </p:cNvGraphicFramePr>
          <p:nvPr/>
        </p:nvGraphicFramePr>
        <p:xfrm>
          <a:off x="6000760" y="3286124"/>
          <a:ext cx="23082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Формула" r:id="rId11" imgW="571320" imgH="393480" progId="Equation.3">
                  <p:embed/>
                </p:oleObj>
              </mc:Choice>
              <mc:Fallback>
                <p:oleObj name="Формула" r:id="rId11" imgW="5713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286124"/>
                        <a:ext cx="2308225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Найдите значение числового выражения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Управляющая кнопка: домой 10">
            <a:hlinkClick r:id="rId1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Оглавление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2" action="ppaction://hlinksldjump"/>
              </a:rPr>
              <a:t>Сумма и разность дробей.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3" action="ppaction://hlinksldjump"/>
              </a:rPr>
              <a:t>Произведение и частное двух дробей.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4" action="ppaction://hlinksldjump"/>
              </a:rPr>
              <a:t>Умножение и деление дроби на натуральное число.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5" action="ppaction://hlinksldjump"/>
              </a:rPr>
              <a:t>Вычислить наиболее простым способом.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6" action="ppaction://hlinksldjump"/>
              </a:rPr>
              <a:t>Будут ли взаимно обратными числа? 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7" action="ppaction://hlinksldjump"/>
              </a:rPr>
              <a:t>Найдите значение числового выражения.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 advClick="0" advTm="260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88832" cy="8549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 разность дробей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3327" y="1198731"/>
            <a:ext cx="3312367" cy="737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Вычислите:</a:t>
            </a:r>
            <a:endParaRPr lang="ru-RU" sz="32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208358" y="2329224"/>
                <a:ext cx="2500493" cy="920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box>
                          <m:boxPr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3600" dirty="0" smtClean="0"/>
                  <a:t> </a:t>
                </a:r>
                <a:endParaRPr lang="ru-RU" sz="36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358" y="2329224"/>
                <a:ext cx="2500493" cy="920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3554212" y="2384138"/>
                <a:ext cx="567784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12" y="2384138"/>
                <a:ext cx="567784" cy="8991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3341847" y="3362044"/>
                <a:ext cx="512480" cy="8872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600" b="1" dirty="0" smtClean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0" smtClean="0">
                                <a:latin typeface="Cambria Math"/>
                              </a:rPr>
                              <m:t>𝟕</m:t>
                            </m:r>
                          </m:num>
                          <m:den>
                            <m:r>
                              <a:rPr lang="ru-RU" sz="3600" b="1" i="0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box>
                  </m:oMath>
                </a14:m>
                <a:endParaRPr lang="ru-RU" sz="3600" b="1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847" y="3362044"/>
                <a:ext cx="512480" cy="8872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1164228" y="4429696"/>
                <a:ext cx="2247731" cy="920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box>
                          <m:boxPr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e>
                    </m:box>
                  </m:oMath>
                </a14:m>
                <a:r>
                  <a:rPr lang="ru-RU" sz="3600" dirty="0" smtClean="0"/>
                  <a:t> </a:t>
                </a:r>
                <a:r>
                  <a:rPr lang="ru-RU" sz="3600" b="1" dirty="0" smtClean="0"/>
                  <a:t>= </a:t>
                </a:r>
                <a:endParaRPr lang="ru-RU" sz="3600" b="1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228" y="4429696"/>
                <a:ext cx="2247731" cy="920317"/>
              </a:xfrm>
              <a:prstGeom prst="rect">
                <a:avLst/>
              </a:prstGeom>
              <a:blipFill rotWithShape="1">
                <a:blip r:embed="rId6"/>
                <a:stretch>
                  <a:fillRect r="-7046" b="-112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5220072" y="2384138"/>
                <a:ext cx="2481385" cy="904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 </m:t>
                          </m:r>
                          <m:f>
                            <m:fPr>
                              <m:ctrlPr>
                                <a:rPr lang="en-US" sz="44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4400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4400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ru-RU" sz="44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num>
                            <m:den>
                              <m:r>
                                <a:rPr lang="ru-RU" sz="44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box>
                            <m:boxPr>
                              <m:ctrlPr>
                                <a:rPr lang="ru-RU" sz="44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boxPr>
                            <m:e>
                              <m:f>
                                <m:fPr>
                                  <m:ctrlPr>
                                    <a:rPr lang="ru-RU" sz="4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𝟗</m:t>
                                  </m:r>
                                </m:den>
                              </m:f>
                            </m:e>
                          </m:box>
                        </m:e>
                      </m:box>
                      <m:r>
                        <a:rPr lang="ru-RU" sz="4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384138"/>
                <a:ext cx="2481385" cy="9042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7539266" y="2325852"/>
                <a:ext cx="532517" cy="1015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266" y="2325852"/>
                <a:ext cx="532517" cy="101572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5328299" y="3297050"/>
                <a:ext cx="2538965" cy="923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box>
                          <m:boxPr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4800" dirty="0" smtClean="0"/>
                  <a:t> </a:t>
                </a:r>
                <a:endParaRPr lang="ru-RU" sz="48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299" y="3297050"/>
                <a:ext cx="2538965" cy="9232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7700550" y="3362044"/>
                <a:ext cx="532517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550" y="3362044"/>
                <a:ext cx="532517" cy="101431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5319577" y="4372307"/>
                <a:ext cx="2538965" cy="923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box>
                          <m:boxPr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4800" dirty="0" smtClean="0"/>
                  <a:t> </a:t>
                </a:r>
                <a:endParaRPr lang="ru-RU" sz="4800" dirty="0"/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577" y="4372307"/>
                <a:ext cx="2538965" cy="9232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7527119" y="4267983"/>
                <a:ext cx="532517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119" y="4267983"/>
                <a:ext cx="532517" cy="102752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Управляющая кнопка: домой 22">
            <a:hlinkClick r:id="rId1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130457"/>
              </p:ext>
            </p:extLst>
          </p:nvPr>
        </p:nvGraphicFramePr>
        <p:xfrm>
          <a:off x="1206136" y="3258925"/>
          <a:ext cx="2034132" cy="1188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Формула" r:id="rId14" imgW="672840" imgH="393480" progId="Equation.3">
                  <p:embed/>
                </p:oleObj>
              </mc:Choice>
              <mc:Fallback>
                <p:oleObj name="Формула" r:id="rId14" imgW="672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136" y="3258925"/>
                        <a:ext cx="2034132" cy="11888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408595" y="5607859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720" y="4429696"/>
            <a:ext cx="567384" cy="97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9448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115616" y="1340768"/>
                <a:ext cx="2500493" cy="920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box>
                          <m:boxPr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3600" dirty="0" smtClean="0"/>
                  <a:t> </a:t>
                </a:r>
                <a:endParaRPr lang="ru-RU" sz="36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340768"/>
                <a:ext cx="2500493" cy="920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376647" y="1343862"/>
                <a:ext cx="567784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647" y="1343862"/>
                <a:ext cx="567784" cy="9079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106137" y="2780928"/>
                <a:ext cx="2521331" cy="920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ru-RU" sz="4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4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137" y="2780928"/>
                <a:ext cx="2521331" cy="920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376647" y="2814967"/>
                <a:ext cx="567784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647" y="2814967"/>
                <a:ext cx="567784" cy="8991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175691" y="3962608"/>
                <a:ext cx="2486065" cy="923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𝟗</m:t>
                        </m:r>
                        <m:r>
                          <a:rPr lang="ru-RU" sz="4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691" y="3962608"/>
                <a:ext cx="2486065" cy="9232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3447155" y="3986845"/>
                <a:ext cx="567784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𝟔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155" y="3986845"/>
                <a:ext cx="567784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7199002" y="1327332"/>
                <a:ext cx="622286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2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2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002" y="1327332"/>
                <a:ext cx="622286" cy="102752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5049491" y="2780928"/>
                <a:ext cx="2808269" cy="923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  <m:f>
                          <m:fPr>
                            <m:ctrlPr>
                              <a:rPr lang="en-US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4800" b="1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ru-RU" sz="48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box>
                          <m:boxPr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𝟗</m:t>
                                </m:r>
                              </m:den>
                            </m:f>
                          </m:e>
                        </m:box>
                      </m:e>
                    </m:box>
                    <m:r>
                      <a:rPr lang="ru-RU" sz="48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4800" dirty="0" smtClean="0"/>
                  <a:t> </a:t>
                </a:r>
                <a:endParaRPr lang="ru-RU" sz="48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491" y="2780928"/>
                <a:ext cx="2808269" cy="9232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7573868" y="2818657"/>
                <a:ext cx="56778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868" y="2818657"/>
                <a:ext cx="567784" cy="9017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Заголовок 1"/>
          <p:cNvSpPr txBox="1">
            <a:spLocks/>
          </p:cNvSpPr>
          <p:nvPr/>
        </p:nvSpPr>
        <p:spPr>
          <a:xfrm>
            <a:off x="857224" y="285728"/>
            <a:ext cx="7488832" cy="85496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Сумма и разность дробей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Управляющая кнопка: домой 15">
            <a:hlinkClick r:id="rId12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072514"/>
              </p:ext>
            </p:extLst>
          </p:nvPr>
        </p:nvGraphicFramePr>
        <p:xfrm>
          <a:off x="4957484" y="1343862"/>
          <a:ext cx="2275011" cy="1063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Формула" r:id="rId13" imgW="749160" imgH="393480" progId="Equation.3">
                  <p:embed/>
                </p:oleObj>
              </mc:Choice>
              <mc:Fallback>
                <p:oleObj name="Формула" r:id="rId13" imgW="74916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484" y="1343862"/>
                        <a:ext cx="2275011" cy="10635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055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8" grpId="0"/>
      <p:bldP spid="9" grpId="0"/>
      <p:bldP spid="10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4110" y="557043"/>
            <a:ext cx="8648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и частное двух дробей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9505" y="1644835"/>
            <a:ext cx="2334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Вычислите: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2734724" y="2573191"/>
                <a:ext cx="952505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𝟏𝟓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724" y="2573191"/>
                <a:ext cx="952505" cy="11330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807071" y="4410817"/>
                <a:ext cx="2571025" cy="988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ru-RU" sz="4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48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4800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𝟔</m:t>
                              </m:r>
                              <m:r>
                                <a:rPr lang="ru-RU" sz="48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num>
                            <m:den>
                              <m:r>
                                <a:rPr lang="ru-RU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den>
                          </m:f>
                          <m: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 </m:t>
                          </m:r>
                          <m:box>
                            <m:boxPr>
                              <m:ctrlPr>
                                <a:rPr lang="ru-RU" sz="48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boxPr>
                            <m:e>
                              <m:f>
                                <m:fPr>
                                  <m:ctrlPr>
                                    <a:rPr lang="ru-RU" sz="48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𝟖</m:t>
                                  </m:r>
                                </m:den>
                              </m:f>
                            </m:e>
                          </m:box>
                        </m:e>
                      </m:box>
                      <m:r>
                        <a:rPr lang="ru-RU" sz="48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1" y="4410817"/>
                <a:ext cx="2571025" cy="9889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093406" y="4398980"/>
                <a:ext cx="867545" cy="102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200" b="1" i="1" smtClean="0">
                                  <a:latin typeface="Cambria Math"/>
                                </a:rPr>
                                <m:t>𝟏𝟓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200" b="1" i="1" smtClean="0">
                                  <a:latin typeface="Cambria Math"/>
                                </a:rPr>
                                <m:t>𝟐𝟖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406" y="4398980"/>
                <a:ext cx="867545" cy="10277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4644008" y="2536771"/>
                <a:ext cx="2840328" cy="977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4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48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4800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𝟏𝟑</m:t>
                              </m:r>
                              <m:r>
                                <a:rPr lang="ru-RU" sz="48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num>
                            <m:den>
                              <m:r>
                                <a:rPr lang="ru-RU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𝟏𝟏</m:t>
                              </m:r>
                            </m:den>
                          </m:f>
                          <m: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 </m:t>
                          </m:r>
                          <m:box>
                            <m:boxPr>
                              <m:ctrlPr>
                                <a:rPr lang="ru-RU" sz="48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boxPr>
                            <m:e>
                              <m:f>
                                <m:fPr>
                                  <m:ctrlPr>
                                    <a:rPr lang="ru-RU" sz="48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box>
                        </m:e>
                      </m:box>
                      <m:r>
                        <a:rPr lang="ru-RU" sz="48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536771"/>
                <a:ext cx="2840328" cy="9777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644008" y="4418343"/>
                <a:ext cx="2840329" cy="988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ru-RU" sz="4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48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4800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𝟏𝟏</m:t>
                              </m:r>
                              <m:r>
                                <a:rPr lang="ru-RU" sz="48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num>
                            <m:den>
                              <m:r>
                                <a:rPr lang="ru-RU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den>
                          </m:f>
                          <m:r>
                            <a:rPr lang="ru-RU" sz="48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 </m:t>
                          </m:r>
                          <m:box>
                            <m:boxPr>
                              <m:ctrlPr>
                                <a:rPr lang="ru-RU" sz="48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boxPr>
                            <m:e>
                              <m:f>
                                <m:fPr>
                                  <m:ctrlPr>
                                    <a:rPr lang="ru-RU" sz="48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ru-RU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box>
                        </m:e>
                      </m:box>
                      <m:r>
                        <a:rPr lang="ru-RU" sz="48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418343"/>
                <a:ext cx="2840329" cy="98898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7268764" y="2514659"/>
                <a:ext cx="86754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200" b="1" i="1" smtClean="0">
                                  <a:latin typeface="Cambria Math"/>
                                </a:rPr>
                                <m:t>𝟐𝟔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200" b="1" i="1" smtClean="0">
                                  <a:latin typeface="Cambria Math"/>
                                </a:rPr>
                                <m:t>𝟑𝟑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64" y="2514659"/>
                <a:ext cx="867545" cy="10175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7235030" y="4258788"/>
                <a:ext cx="952505" cy="114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𝟓𝟓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𝟐𝟒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030" y="4258788"/>
                <a:ext cx="952505" cy="114101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Управляющая кнопка: домой 15">
            <a:hlinkClick r:id="rId10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097935"/>
              </p:ext>
            </p:extLst>
          </p:nvPr>
        </p:nvGraphicFramePr>
        <p:xfrm>
          <a:off x="899592" y="2571750"/>
          <a:ext cx="1957896" cy="115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Формула" r:id="rId11" imgW="583920" imgH="393480" progId="Equation.3">
                  <p:embed/>
                </p:oleObj>
              </mc:Choice>
              <mc:Fallback>
                <p:oleObj name="Формула" r:id="rId11" imgW="58392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71750"/>
                        <a:ext cx="1957896" cy="11543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439483" y="5607859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9585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14818"/>
            <a:ext cx="2096916" cy="1111787"/>
          </a:xfrm>
          <a:prstGeom prst="rect">
            <a:avLst/>
          </a:prstGeom>
        </p:spPr>
      </p:pic>
      <p:pic>
        <p:nvPicPr>
          <p:cNvPr id="38" name="Рисунок 37" descr="Рисунок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202" y="4484959"/>
            <a:ext cx="590714" cy="57150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74110" y="557043"/>
            <a:ext cx="8648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и частное двух дробей</a:t>
            </a:r>
            <a:endParaRPr lang="ru-RU" sz="4000" dirty="0"/>
          </a:p>
        </p:txBody>
      </p:sp>
      <p:sp>
        <p:nvSpPr>
          <p:cNvPr id="18" name="Управляющая кнопка: домой 17">
            <a:hlinkClick r:id="rId4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48" y="1842295"/>
            <a:ext cx="3030519" cy="97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544" y="1723235"/>
            <a:ext cx="973943" cy="109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3" y="2966831"/>
            <a:ext cx="2603319" cy="95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136" y="2901063"/>
            <a:ext cx="933775" cy="10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59" y="1809725"/>
            <a:ext cx="2873266" cy="91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94" y="1770341"/>
            <a:ext cx="897736" cy="99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80" y="3021655"/>
            <a:ext cx="3115005" cy="93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242" y="2997566"/>
            <a:ext cx="1053019" cy="92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662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Умножение и деление дроби на натуральное число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85786" y="1142984"/>
          <a:ext cx="16446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Формула" r:id="rId3" imgW="558720" imgH="393480" progId="Equation.3">
                  <p:embed/>
                </p:oleObj>
              </mc:Choice>
              <mc:Fallback>
                <p:oleObj name="Формула" r:id="rId3" imgW="558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142984"/>
                        <a:ext cx="1644650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42910" y="2428868"/>
          <a:ext cx="18700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Формула" r:id="rId5" imgW="634680" imgH="393480" progId="Equation.3">
                  <p:embed/>
                </p:oleObj>
              </mc:Choice>
              <mc:Fallback>
                <p:oleObj name="Формула" r:id="rId5" imgW="634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428868"/>
                        <a:ext cx="1870075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71472" y="3786190"/>
          <a:ext cx="2357437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Формула" r:id="rId7" imgW="799920" imgH="393480" progId="Equation.3">
                  <p:embed/>
                </p:oleObj>
              </mc:Choice>
              <mc:Fallback>
                <p:oleObj name="Формула" r:id="rId7" imgW="7999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786190"/>
                        <a:ext cx="2357437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71472" y="5000636"/>
          <a:ext cx="2881313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Формула" r:id="rId9" imgW="977760" imgH="393480" progId="Equation.3">
                  <p:embed/>
                </p:oleObj>
              </mc:Choice>
              <mc:Fallback>
                <p:oleObj name="Формула" r:id="rId9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000636"/>
                        <a:ext cx="2881313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22538" y="1214438"/>
          <a:ext cx="16002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Формула" r:id="rId11" imgW="609480" imgH="393480" progId="Equation.3">
                  <p:embed/>
                </p:oleObj>
              </mc:Choice>
              <mc:Fallback>
                <p:oleObj name="Формула" r:id="rId11" imgW="6094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1214438"/>
                        <a:ext cx="160020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643174" y="2500306"/>
          <a:ext cx="166687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Формула" r:id="rId13" imgW="634680" imgH="393480" progId="Equation.3">
                  <p:embed/>
                </p:oleObj>
              </mc:Choice>
              <mc:Fallback>
                <p:oleObj name="Формула" r:id="rId13" imgW="6346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500306"/>
                        <a:ext cx="1666875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928926" y="3857628"/>
          <a:ext cx="203358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Формула" r:id="rId15" imgW="774360" imgH="393480" progId="Equation.3">
                  <p:embed/>
                </p:oleObj>
              </mc:Choice>
              <mc:Fallback>
                <p:oleObj name="Формула" r:id="rId15" imgW="7743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3857628"/>
                        <a:ext cx="2033587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500430" y="5072074"/>
          <a:ext cx="26670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Формула" r:id="rId17" imgW="1015920" imgH="393480" progId="Equation.3">
                  <p:embed/>
                </p:oleObj>
              </mc:Choice>
              <mc:Fallback>
                <p:oleObj name="Формула" r:id="rId17" imgW="10159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072074"/>
                        <a:ext cx="266700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Управляющая кнопка: домой 12">
            <a:hlinkClick r:id="rId19" action="ppaction://hlinksldjump" highlightClick="1"/>
          </p:cNvPr>
          <p:cNvSpPr/>
          <p:nvPr/>
        </p:nvSpPr>
        <p:spPr>
          <a:xfrm>
            <a:off x="8572496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642910" y="6357958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65305" y="5607859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71472" y="1142984"/>
          <a:ext cx="3287712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Формула" r:id="rId3" imgW="1117440" imgH="393480" progId="Equation.3">
                  <p:embed/>
                </p:oleObj>
              </mc:Choice>
              <mc:Fallback>
                <p:oleObj name="Формула" r:id="rId3" imgW="11174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142984"/>
                        <a:ext cx="3287712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00034" y="2500306"/>
          <a:ext cx="18700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Формула" r:id="rId5" imgW="634680" imgH="393480" progId="Equation.3">
                  <p:embed/>
                </p:oleObj>
              </mc:Choice>
              <mc:Fallback>
                <p:oleObj name="Формула" r:id="rId5" imgW="634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500306"/>
                        <a:ext cx="1870075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00034" y="3857628"/>
          <a:ext cx="20955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Формула" r:id="rId7" imgW="711000" imgH="393480" progId="Equation.3">
                  <p:embed/>
                </p:oleObj>
              </mc:Choice>
              <mc:Fallback>
                <p:oleObj name="Формула" r:id="rId7" imgW="711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857628"/>
                        <a:ext cx="2095500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28596" y="4929198"/>
          <a:ext cx="23939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Формула" r:id="rId9" imgW="812520" imgH="393480" progId="Equation.3">
                  <p:embed/>
                </p:oleObj>
              </mc:Choice>
              <mc:Fallback>
                <p:oleObj name="Формула" r:id="rId9" imgW="812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929198"/>
                        <a:ext cx="2393950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929058" y="1214422"/>
          <a:ext cx="19335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214422"/>
                        <a:ext cx="193357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500298" y="2571744"/>
          <a:ext cx="6000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Формула" r:id="rId13" imgW="228600" imgH="393480" progId="Equation.3">
                  <p:embed/>
                </p:oleObj>
              </mc:Choice>
              <mc:Fallback>
                <p:oleObj name="Формула" r:id="rId13" imgW="2286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571744"/>
                        <a:ext cx="60007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714612" y="3929066"/>
          <a:ext cx="4000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Формула" r:id="rId15" imgW="152280" imgH="393480" progId="Equation.3">
                  <p:embed/>
                </p:oleObj>
              </mc:Choice>
              <mc:Fallback>
                <p:oleObj name="Формула" r:id="rId15" imgW="1522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3929066"/>
                        <a:ext cx="40005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786050" y="5000636"/>
          <a:ext cx="9334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Формула" r:id="rId17" imgW="355320" imgH="393480" progId="Equation.3">
                  <p:embed/>
                </p:oleObj>
              </mc:Choice>
              <mc:Fallback>
                <p:oleObj name="Формула" r:id="rId17" imgW="3553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5000636"/>
                        <a:ext cx="93345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500042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Умножение и деление дроби на натуральное число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Управляющая кнопка: домой 12">
            <a:hlinkClick r:id="rId19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714348" y="6357958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387555" y="2020037"/>
                <a:ext cx="567784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555" y="2020037"/>
                <a:ext cx="567784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1502660" y="620688"/>
            <a:ext cx="62105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Вычислите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наиболее простым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способом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6955" y="2031963"/>
                <a:ext cx="3229749" cy="886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400" b="1" i="1" smtClean="0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ru-RU" sz="4400" b="1" i="1" smtClean="0">
                                    <a:latin typeface="Cambria Math"/>
                                  </a:rPr>
                                  <m:t>𝟗</m:t>
                                </m:r>
                              </m:den>
                            </m:f>
                          </m:e>
                        </m:box>
                        <m:r>
                          <a:rPr lang="en-US" sz="4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box>
                          <m:boxPr>
                            <m:ctrlPr>
                              <a:rPr lang="en-US" sz="4400" b="1" i="1" smtClean="0"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4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ru-RU" sz="4400" b="1" i="1" smtClean="0">
                                    <a:latin typeface="Cambria Math"/>
                                    <a:ea typeface="Cambria Math"/>
                                  </a:rPr>
                                  <m:t>𝟕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en-US" sz="4400" b="1" i="1" smtClean="0">
                        <a:latin typeface="Cambria Math"/>
                        <a:ea typeface="Cambria Math"/>
                      </a:rPr>
                      <m:t>∙</m:t>
                    </m:r>
                    <m:box>
                      <m:boxPr>
                        <m:ctrlPr>
                          <a:rPr lang="en-US" sz="4400" b="1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𝟕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box>
                    <m:r>
                      <a:rPr lang="ru-RU" sz="4400" b="1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ru-RU" sz="4400" b="1" i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55" y="2031963"/>
                <a:ext cx="3229749" cy="886718"/>
              </a:xfrm>
              <a:prstGeom prst="rect">
                <a:avLst/>
              </a:prstGeom>
              <a:blipFill rotWithShape="1">
                <a:blip r:embed="rId4"/>
                <a:stretch>
                  <a:fillRect l="-2830" b="-8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341156" y="3235033"/>
                <a:ext cx="2350323" cy="862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ru-RU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𝟑𝟗</m:t>
                            </m:r>
                          </m:den>
                        </m:f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4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𝟏𝟏</m:t>
                                </m:r>
                              </m:den>
                            </m:f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∙</m:t>
                            </m:r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box>
                        <m:box>
                          <m:boxPr>
                            <m:ctrlP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𝟑𝟗</m:t>
                                </m:r>
                              </m:num>
                              <m:den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𝟖</m:t>
                                </m:r>
                              </m:den>
                            </m:f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 =</m:t>
                            </m:r>
                          </m:e>
                        </m:box>
                      </m:e>
                    </m:box>
                  </m:oMath>
                </a14:m>
                <a:r>
                  <a:rPr lang="ru-RU" sz="44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ru-RU" sz="4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6" y="3235033"/>
                <a:ext cx="2350323" cy="862608"/>
              </a:xfrm>
              <a:prstGeom prst="rect">
                <a:avLst/>
              </a:prstGeom>
              <a:blipFill rotWithShape="1">
                <a:blip r:embed="rId5"/>
                <a:stretch>
                  <a:fillRect r="-12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2996262" y="3204143"/>
                <a:ext cx="782586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𝟏𝟏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262" y="3204143"/>
                <a:ext cx="782586" cy="9079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341156" y="4465827"/>
                <a:ext cx="2834749" cy="8624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ru-RU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𝟏𝟐</m:t>
                            </m:r>
                          </m:den>
                        </m:f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4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den>
                            </m:f>
                          </m:e>
                        </m:box>
                        <m:box>
                          <m:boxPr>
                            <m:ctrlP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box>
                              <m:boxPr>
                                <m:ctrlP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f>
                                  <m:fPr>
                                    <m:ctrlP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box>
                                  <m:boxPr>
                                    <m:ctrlP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boxPr>
                                  <m:e>
                                    <m:f>
                                      <m:fPr>
                                        <m:ctrlPr>
                                          <a:rPr lang="ru-RU" sz="4400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4400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𝟗</m:t>
                                        </m:r>
                                      </m:num>
                                      <m:den>
                                        <m:r>
                                          <a:rPr lang="ru-RU" sz="4400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𝟑𝟏</m:t>
                                        </m:r>
                                      </m:den>
                                    </m:f>
                                    <m: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</m:e>
                                </m:box>
                              </m:e>
                            </m:box>
                          </m:e>
                        </m:box>
                      </m:e>
                    </m:box>
                  </m:oMath>
                </a14:m>
                <a:r>
                  <a:rPr lang="ru-RU" sz="44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ru-RU" sz="44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44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</a:t>
                </a:r>
                <a:endParaRPr lang="ru-RU" sz="4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6" y="4465827"/>
                <a:ext cx="2834749" cy="862480"/>
              </a:xfrm>
              <a:prstGeom prst="rect">
                <a:avLst/>
              </a:prstGeom>
              <a:blipFill rotWithShape="1">
                <a:blip r:embed="rId7"/>
                <a:stretch>
                  <a:fillRect r="-8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3387555" y="4446174"/>
                <a:ext cx="78258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𝟑𝟏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555" y="4446174"/>
                <a:ext cx="782586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Прямоугольник 27"/>
              <p:cNvSpPr/>
              <p:nvPr/>
            </p:nvSpPr>
            <p:spPr>
              <a:xfrm>
                <a:off x="4607933" y="1966609"/>
                <a:ext cx="2834749" cy="854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ru-RU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num>
                          <m:den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ru-RU" sz="44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𝟏𝟏</m:t>
                                </m:r>
                              </m:num>
                              <m:den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𝟏𝟕</m:t>
                                </m:r>
                              </m:den>
                            </m:f>
                          </m:e>
                        </m:box>
                        <m:box>
                          <m:boxPr>
                            <m:ctrlP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r>
                              <a:rPr lang="ru-RU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box>
                              <m:boxPr>
                                <m:ctrlP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f>
                                  <m:fPr>
                                    <m:ctrlP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  <m:r>
                                  <a:rPr lang="ru-RU" sz="4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box>
                                  <m:boxPr>
                                    <m:ctrlP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boxPr>
                                  <m:e>
                                    <m:f>
                                      <m:fPr>
                                        <m:ctrlPr>
                                          <a:rPr lang="ru-RU" sz="4400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4400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𝟏𝟏</m:t>
                                        </m:r>
                                      </m:num>
                                      <m:den>
                                        <m:r>
                                          <a:rPr lang="ru-RU" sz="4400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𝟏𝟕</m:t>
                                        </m:r>
                                      </m:den>
                                    </m:f>
                                    <m:r>
                                      <a:rPr lang="ru-RU" sz="4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</m:e>
                                </m:box>
                              </m:e>
                            </m:box>
                          </m:e>
                        </m:box>
                      </m:e>
                    </m:box>
                  </m:oMath>
                </a14:m>
                <a:r>
                  <a:rPr lang="ru-RU" sz="36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ru-RU" sz="36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36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</a:t>
                </a:r>
                <a:endParaRPr lang="ru-RU" sz="36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933" y="1966609"/>
                <a:ext cx="2834749" cy="854208"/>
              </a:xfrm>
              <a:prstGeom prst="rect">
                <a:avLst/>
              </a:prstGeom>
              <a:blipFill rotWithShape="1">
                <a:blip r:embed="rId9"/>
                <a:stretch>
                  <a:fillRect r="-17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Прямоугольник 28"/>
              <p:cNvSpPr/>
              <p:nvPr/>
            </p:nvSpPr>
            <p:spPr>
              <a:xfrm>
                <a:off x="7477571" y="1974608"/>
                <a:ext cx="782586" cy="8995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𝟏𝟏</m:t>
                              </m:r>
                            </m:num>
                            <m:den>
                              <m:r>
                                <a:rPr lang="ru-RU" sz="28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800" b="1" i="1" smtClean="0">
                                  <a:latin typeface="Cambria Math"/>
                                </a:rPr>
                                <m:t>𝟏𝟕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571" y="1974608"/>
                <a:ext cx="782586" cy="89954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>
                <a:off x="8032197" y="3189703"/>
                <a:ext cx="697627" cy="791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400" b="1" i="1" smtClean="0">
                                  <a:latin typeface="Cambria Math"/>
                                </a:rPr>
                                <m:t>𝟏𝟓</m:t>
                              </m:r>
                            </m:num>
                            <m:den>
                              <m:r>
                                <a:rPr lang="ru-RU" sz="24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sz="2400" b="1" i="1" smtClean="0">
                                  <a:latin typeface="Cambria Math"/>
                                </a:rPr>
                                <m:t>𝟐𝟐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197" y="3189703"/>
                <a:ext cx="697627" cy="79143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Прямоугольник 32"/>
              <p:cNvSpPr/>
              <p:nvPr/>
            </p:nvSpPr>
            <p:spPr>
              <a:xfrm>
                <a:off x="8291246" y="4536968"/>
                <a:ext cx="652743" cy="810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dirty="0" smtClean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2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2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e>
                    </m:box>
                  </m:oMath>
                </a14:m>
                <a:endParaRPr lang="ru-RU" sz="3200" b="1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1246" y="4536968"/>
                <a:ext cx="652743" cy="810991"/>
              </a:xfrm>
              <a:prstGeom prst="rect">
                <a:avLst/>
              </a:prstGeom>
              <a:blipFill rotWithShape="1">
                <a:blip r:embed="rId12"/>
                <a:stretch>
                  <a:fillRect l="-23364" b="-9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100743"/>
              </p:ext>
            </p:extLst>
          </p:nvPr>
        </p:nvGraphicFramePr>
        <p:xfrm>
          <a:off x="4639437" y="4497737"/>
          <a:ext cx="374441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Формула" r:id="rId13" imgW="1574640" imgH="393480" progId="Equation.3">
                  <p:embed/>
                </p:oleObj>
              </mc:Choice>
              <mc:Fallback>
                <p:oleObj name="Формула" r:id="rId13" imgW="157464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437" y="4497737"/>
                        <a:ext cx="3744416" cy="9361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Управляющая кнопка: домой 18">
            <a:hlinkClick r:id="rId15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02" y="3189703"/>
            <a:ext cx="3360657" cy="88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0741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603</TotalTime>
  <Words>536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NewsPrint</vt:lpstr>
      <vt:lpstr>Формула</vt:lpstr>
      <vt:lpstr>Презентация PowerPoint</vt:lpstr>
      <vt:lpstr>Презентация PowerPoint</vt:lpstr>
      <vt:lpstr>Сумма и разность дробей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Штраус А П</cp:lastModifiedBy>
  <cp:revision>68</cp:revision>
  <dcterms:created xsi:type="dcterms:W3CDTF">2016-12-07T10:07:51Z</dcterms:created>
  <dcterms:modified xsi:type="dcterms:W3CDTF">2021-08-18T05:11:39Z</dcterms:modified>
</cp:coreProperties>
</file>