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57" r:id="rId4"/>
    <p:sldId id="269" r:id="rId5"/>
    <p:sldId id="268" r:id="rId6"/>
    <p:sldId id="272" r:id="rId7"/>
    <p:sldId id="264" r:id="rId8"/>
    <p:sldId id="263" r:id="rId9"/>
    <p:sldId id="261" r:id="rId10"/>
    <p:sldId id="281" r:id="rId11"/>
    <p:sldId id="271" r:id="rId12"/>
    <p:sldId id="285" r:id="rId13"/>
    <p:sldId id="284" r:id="rId14"/>
    <p:sldId id="259" r:id="rId15"/>
    <p:sldId id="280" r:id="rId16"/>
    <p:sldId id="274" r:id="rId17"/>
    <p:sldId id="275" r:id="rId18"/>
    <p:sldId id="282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211FB"/>
    <a:srgbClr val="FF3399"/>
    <a:srgbClr val="FF00FF"/>
    <a:srgbClr val="CCFF99"/>
    <a:srgbClr val="FFFA12"/>
    <a:srgbClr val="00FFFF"/>
    <a:srgbClr val="5E9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93310" autoAdjust="0"/>
  </p:normalViewPr>
  <p:slideViewPr>
    <p:cSldViewPr>
      <p:cViewPr varScale="1">
        <p:scale>
          <a:sx n="69" d="100"/>
          <a:sy n="69" d="100"/>
        </p:scale>
        <p:origin x="121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37B93F-DA5F-4922-AEAE-BF5BCAC90604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162796-7550-430B-8F69-4DF991F2A0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65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FC2B15-AB1E-45D5-8FB1-6CEF5C1FCAD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3227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DD9E-F01B-479E-BF27-5ECFFE3D1589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F91C-787F-4F38-8E06-520785BBD8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86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2742-F683-4CDF-9C67-25B846293D17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0BC7E-9B35-4211-A8DE-CD9AF175C1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42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8C9B-C384-47B1-87B0-7163172D9348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CBFE4-114B-4AAA-B868-328206BFE5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88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75EA-421C-4968-B4BF-0807539D8566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DFD96-813D-4BB5-A4CB-F58BDD4BB5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34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432E-2AD4-4330-ABDA-31424C6B4871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7E69-82F2-48C1-866C-E334D991A4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52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13AC-E292-42EC-9155-8C119B5CB455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5BD57-B057-4E68-9FF9-13693909B1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06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1B42-1228-44BB-A0C0-D271A85CF8D1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FB65C-B045-421E-B1B6-B8C6B05042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33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0A9A-182F-4721-89B8-25E3BA7151C1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A1A94-904A-46C2-8597-DE51528F3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31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59F3-C2AF-482D-97FA-BE47CCCB7823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E923-D371-4BC4-9B40-62A28CE38A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3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BAAB-7733-408D-B372-98FC3C32BAB9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9E9C-C253-4A41-9D26-7AEEA02EF1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69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743EC-8F3B-4143-AF6B-75EB498F6A1F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B300E-6B78-4C7D-B92F-1045D3C4D5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36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B4C2F2-FFB8-41CA-A3E7-040BE1A9E714}" type="datetimeFigureOut">
              <a:rPr lang="ru-RU"/>
              <a:pPr>
                <a:defRPr/>
              </a:pPr>
              <a:t>15.05.2015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AA6BDB-49C8-4B29-A38A-1C84ECBB92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h.foto.radikal.ru/0708/47/413aaaf6f425t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center.ru/files/products/pics/76157/fullsize/38638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center.ru/files/products/pics/76157/fullsize/38638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tihipro.com/wp-content/uploads/2011/04/friendship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a18003.rimg.info/icon/185142500020178af77da01aa2bc7212f31637e131.jpg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op-school.edusite.ru/images/shkol-ngodyi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jpeg"/><Relationship Id="rId5" Type="http://schemas.openxmlformats.org/officeDocument/2006/relationships/hyperlink" Target="http://s57.radikal.ru/i158/1004/25/0d87533b6df3.jpg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d45ved.ucoz.ru/1/33064-Clipart-Illustration-Of-A-Friendly-Female-Te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s57.radikal.ru/i158/1004/25/0d87533b6df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ifacity.at.ua/Kariera/sezon_4_zakryt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erhovceva.ucoz.ru/foto/005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ФДС6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25760" y="604044"/>
            <a:ext cx="901824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ru-RU" sz="4000" b="1" dirty="0" smtClean="0">
              <a:solidFill>
                <a:srgbClr val="A211FB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endParaRPr lang="ru-RU" sz="4000" b="1" dirty="0" smtClean="0">
              <a:solidFill>
                <a:srgbClr val="A211FB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endParaRPr lang="ru-RU" sz="4000" b="1" dirty="0" smtClean="0">
              <a:solidFill>
                <a:srgbClr val="A211FB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 dirty="0" smtClean="0">
                <a:solidFill>
                  <a:srgbClr val="A211FB"/>
                </a:solidFill>
                <a:latin typeface="Georgia" pitchFamily="18" charset="0"/>
                <a:cs typeface="Times New Roman" pitchFamily="18" charset="0"/>
              </a:rPr>
              <a:t>Сложения </a:t>
            </a:r>
            <a:r>
              <a:rPr lang="ru-RU" sz="4000" b="1" dirty="0">
                <a:solidFill>
                  <a:srgbClr val="A211FB"/>
                </a:solidFill>
                <a:latin typeface="Georgia" pitchFamily="18" charset="0"/>
                <a:cs typeface="Times New Roman" pitchFamily="18" charset="0"/>
              </a:rPr>
              <a:t>и вычитания </a:t>
            </a:r>
            <a:endParaRPr lang="ru-RU" sz="4000" b="1" dirty="0" smtClean="0">
              <a:solidFill>
                <a:srgbClr val="A211FB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 dirty="0" smtClean="0">
                <a:solidFill>
                  <a:srgbClr val="A211FB"/>
                </a:solidFill>
                <a:latin typeface="Georgia" pitchFamily="18" charset="0"/>
                <a:cs typeface="Times New Roman" pitchFamily="18" charset="0"/>
              </a:rPr>
              <a:t>в </a:t>
            </a:r>
            <a:r>
              <a:rPr lang="ru-RU" sz="4000" b="1" dirty="0">
                <a:solidFill>
                  <a:srgbClr val="A211FB"/>
                </a:solidFill>
                <a:latin typeface="Georgia" pitchFamily="18" charset="0"/>
                <a:cs typeface="Times New Roman" pitchFamily="18" charset="0"/>
              </a:rPr>
              <a:t>пределах </a:t>
            </a:r>
            <a:r>
              <a:rPr lang="ru-RU" sz="4000" b="1" dirty="0" smtClean="0">
                <a:solidFill>
                  <a:srgbClr val="A211FB"/>
                </a:solidFill>
                <a:latin typeface="Georgia" pitchFamily="18" charset="0"/>
                <a:cs typeface="Times New Roman" pitchFamily="18" charset="0"/>
              </a:rPr>
              <a:t>100. </a:t>
            </a:r>
          </a:p>
          <a:p>
            <a:pPr algn="ctr" eaLnBrk="0" hangingPunct="0"/>
            <a:r>
              <a:rPr lang="ru-RU" sz="4000" b="1" dirty="0" smtClean="0">
                <a:solidFill>
                  <a:srgbClr val="A211FB"/>
                </a:solidFill>
                <a:latin typeface="Georgia" pitchFamily="18" charset="0"/>
                <a:cs typeface="Times New Roman" pitchFamily="18" charset="0"/>
              </a:rPr>
              <a:t>Решение задач.</a:t>
            </a:r>
            <a:endParaRPr lang="ru-RU" sz="4000" b="1" dirty="0">
              <a:solidFill>
                <a:srgbClr val="A211FB"/>
              </a:solidFill>
              <a:latin typeface="Georgia" pitchFamily="18" charset="0"/>
            </a:endParaRPr>
          </a:p>
          <a:p>
            <a:pPr eaLnBrk="0" hangingPunct="0"/>
            <a:endParaRPr lang="ru-RU" sz="3400" b="1" dirty="0">
              <a:solidFill>
                <a:srgbClr val="FF00FF"/>
              </a:solidFill>
              <a:latin typeface="Georgia" pitchFamily="18" charset="0"/>
            </a:endParaRPr>
          </a:p>
        </p:txBody>
      </p:sp>
      <p:sp>
        <p:nvSpPr>
          <p:cNvPr id="2053" name="Прямоугольник 9"/>
          <p:cNvSpPr>
            <a:spLocks noChangeArrowheads="1"/>
          </p:cNvSpPr>
          <p:nvPr/>
        </p:nvSpPr>
        <p:spPr bwMode="auto">
          <a:xfrm>
            <a:off x="179388" y="44450"/>
            <a:ext cx="883885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36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Урок  по </a:t>
            </a:r>
            <a:r>
              <a:rPr lang="uk-UA" sz="36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математике</a:t>
            </a:r>
            <a:r>
              <a:rPr lang="uk-UA" sz="36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– </a:t>
            </a:r>
            <a:r>
              <a:rPr lang="uk-UA" sz="3600" b="1" dirty="0" err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путешествие</a:t>
            </a:r>
            <a:r>
              <a:rPr lang="uk-UA" sz="36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в </a:t>
            </a:r>
            <a:r>
              <a:rPr lang="uk-UA" sz="36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сказку</a:t>
            </a:r>
            <a:endParaRPr lang="uk-UA" sz="3600" b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4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 «А» </a:t>
            </a:r>
            <a:r>
              <a:rPr lang="uk-UA" sz="40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класс</a:t>
            </a:r>
            <a:endParaRPr lang="uk-UA" sz="4000" b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УМК 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«Школа России» М.И.Моро</a:t>
            </a:r>
          </a:p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  <a:p>
            <a:pPr algn="ctr" eaLnBrk="0" hangingPunct="0"/>
            <a:endParaRPr lang="uk-UA" sz="4000" b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endParaRPr lang="ru-RU" sz="3600" b="1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760" y="3980680"/>
            <a:ext cx="8892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b="1" dirty="0" smtClean="0">
              <a:solidFill>
                <a:srgbClr val="FF0000"/>
              </a:solidFill>
            </a:endParaRPr>
          </a:p>
          <a:p>
            <a:pPr algn="r"/>
            <a:endParaRPr lang="ru-RU" sz="2800" b="1" dirty="0">
              <a:solidFill>
                <a:srgbClr val="FF000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Урок подготовила уч. нач. классов: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Джабраилова Р.З.</a:t>
            </a:r>
          </a:p>
          <a:p>
            <a:pPr algn="r"/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8"/>
    </mc:Choice>
    <mc:Fallback xmlns="">
      <p:transition spd="slow" advTm="240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5363" name="Содержимое 3" descr="ФДС6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0592" cy="7101408"/>
          </a:xfrm>
        </p:spPr>
      </p:pic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214282" y="2285992"/>
            <a:ext cx="8929718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endParaRPr lang="ru-RU" sz="4000" dirty="0" smtClean="0"/>
          </a:p>
          <a:p>
            <a:pPr marL="514350" lvl="0" indent="-514350">
              <a:buAutoNum type="arabicPeriod"/>
            </a:pPr>
            <a:r>
              <a:rPr lang="ru-RU" sz="2800" b="1" dirty="0" smtClean="0">
                <a:solidFill>
                  <a:srgbClr val="0000FF"/>
                </a:solidFill>
              </a:rPr>
              <a:t>Внимательно </a:t>
            </a:r>
            <a:r>
              <a:rPr lang="ru-RU" sz="2800" b="1" dirty="0">
                <a:solidFill>
                  <a:srgbClr val="0000FF"/>
                </a:solidFill>
              </a:rPr>
              <a:t>слушай товарища</a:t>
            </a:r>
            <a:r>
              <a:rPr lang="ru-RU" sz="2800" b="1" dirty="0" smtClean="0">
                <a:solidFill>
                  <a:srgbClr val="0000FF"/>
                </a:solidFill>
              </a:rPr>
              <a:t>.</a:t>
            </a:r>
          </a:p>
          <a:p>
            <a:pPr lvl="0"/>
            <a:endParaRPr lang="ru-RU" sz="2800" b="1" dirty="0">
              <a:solidFill>
                <a:srgbClr val="0000FF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2.  Говори вполголоса.</a:t>
            </a:r>
          </a:p>
          <a:p>
            <a:pPr lvl="0"/>
            <a:endParaRPr lang="ru-RU" sz="2800" b="1" dirty="0">
              <a:solidFill>
                <a:srgbClr val="0000FF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3.  Исправляй </a:t>
            </a:r>
            <a:r>
              <a:rPr lang="ru-RU" sz="2800" b="1" dirty="0">
                <a:solidFill>
                  <a:srgbClr val="0000FF"/>
                </a:solidFill>
              </a:rPr>
              <a:t>товарища так, чтобы </a:t>
            </a:r>
            <a:r>
              <a:rPr lang="ru-RU" sz="2800" b="1" dirty="0" smtClean="0">
                <a:solidFill>
                  <a:srgbClr val="0000FF"/>
                </a:solidFill>
              </a:rPr>
              <a:t>не обидеть.</a:t>
            </a:r>
          </a:p>
          <a:p>
            <a:pPr lvl="0"/>
            <a:endParaRPr lang="ru-RU" sz="2800" b="1" dirty="0">
              <a:solidFill>
                <a:srgbClr val="0000FF"/>
              </a:solidFill>
            </a:endParaRPr>
          </a:p>
          <a:p>
            <a:r>
              <a:rPr lang="ru-RU" sz="2800" b="1" dirty="0" smtClean="0">
                <a:solidFill>
                  <a:srgbClr val="0000FF"/>
                </a:solidFill>
              </a:rPr>
              <a:t>4.  Береги </a:t>
            </a:r>
            <a:r>
              <a:rPr lang="ru-RU" sz="2800" b="1" dirty="0">
                <a:solidFill>
                  <a:srgbClr val="0000FF"/>
                </a:solidFill>
              </a:rPr>
              <a:t>каждую </a:t>
            </a:r>
            <a:r>
              <a:rPr lang="ru-RU" sz="2800" b="1" dirty="0" smtClean="0">
                <a:solidFill>
                  <a:srgbClr val="0000FF"/>
                </a:solidFill>
              </a:rPr>
              <a:t>минуту.</a:t>
            </a: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428604"/>
            <a:ext cx="9001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Ребята, прежде, чем мы начнём работать в </a:t>
            </a:r>
            <a:r>
              <a:rPr lang="ru-RU" sz="3600" b="1" dirty="0" smtClean="0">
                <a:solidFill>
                  <a:srgbClr val="FF0000"/>
                </a:solidFill>
              </a:rPr>
              <a:t>парах, </a:t>
            </a:r>
            <a:r>
              <a:rPr lang="ru-RU" sz="3600" b="1" dirty="0">
                <a:solidFill>
                  <a:srgbClr val="FF0000"/>
                </a:solidFill>
              </a:rPr>
              <a:t>я хочу , чтобы вы вспомнили правила дружной работы. </a:t>
            </a:r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91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8196" name="Содержимое 3" descr="ФДС6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 descr="Картинка 3 из 6569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856" t="2481" r="10023" b="5730"/>
          <a:stretch>
            <a:fillRect/>
          </a:stretch>
        </p:blipFill>
        <p:spPr bwMode="auto">
          <a:xfrm>
            <a:off x="3131840" y="83830"/>
            <a:ext cx="5904656" cy="665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ьная выноска 8"/>
          <p:cNvSpPr/>
          <p:nvPr/>
        </p:nvSpPr>
        <p:spPr>
          <a:xfrm flipH="1">
            <a:off x="0" y="2349500"/>
            <a:ext cx="4787900" cy="2016125"/>
          </a:xfrm>
          <a:prstGeom prst="wedgeEllipseCallou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199" name="Прямоугольник 9"/>
          <p:cNvSpPr>
            <a:spLocks noChangeArrowheads="1"/>
          </p:cNvSpPr>
          <p:nvPr/>
        </p:nvSpPr>
        <p:spPr bwMode="auto">
          <a:xfrm>
            <a:off x="179388" y="2855913"/>
            <a:ext cx="4537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Устал колобок и решил отдохнуть.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332656"/>
            <a:ext cx="4666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Физкультминутка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8196" name="Содержимое 3" descr="ФДС6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14290"/>
            <a:ext cx="9001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Катится Колобок дальше, а навстречу ему Волк.</a:t>
            </a:r>
          </a:p>
          <a:p>
            <a:pPr algn="ctr"/>
            <a:endParaRPr lang="ru-RU" sz="2800" b="1" dirty="0" smtClean="0">
              <a:solidFill>
                <a:srgbClr val="0000FF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Картинка 122 из 165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2680"/>
          <a:stretch>
            <a:fillRect/>
          </a:stretch>
        </p:blipFill>
        <p:spPr bwMode="auto">
          <a:xfrm>
            <a:off x="179512" y="1082267"/>
            <a:ext cx="3744416" cy="503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5363" name="Содержимое 3" descr="ФДС6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0592" cy="7101408"/>
          </a:xfrm>
        </p:spPr>
      </p:pic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214282" y="1571612"/>
            <a:ext cx="9429816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lvl="0" indent="-514350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1.Прочитай задачу и представь себе, о чем говорится в    задаче.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Запиши задачу кратко или выполни чертеж.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Поясни, что показывает каждое число, повтори вопрос   задачи.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Подумай, можно ли сразу ответить на вопрос задачи. Если нет, то почему. Что нужно узнать сначала, что потом?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Составь план решения.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Выполни решение.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Проверь решение и ответь на вопрос задачи.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428604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Памятка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«Как решать задачи?»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91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7411" name="Содержимое 3" descr="ФДС6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0" y="143669"/>
            <a:ext cx="9109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Помог </a:t>
            </a:r>
            <a:r>
              <a:rPr lang="ru-RU" sz="2800" b="1" dirty="0">
                <a:solidFill>
                  <a:srgbClr val="0000FF"/>
                </a:solidFill>
              </a:rPr>
              <a:t>Колобок Волку решить задачку.</a:t>
            </a:r>
          </a:p>
        </p:txBody>
      </p:sp>
      <p:pic>
        <p:nvPicPr>
          <p:cNvPr id="2" name="Picture 5" descr="Картинка 122 из 165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2680"/>
          <a:stretch>
            <a:fillRect/>
          </a:stretch>
        </p:blipFill>
        <p:spPr bwMode="auto">
          <a:xfrm>
            <a:off x="214282" y="1071546"/>
            <a:ext cx="3744416" cy="503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26" name="Прямоугольник 19"/>
          <p:cNvSpPr>
            <a:spLocks noChangeArrowheads="1"/>
          </p:cNvSpPr>
          <p:nvPr/>
        </p:nvSpPr>
        <p:spPr bwMode="auto">
          <a:xfrm>
            <a:off x="-4356992" y="4293096"/>
            <a:ext cx="3428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13 – 3 = 10 (</a:t>
            </a:r>
            <a:r>
              <a:rPr lang="ru-RU" sz="3600" b="1" dirty="0" err="1" smtClean="0">
                <a:solidFill>
                  <a:srgbClr val="FF0000"/>
                </a:solidFill>
              </a:rPr>
              <a:t>д</a:t>
            </a:r>
            <a:r>
              <a:rPr lang="ru-RU" sz="3600" b="1" dirty="0" smtClean="0">
                <a:solidFill>
                  <a:srgbClr val="FF0000"/>
                </a:solidFill>
              </a:rPr>
              <a:t>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857552" y="1571612"/>
            <a:ext cx="2544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М. – 13 ч.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4193456" y="2428868"/>
            <a:ext cx="4193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Д. – на 3 </a:t>
            </a:r>
            <a:r>
              <a:rPr lang="ru-RU" sz="4000" b="1" u="sng" dirty="0" smtClean="0">
                <a:solidFill>
                  <a:srgbClr val="FF0000"/>
                </a:solidFill>
              </a:rPr>
              <a:t>м</a:t>
            </a:r>
            <a:r>
              <a:rPr lang="ru-RU" sz="4000" b="1" dirty="0" smtClean="0">
                <a:solidFill>
                  <a:srgbClr val="FF0000"/>
                </a:solidFill>
              </a:rPr>
              <a:t>. чем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000692" y="3500438"/>
            <a:ext cx="33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r>
              <a:rPr lang="ru-RU" sz="4000" b="1" dirty="0">
                <a:solidFill>
                  <a:srgbClr val="FF0000"/>
                </a:solidFill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</a:rPr>
              <a:t>сего - ? Д.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286312" y="500063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13 + 10 = 23 (</a:t>
            </a:r>
            <a:r>
              <a:rPr lang="ru-RU" sz="3200" b="1" dirty="0" err="1" smtClean="0">
                <a:solidFill>
                  <a:srgbClr val="FF0000"/>
                </a:solidFill>
              </a:rPr>
              <a:t>д</a:t>
            </a:r>
            <a:r>
              <a:rPr lang="ru-RU" sz="3200" b="1" dirty="0" smtClean="0">
                <a:solidFill>
                  <a:srgbClr val="FF0000"/>
                </a:solidFill>
              </a:rPr>
              <a:t>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215006" y="5643578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Ответ: в группе 23 детей.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4" name="Picture 5" descr="Картинка 122 из 165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2680"/>
          <a:stretch>
            <a:fillRect/>
          </a:stretch>
        </p:blipFill>
        <p:spPr bwMode="auto">
          <a:xfrm>
            <a:off x="179512" y="1082267"/>
            <a:ext cx="3744416" cy="503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01 0.00926 L 0.75225 -0.05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45 0.01018 L 0.8967 -0.073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7 0.00787 L 0.95156 -0.118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03 0.00555 L 0.8993 0.0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88 0.00116 L 0.90712 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43 0.00648 L 0.98612 -0.00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/>
      <p:bldP spid="3" grpId="0"/>
      <p:bldP spid="4" grpId="0"/>
      <p:bldP spid="5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82"/>
            <a:ext cx="9144000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0466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Катится, Колобок, катится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 навстречу ему Медведь. 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5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9460" name="Содержимое 3" descr="ФДС6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7" name="Рисунок 31"/>
          <p:cNvPicPr>
            <a:picLocks noChangeAspect="1" noChangeArrowheads="1"/>
          </p:cNvPicPr>
          <p:nvPr/>
        </p:nvPicPr>
        <p:blipFill>
          <a:blip r:embed="rId3" cstate="print"/>
          <a:srcRect r="62434" b="54854"/>
          <a:stretch>
            <a:fillRect/>
          </a:stretch>
        </p:blipFill>
        <p:spPr bwMode="auto">
          <a:xfrm flipH="1">
            <a:off x="6588224" y="2357929"/>
            <a:ext cx="2448272" cy="3650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8" name="Рисунок 31"/>
          <p:cNvPicPr>
            <a:picLocks noChangeAspect="1" noChangeArrowheads="1"/>
          </p:cNvPicPr>
          <p:nvPr/>
        </p:nvPicPr>
        <p:blipFill>
          <a:blip r:embed="rId3" cstate="print"/>
          <a:srcRect l="72469" t="2705" r="2709" b="77114"/>
          <a:stretch>
            <a:fillRect/>
          </a:stretch>
        </p:blipFill>
        <p:spPr bwMode="auto">
          <a:xfrm>
            <a:off x="179512" y="1124744"/>
            <a:ext cx="197971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6" name="Прямоугольник 11"/>
          <p:cNvSpPr>
            <a:spLocks noChangeArrowheads="1"/>
          </p:cNvSpPr>
          <p:nvPr/>
        </p:nvSpPr>
        <p:spPr bwMode="auto">
          <a:xfrm>
            <a:off x="1346446" y="3297237"/>
            <a:ext cx="1868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A211FB"/>
                </a:solidFill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A211FB"/>
                </a:solidFill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A211FB"/>
                </a:solidFill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A211FB"/>
                </a:solidFill>
                <a:cs typeface="Times New Roman" pitchFamily="18" charset="0"/>
              </a:rPr>
              <a:t>4</a:t>
            </a:r>
            <a:r>
              <a:rPr lang="en-US" sz="4000" b="1" dirty="0" smtClean="0">
                <a:solidFill>
                  <a:srgbClr val="A211FB"/>
                </a:solidFill>
                <a:cs typeface="Times New Roman" pitchFamily="18" charset="0"/>
              </a:rPr>
              <a:t>=</a:t>
            </a:r>
            <a:endParaRPr lang="ru-RU" sz="4000" b="1" dirty="0">
              <a:solidFill>
                <a:srgbClr val="A211FB"/>
              </a:solidFill>
            </a:endParaRPr>
          </a:p>
        </p:txBody>
      </p:sp>
      <p:sp>
        <p:nvSpPr>
          <p:cNvPr id="19467" name="Прямоугольник 12"/>
          <p:cNvSpPr>
            <a:spLocks noChangeArrowheads="1"/>
          </p:cNvSpPr>
          <p:nvPr/>
        </p:nvSpPr>
        <p:spPr bwMode="auto">
          <a:xfrm>
            <a:off x="4434681" y="3305585"/>
            <a:ext cx="13548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A211FB"/>
                </a:solidFill>
                <a:cs typeface="Times New Roman" pitchFamily="18" charset="0"/>
              </a:rPr>
              <a:t>8+</a:t>
            </a:r>
            <a:r>
              <a:rPr lang="ru-RU" sz="4000" b="1" dirty="0" smtClean="0">
                <a:solidFill>
                  <a:srgbClr val="A211FB"/>
                </a:solidFill>
                <a:cs typeface="Times New Roman" pitchFamily="18" charset="0"/>
              </a:rPr>
              <a:t>8</a:t>
            </a:r>
            <a:r>
              <a:rPr lang="en-US" sz="4000" b="1" dirty="0" smtClean="0">
                <a:solidFill>
                  <a:srgbClr val="A211FB"/>
                </a:solidFill>
                <a:cs typeface="Times New Roman" pitchFamily="18" charset="0"/>
              </a:rPr>
              <a:t>=</a:t>
            </a:r>
            <a:endParaRPr lang="ru-RU" sz="4000" b="1" dirty="0">
              <a:solidFill>
                <a:srgbClr val="A211FB"/>
              </a:solidFill>
            </a:endParaRPr>
          </a:p>
        </p:txBody>
      </p:sp>
      <p:sp>
        <p:nvSpPr>
          <p:cNvPr id="19469" name="Прямоугольник 14"/>
          <p:cNvSpPr>
            <a:spLocks noChangeArrowheads="1"/>
          </p:cNvSpPr>
          <p:nvPr/>
        </p:nvSpPr>
        <p:spPr bwMode="auto">
          <a:xfrm>
            <a:off x="1346448" y="4365486"/>
            <a:ext cx="17967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A211FB"/>
                </a:solidFill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A211FB"/>
                </a:solidFill>
                <a:cs typeface="Times New Roman" pitchFamily="18" charset="0"/>
              </a:rPr>
              <a:t>6+</a:t>
            </a:r>
            <a:r>
              <a:rPr lang="ru-RU" sz="4000" b="1" dirty="0" smtClean="0">
                <a:solidFill>
                  <a:srgbClr val="A211FB"/>
                </a:solidFill>
                <a:cs typeface="Times New Roman" pitchFamily="18" charset="0"/>
              </a:rPr>
              <a:t>10</a:t>
            </a:r>
            <a:r>
              <a:rPr lang="en-US" sz="4000" b="1" dirty="0" smtClean="0">
                <a:solidFill>
                  <a:srgbClr val="A211FB"/>
                </a:solidFill>
                <a:cs typeface="Times New Roman" pitchFamily="18" charset="0"/>
              </a:rPr>
              <a:t>=</a:t>
            </a:r>
            <a:endParaRPr lang="ru-RU" sz="4000" b="1" dirty="0">
              <a:solidFill>
                <a:srgbClr val="A211FB"/>
              </a:solidFill>
            </a:endParaRPr>
          </a:p>
        </p:txBody>
      </p:sp>
      <p:sp>
        <p:nvSpPr>
          <p:cNvPr id="19470" name="Прямоугольник 15"/>
          <p:cNvSpPr>
            <a:spLocks noChangeArrowheads="1"/>
          </p:cNvSpPr>
          <p:nvPr/>
        </p:nvSpPr>
        <p:spPr bwMode="auto">
          <a:xfrm>
            <a:off x="4435402" y="4361953"/>
            <a:ext cx="16401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A211FB"/>
                </a:solidFill>
                <a:cs typeface="Times New Roman" pitchFamily="18" charset="0"/>
              </a:rPr>
              <a:t>12</a:t>
            </a:r>
            <a:r>
              <a:rPr lang="en-US" sz="4000" b="1" dirty="0" smtClean="0">
                <a:solidFill>
                  <a:srgbClr val="A211FB"/>
                </a:solidFill>
                <a:cs typeface="Times New Roman" pitchFamily="18" charset="0"/>
              </a:rPr>
              <a:t>+2</a:t>
            </a:r>
            <a:r>
              <a:rPr lang="en-US" sz="4000" b="1" dirty="0">
                <a:solidFill>
                  <a:srgbClr val="A211FB"/>
                </a:solidFill>
                <a:cs typeface="Times New Roman" pitchFamily="18" charset="0"/>
              </a:rPr>
              <a:t>=</a:t>
            </a:r>
            <a:endParaRPr lang="ru-RU" sz="4000" b="1" dirty="0">
              <a:solidFill>
                <a:srgbClr val="A211FB"/>
              </a:solidFill>
            </a:endParaRPr>
          </a:p>
        </p:txBody>
      </p:sp>
      <p:sp>
        <p:nvSpPr>
          <p:cNvPr id="30" name="Овальная выноска 29"/>
          <p:cNvSpPr/>
          <p:nvPr/>
        </p:nvSpPr>
        <p:spPr>
          <a:xfrm flipH="1">
            <a:off x="2339975" y="1341438"/>
            <a:ext cx="5111750" cy="1582737"/>
          </a:xfrm>
          <a:prstGeom prst="wedgeEllipseCallout">
            <a:avLst>
              <a:gd name="adj1" fmla="val -49028"/>
              <a:gd name="adj2" fmla="val 77452"/>
            </a:avLst>
          </a:prstGeom>
          <a:solidFill>
            <a:srgbClr val="CC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85" name="Прямоугольник 8"/>
          <p:cNvSpPr>
            <a:spLocks noChangeArrowheads="1"/>
          </p:cNvSpPr>
          <p:nvPr/>
        </p:nvSpPr>
        <p:spPr bwMode="auto">
          <a:xfrm>
            <a:off x="2771775" y="1508125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eaLnBrk="0" hangingPunct="0"/>
            <a:r>
              <a:rPr lang="ru-RU" sz="2400" b="1" dirty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«Помоги мне, Колобок, выбрать примеры с ответом </a:t>
            </a:r>
            <a:r>
              <a:rPr lang="ru-RU" sz="2400" b="1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16 </a:t>
            </a:r>
            <a:r>
              <a:rPr lang="ru-RU" sz="2400" b="1" dirty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и записать».</a:t>
            </a:r>
            <a:endParaRPr lang="ru-RU" sz="2400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4730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-1172402" y="4715896"/>
            <a:ext cx="752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48680" y="2978952"/>
            <a:ext cx="752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16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022E-16 L 0.45226 -0.0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7037E-7 L 0.7856 0.04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71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0484" name="Содержимое 3" descr="ФДС6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9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179388" y="115888"/>
            <a:ext cx="87137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Катится Колобок, катится, а навстречу ему Лиса такая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печальная. И говорит.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Прямоугольник 8"/>
          <p:cNvSpPr>
            <a:spLocks noChangeArrowheads="1"/>
          </p:cNvSpPr>
          <p:nvPr/>
        </p:nvSpPr>
        <p:spPr bwMode="auto">
          <a:xfrm>
            <a:off x="4321175" y="1616075"/>
            <a:ext cx="457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800" dirty="0">
                <a:solidFill>
                  <a:srgbClr val="0000FF"/>
                </a:solidFill>
              </a:rPr>
              <a:t>Колобок, я тебя съем!</a:t>
            </a:r>
          </a:p>
          <a:p>
            <a:r>
              <a:rPr lang="ru-RU" sz="2800" dirty="0">
                <a:solidFill>
                  <a:srgbClr val="FF0000"/>
                </a:solidFill>
              </a:rPr>
              <a:t>- Не ешь меня, Лиса! Я тебе пригожусь.</a:t>
            </a:r>
          </a:p>
          <a:p>
            <a:r>
              <a:rPr lang="ru-RU" sz="2800" dirty="0">
                <a:solidFill>
                  <a:srgbClr val="0000FF"/>
                </a:solidFill>
              </a:rPr>
              <a:t>- А что ты умеешь?</a:t>
            </a:r>
          </a:p>
          <a:p>
            <a:r>
              <a:rPr lang="ru-RU" sz="2800" dirty="0">
                <a:solidFill>
                  <a:srgbClr val="FF0000"/>
                </a:solidFill>
              </a:rPr>
              <a:t>- Могу решать примеры, задачи.</a:t>
            </a:r>
          </a:p>
          <a:p>
            <a:r>
              <a:rPr lang="ru-RU" sz="2800" dirty="0">
                <a:solidFill>
                  <a:srgbClr val="0000FF"/>
                </a:solidFill>
              </a:rPr>
              <a:t>- Вот ты-то мне и нужен! </a:t>
            </a:r>
          </a:p>
        </p:txBody>
      </p:sp>
      <p:sp>
        <p:nvSpPr>
          <p:cNvPr id="20487" name="Прямоугольник 9"/>
          <p:cNvSpPr>
            <a:spLocks noChangeArrowheads="1"/>
          </p:cNvSpPr>
          <p:nvPr/>
        </p:nvSpPr>
        <p:spPr bwMode="auto">
          <a:xfrm>
            <a:off x="1214414" y="5857892"/>
            <a:ext cx="614366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Помоги решить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ребус 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Рисунок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960440" cy="498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616325" y="3246438"/>
          <a:ext cx="1911349" cy="1233487"/>
        </p:xfrm>
        <a:graphic>
          <a:graphicData uri="http://schemas.openxmlformats.org/drawingml/2006/table">
            <a:tbl>
              <a:tblPr/>
              <a:tblGrid>
                <a:gridCol w="636693"/>
                <a:gridCol w="636693"/>
                <a:gridCol w="637963"/>
              </a:tblGrid>
              <a:tr h="394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339966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C99FF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99CCFF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99CC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57" marR="68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25" name="Содержимое 3" descr="ФДС6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64939"/>
              </p:ext>
            </p:extLst>
          </p:nvPr>
        </p:nvGraphicFramePr>
        <p:xfrm>
          <a:off x="1719263" y="1739798"/>
          <a:ext cx="5839107" cy="4929561"/>
        </p:xfrm>
        <a:graphic>
          <a:graphicData uri="http://schemas.openxmlformats.org/drawingml/2006/table">
            <a:tbl>
              <a:tblPr/>
              <a:tblGrid>
                <a:gridCol w="1945076"/>
                <a:gridCol w="1945076"/>
                <a:gridCol w="1948955"/>
              </a:tblGrid>
              <a:tr h="16431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 dirty="0"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 dirty="0"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 dirty="0"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1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rgbClr val="FFFA1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 dirty="0"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1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 dirty="0"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200" dirty="0"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46" name="Прямоугольник 9"/>
          <p:cNvSpPr>
            <a:spLocks noChangeArrowheads="1"/>
          </p:cNvSpPr>
          <p:nvPr/>
        </p:nvSpPr>
        <p:spPr bwMode="auto">
          <a:xfrm>
            <a:off x="71438" y="1366838"/>
            <a:ext cx="40687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eaLnBrk="0" hangingPunct="0"/>
            <a:r>
              <a:rPr lang="ru-RU" sz="3200" b="1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indent="449263" eaLnBrk="0" hangingPunct="0"/>
            <a:endParaRPr lang="ru-RU" sz="3200" b="1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551" name="Прямоугольник 14"/>
          <p:cNvSpPr>
            <a:spLocks noChangeArrowheads="1"/>
          </p:cNvSpPr>
          <p:nvPr/>
        </p:nvSpPr>
        <p:spPr bwMode="auto">
          <a:xfrm>
            <a:off x="611188" y="4500563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1935366" y="2076434"/>
            <a:ext cx="1296144" cy="10202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3814949" y="1934623"/>
            <a:ext cx="1296144" cy="10202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5969747" y="2071618"/>
            <a:ext cx="1296144" cy="10202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24394" y="3623655"/>
            <a:ext cx="1296144" cy="10898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12956" y="3652462"/>
            <a:ext cx="1296144" cy="10898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83599" y="3634644"/>
            <a:ext cx="1296144" cy="10898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35366" y="5157192"/>
            <a:ext cx="1474201" cy="12961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948900" y="5167177"/>
            <a:ext cx="1474201" cy="12961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924655" y="5157192"/>
            <a:ext cx="1474201" cy="12961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Распределите фигуры так чтобы в каждом ряду по вертикали, и по горизонтали у вас получились -  по 1 кругу, 1 квадратику  и 1 треугольнику.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00469 0.47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0781 -0.472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" grpId="0" animBg="1"/>
      <p:bldP spid="36" grpId="0" animBg="1"/>
      <p:bldP spid="4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3556" name="Содержимое 3" descr="ФДС6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71438" y="115888"/>
            <a:ext cx="8964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FF"/>
                </a:solidFill>
                <a:latin typeface="Comic Sans MS" pitchFamily="66" charset="0"/>
              </a:rPr>
              <a:t>Поняли лесные жители, что дружить веселей, чем ссориться. И стали они настоящими друзьями!!!</a:t>
            </a:r>
          </a:p>
        </p:txBody>
      </p:sp>
      <p:pic>
        <p:nvPicPr>
          <p:cNvPr id="48130" name="Picture 2" descr="Картинка 27 из 40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9" y="908050"/>
            <a:ext cx="9072562" cy="591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Картинка 43 из 857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39014" b="33185"/>
          <a:stretch>
            <a:fillRect/>
          </a:stretch>
        </p:blipFill>
        <p:spPr bwMode="auto">
          <a:xfrm>
            <a:off x="3491880" y="4026084"/>
            <a:ext cx="1368152" cy="98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ome\Мои документы\Мои рисунки\ФДС6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075" name="Picture 6" descr="Картинка 3 из 6923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88913"/>
            <a:ext cx="6265863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3132138" y="188913"/>
            <a:ext cx="5761037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ctr"/>
            <a:r>
              <a:rPr lang="ru-RU" sz="4800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Долгожданный   дан звонок</a:t>
            </a:r>
            <a:r>
              <a:rPr lang="ru-RU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,</a:t>
            </a:r>
            <a:endParaRPr lang="ru-RU">
              <a:solidFill>
                <a:schemeClr val="bg1"/>
              </a:solidFill>
              <a:latin typeface="Comic Sans MS" pitchFamily="66" charset="0"/>
            </a:endParaRPr>
          </a:p>
          <a:p>
            <a:pPr indent="449263" algn="r" eaLnBrk="0" hangingPunct="0"/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077" name="Прямоугольник 8"/>
          <p:cNvSpPr>
            <a:spLocks noChangeArrowheads="1"/>
          </p:cNvSpPr>
          <p:nvPr/>
        </p:nvSpPr>
        <p:spPr bwMode="auto">
          <a:xfrm>
            <a:off x="3995738" y="4859338"/>
            <a:ext cx="48736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Начинается урок</a:t>
            </a:r>
            <a:endParaRPr lang="ru-RU" sz="4400" b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1267" name="Содержимое 3" descr="ФДС6.bmp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00296" y="-500090"/>
            <a:ext cx="13216030" cy="7786694"/>
          </a:xfrm>
        </p:spPr>
      </p:pic>
      <p:sp>
        <p:nvSpPr>
          <p:cNvPr id="7" name="Прямоугольник 6"/>
          <p:cNvSpPr/>
          <p:nvPr/>
        </p:nvSpPr>
        <p:spPr>
          <a:xfrm flipH="1">
            <a:off x="1142976" y="5286388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b="1" dirty="0" smtClean="0">
                <a:solidFill>
                  <a:srgbClr val="FF3399"/>
                </a:solidFill>
                <a:latin typeface="+mj-lt"/>
                <a:cs typeface="Times New Roman" pitchFamily="18" charset="0"/>
              </a:rPr>
              <a:t>Молодцы ребята !</a:t>
            </a:r>
            <a:endParaRPr lang="ru-RU" b="1" dirty="0" smtClean="0">
              <a:solidFill>
                <a:srgbClr val="FF3399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5" name="Picture 7" descr="Картинка 40 из 2400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85728"/>
            <a:ext cx="778674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92481" y="5794219"/>
            <a:ext cx="648072" cy="50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3" descr="ФДС6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4100" name="i-main-pic" descr="Картинка 0 из 4104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74" y="-685800"/>
            <a:ext cx="1061085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2916238" y="0"/>
            <a:ext cx="6696075" cy="2492375"/>
          </a:xfrm>
          <a:prstGeom prst="wedgeEllipseCallout">
            <a:avLst>
              <a:gd name="adj1" fmla="val -52546"/>
              <a:gd name="adj2" fmla="val 38715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</a:endParaRPr>
          </a:p>
        </p:txBody>
      </p:sp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2987675" y="287338"/>
            <a:ext cx="640873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00FF"/>
                </a:solidFill>
                <a:latin typeface="+mj-lt"/>
                <a:cs typeface="Arial" charset="0"/>
              </a:rPr>
              <a:t>Чтобы хорошо всё знать,</a:t>
            </a:r>
          </a:p>
          <a:p>
            <a:pPr algn="ctr">
              <a:defRPr/>
            </a:pPr>
            <a:r>
              <a:rPr lang="ru-RU" sz="3200" dirty="0">
                <a:solidFill>
                  <a:srgbClr val="FF00FF"/>
                </a:solidFill>
                <a:latin typeface="+mj-lt"/>
                <a:cs typeface="Arial" charset="0"/>
              </a:rPr>
              <a:t>Мы с вами будем рассуждать.</a:t>
            </a:r>
          </a:p>
          <a:p>
            <a:pPr algn="ctr">
              <a:defRPr/>
            </a:pPr>
            <a:r>
              <a:rPr lang="ru-RU" sz="3200" dirty="0">
                <a:solidFill>
                  <a:srgbClr val="FF00FF"/>
                </a:solidFill>
                <a:latin typeface="+mj-lt"/>
                <a:cs typeface="Arial" charset="0"/>
              </a:rPr>
              <a:t>А так же считать и</a:t>
            </a:r>
          </a:p>
          <a:p>
            <a:pPr algn="ctr">
              <a:defRPr/>
            </a:pPr>
            <a:r>
              <a:rPr lang="ru-RU" sz="3200" dirty="0">
                <a:solidFill>
                  <a:srgbClr val="FF00FF"/>
                </a:solidFill>
                <a:latin typeface="+mj-lt"/>
                <a:cs typeface="Arial" charset="0"/>
              </a:rPr>
              <a:t>Б</a:t>
            </a:r>
            <a:r>
              <a:rPr lang="ru-RU" sz="3200" dirty="0" smtClean="0">
                <a:solidFill>
                  <a:srgbClr val="FF00FF"/>
                </a:solidFill>
                <a:latin typeface="+mj-lt"/>
                <a:cs typeface="Arial" charset="0"/>
              </a:rPr>
              <a:t>удем ум  свой развивать</a:t>
            </a:r>
            <a:r>
              <a:rPr lang="ru-RU" sz="3200" dirty="0">
                <a:solidFill>
                  <a:srgbClr val="FF00FF"/>
                </a:solidFill>
                <a:latin typeface="+mj-lt"/>
                <a:cs typeface="Arial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996952" y="1318419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 + 7 = 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92680" y="836712"/>
            <a:ext cx="2367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10 - 6 = 4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75313 0.28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56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85295 0.53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56" y="2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ФДС6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7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A211FB"/>
                </a:solidFill>
              </a:rPr>
              <a:t>Вспомним, с каких слов начинается любая сказка?</a:t>
            </a:r>
            <a:br>
              <a:rPr lang="ru-RU" sz="4000" b="1" dirty="0" smtClean="0">
                <a:solidFill>
                  <a:srgbClr val="A211FB"/>
                </a:solidFill>
              </a:rPr>
            </a:br>
            <a:endParaRPr lang="ru-RU" sz="4000" b="1" dirty="0" smtClean="0">
              <a:solidFill>
                <a:srgbClr val="A211FB"/>
              </a:solidFill>
            </a:endParaRPr>
          </a:p>
        </p:txBody>
      </p:sp>
      <p:pic>
        <p:nvPicPr>
          <p:cNvPr id="5124" name="Рисунок 1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1196752"/>
            <a:ext cx="3671962" cy="374441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4602163"/>
            <a:ext cx="9144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A211FB"/>
                </a:solidFill>
                <a:cs typeface="Times New Roman" pitchFamily="18" charset="0"/>
              </a:rPr>
              <a:t>                           А </a:t>
            </a:r>
            <a:r>
              <a:rPr lang="ru-RU" sz="2800" b="1" dirty="0">
                <a:solidFill>
                  <a:srgbClr val="A211FB"/>
                </a:solidFill>
                <a:cs typeface="Times New Roman" pitchFamily="18" charset="0"/>
              </a:rPr>
              <a:t>дома то у нас нет.</a:t>
            </a:r>
          </a:p>
          <a:p>
            <a:pPr algn="ctr" eaLnBrk="0" hangingPunct="0"/>
            <a:r>
              <a:rPr lang="ru-RU" sz="2800" b="1" dirty="0">
                <a:solidFill>
                  <a:srgbClr val="A211FB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A211FB"/>
                </a:solidFill>
                <a:cs typeface="Times New Roman" pitchFamily="18" charset="0"/>
              </a:rPr>
              <a:t>                  Сейчас </a:t>
            </a:r>
            <a:r>
              <a:rPr lang="ru-RU" sz="2800" b="1" dirty="0">
                <a:solidFill>
                  <a:srgbClr val="A211FB"/>
                </a:solidFill>
                <a:cs typeface="Times New Roman" pitchFamily="18" charset="0"/>
              </a:rPr>
              <a:t>построим математический дом</a:t>
            </a:r>
          </a:p>
          <a:p>
            <a:pPr algn="ctr" eaLnBrk="0" hangingPunct="0"/>
            <a:r>
              <a:rPr lang="ru-RU" sz="2800" b="1" dirty="0">
                <a:solidFill>
                  <a:srgbClr val="A211FB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A211FB"/>
                </a:solidFill>
                <a:cs typeface="Times New Roman" pitchFamily="18" charset="0"/>
              </a:rPr>
              <a:t>                          для </a:t>
            </a:r>
            <a:r>
              <a:rPr lang="ru-RU" sz="2800" b="1" dirty="0">
                <a:solidFill>
                  <a:srgbClr val="A211FB"/>
                </a:solidFill>
                <a:cs typeface="Times New Roman" pitchFamily="18" charset="0"/>
              </a:rPr>
              <a:t>деда и бабы.</a:t>
            </a:r>
          </a:p>
          <a:p>
            <a:pPr algn="ctr" eaLnBrk="0" hangingPunct="0"/>
            <a:r>
              <a:rPr lang="ru-RU" sz="2800" b="1" dirty="0">
                <a:solidFill>
                  <a:srgbClr val="558ED5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Помогайте</a:t>
            </a:r>
            <a:r>
              <a:rPr lang="ru-RU" sz="44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/>
              <a:t>7</a:t>
            </a:r>
          </a:p>
        </p:txBody>
      </p:sp>
      <p:sp>
        <p:nvSpPr>
          <p:cNvPr id="6147" name="AutoShape 1"/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2808288" cy="1511300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1100" b="1" smtClean="0"/>
              <a:t>10-5</a:t>
            </a:r>
            <a:endParaRPr lang="ru-RU" sz="1800" smtClean="0">
              <a:latin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987675" y="3284538"/>
            <a:ext cx="2943225" cy="155257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100" b="1">
                <a:latin typeface="Calibri" pitchFamily="34" charset="0"/>
              </a:rPr>
              <a:t>7-5					3+2</a:t>
            </a:r>
          </a:p>
          <a:p>
            <a:pPr>
              <a:spcAft>
                <a:spcPts val="1000"/>
              </a:spcAft>
            </a:pPr>
            <a:endParaRPr lang="ru-RU" sz="1100" b="1">
              <a:latin typeface="Calibri" pitchFamily="34" charset="0"/>
            </a:endParaRPr>
          </a:p>
          <a:p>
            <a:pPr>
              <a:spcAft>
                <a:spcPts val="1000"/>
              </a:spcAft>
            </a:pPr>
            <a:endParaRPr lang="ru-RU" sz="1100" b="1">
              <a:latin typeface="Calibri" pitchFamily="34" charset="0"/>
            </a:endParaRPr>
          </a:p>
          <a:p>
            <a:pPr>
              <a:spcAft>
                <a:spcPts val="1000"/>
              </a:spcAft>
            </a:pPr>
            <a:endParaRPr lang="uk-UA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uk-UA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100" b="1">
                <a:latin typeface="Calibri" pitchFamily="34" charset="0"/>
              </a:rPr>
              <a:t>5-3	</a:t>
            </a:r>
            <a:r>
              <a:rPr lang="uk-UA" sz="1100" b="1">
                <a:latin typeface="Times New Roman" pitchFamily="18" charset="0"/>
              </a:rPr>
              <a:t>				</a:t>
            </a:r>
            <a:r>
              <a:rPr lang="ru-RU" sz="1100" b="1">
                <a:latin typeface="Calibri" pitchFamily="34" charset="0"/>
              </a:rPr>
              <a:t>4+2</a:t>
            </a:r>
            <a:endParaRPr lang="ru-RU"/>
          </a:p>
        </p:txBody>
      </p:sp>
      <p:pic>
        <p:nvPicPr>
          <p:cNvPr id="6149" name="Содержимое 3" descr="ФДС6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851" y="2636838"/>
            <a:ext cx="4248149" cy="31686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        7                                           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5805488"/>
            <a:ext cx="4248150" cy="863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54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1999" y="5805489"/>
            <a:ext cx="4256002" cy="863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67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675" y="3500438"/>
            <a:ext cx="1584325" cy="2305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68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6688" y="981075"/>
            <a:ext cx="1150937" cy="12239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23850" y="1196975"/>
            <a:ext cx="8569325" cy="1439863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6516688" y="71438"/>
            <a:ext cx="1150937" cy="90963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2636838"/>
            <a:ext cx="4256001" cy="31686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                      75                                                                                                                     		        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500438"/>
            <a:ext cx="1584325" cy="23050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45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18" name="Picture 7" descr="Картинка 40 из 2400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43" y="77956"/>
            <a:ext cx="2318109" cy="1694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6" grpId="0" animBg="1"/>
      <p:bldP spid="15" grpId="0" animBg="1"/>
      <p:bldP spid="17" grpId="0" animBg="1"/>
      <p:bldP spid="2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ФДС6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79388" y="3868321"/>
            <a:ext cx="87852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ru-RU" sz="3600" b="1" dirty="0" smtClean="0">
              <a:solidFill>
                <a:srgbClr val="FF3399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3399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3399"/>
                </a:solidFill>
                <a:latin typeface="Calibri" pitchFamily="34" charset="0"/>
                <a:cs typeface="Times New Roman" pitchFamily="18" charset="0"/>
              </a:rPr>
              <a:t>Лежал </a:t>
            </a:r>
            <a:r>
              <a:rPr lang="ru-RU" sz="3600" b="1" dirty="0">
                <a:solidFill>
                  <a:srgbClr val="FF3399"/>
                </a:solidFill>
                <a:latin typeface="Calibri" pitchFamily="34" charset="0"/>
                <a:cs typeface="Times New Roman" pitchFamily="18" charset="0"/>
              </a:rPr>
              <a:t>Колобок, лежал, да и заскучал.</a:t>
            </a:r>
          </a:p>
          <a:p>
            <a:pPr algn="ctr"/>
            <a:r>
              <a:rPr lang="ru-RU" sz="3600" b="1" dirty="0">
                <a:solidFill>
                  <a:srgbClr val="FF3399"/>
                </a:solidFill>
                <a:latin typeface="Calibri" pitchFamily="34" charset="0"/>
                <a:cs typeface="Times New Roman" pitchFamily="18" charset="0"/>
              </a:rPr>
              <a:t> За окошком хорошо. </a:t>
            </a:r>
          </a:p>
          <a:p>
            <a:pPr algn="ctr"/>
            <a:r>
              <a:rPr lang="ru-RU" sz="3600" b="1" dirty="0">
                <a:solidFill>
                  <a:srgbClr val="FF3399"/>
                </a:solidFill>
                <a:latin typeface="Calibri" pitchFamily="34" charset="0"/>
                <a:cs typeface="Times New Roman" pitchFamily="18" charset="0"/>
              </a:rPr>
              <a:t>Солнышко греет, птички поют…</a:t>
            </a:r>
            <a:endParaRPr lang="ru-RU" sz="3600" b="1" dirty="0">
              <a:solidFill>
                <a:srgbClr val="FF3399"/>
              </a:solidFill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</p:txBody>
      </p:sp>
      <p:pic>
        <p:nvPicPr>
          <p:cNvPr id="41985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5742"/>
            <a:ext cx="4427984" cy="423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250825" y="44450"/>
            <a:ext cx="8567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Продолжаем нашу сказку: </a:t>
            </a:r>
          </a:p>
        </p:txBody>
      </p:sp>
      <p:sp>
        <p:nvSpPr>
          <p:cNvPr id="10246" name="Прямоугольник 7"/>
          <p:cNvSpPr>
            <a:spLocks noChangeArrowheads="1"/>
          </p:cNvSpPr>
          <p:nvPr/>
        </p:nvSpPr>
        <p:spPr bwMode="auto">
          <a:xfrm>
            <a:off x="4427984" y="1052736"/>
            <a:ext cx="468109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3399"/>
                </a:solidFill>
                <a:latin typeface="+mj-lt"/>
                <a:cs typeface="Times New Roman" pitchFamily="18" charset="0"/>
              </a:rPr>
              <a:t>Испекла баба колобок.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3399"/>
                </a:solidFill>
                <a:latin typeface="+mj-lt"/>
                <a:cs typeface="Times New Roman" pitchFamily="18" charset="0"/>
              </a:rPr>
              <a:t> Да такой красивый, румяный – просто загляденье.</a:t>
            </a:r>
          </a:p>
          <a:p>
            <a:pPr algn="ctr"/>
            <a:endParaRPr lang="ru-RU" sz="3200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Положила </a:t>
            </a:r>
            <a:r>
              <a:rPr lang="ru-RU" sz="32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баба колобок на окошко остывать. </a:t>
            </a:r>
            <a:endParaRPr lang="ru-RU" sz="3200" b="1" dirty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dirty="0" smtClean="0"/>
          </a:p>
        </p:txBody>
      </p:sp>
      <p:pic>
        <p:nvPicPr>
          <p:cNvPr id="12291" name="Содержимое 3" descr="ФДС6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388" y="115888"/>
            <a:ext cx="871378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А колобок решил узнать, что там за окном?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Но на окне замок. Поможем Колобку его открыть?</a:t>
            </a:r>
            <a:endParaRPr lang="ru-RU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175" y="2060575"/>
            <a:ext cx="50419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10246" name="Picture 6" descr="Картинка 1 из 6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3888432" cy="291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572000" y="1700213"/>
            <a:ext cx="3960813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</a:rPr>
              <a:t>Но сначала вспомним и повторим правило</a:t>
            </a:r>
            <a:r>
              <a:rPr lang="ru-RU" sz="28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286077" y="4149080"/>
            <a:ext cx="5586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Если из суммы вычесть известное слагаемое - </a:t>
            </a:r>
          </a:p>
          <a:p>
            <a:r>
              <a:rPr lang="ru-RU" sz="3600" dirty="0">
                <a:solidFill>
                  <a:srgbClr val="FF0000"/>
                </a:solidFill>
              </a:rPr>
              <a:t>т</a:t>
            </a:r>
            <a:r>
              <a:rPr lang="ru-RU" sz="3600" dirty="0" smtClean="0">
                <a:solidFill>
                  <a:srgbClr val="FF0000"/>
                </a:solidFill>
              </a:rPr>
              <a:t>о получим неизвестное слагаемое.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492667" y="2580170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4 +  ?  =  9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8519 L 0.49011 -0.08519 C 0.70972 -0.08519 0.98038 -0.02454 0.98038 0.025 L 0.98038 0.1351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1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77951 0.010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7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ФДС6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9" y="-19493"/>
            <a:ext cx="9144000" cy="6858001"/>
          </a:xfrm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07950" y="-26988"/>
            <a:ext cx="8937625" cy="711201"/>
          </a:xfrm>
        </p:spPr>
        <p:txBody>
          <a:bodyPr/>
          <a:lstStyle/>
          <a:p>
            <a:pPr indent="212725" eaLnBrk="1" hangingPunct="1"/>
            <a:r>
              <a:rPr lang="ru-RU" sz="3300" b="1" i="1" u="sng" dirty="0" smtClean="0">
                <a:solidFill>
                  <a:srgbClr val="FF0000"/>
                </a:solidFill>
                <a:cs typeface="Times New Roman" pitchFamily="18" charset="0"/>
              </a:rPr>
              <a:t>Примеры</a:t>
            </a:r>
            <a:endParaRPr lang="ru-RU" sz="3300" b="1" u="sng" dirty="0" smtClean="0">
              <a:solidFill>
                <a:srgbClr val="FF0000"/>
              </a:solidFill>
            </a:endParaRP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500034" y="2285992"/>
            <a:ext cx="36433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cs typeface="Times New Roman" pitchFamily="18" charset="0"/>
              </a:rPr>
              <a:t>15 </a:t>
            </a:r>
            <a:r>
              <a:rPr lang="en-US" sz="4400" b="1" dirty="0" smtClean="0">
                <a:solidFill>
                  <a:srgbClr val="7030A0"/>
                </a:solidFill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7030A0"/>
                </a:solidFill>
                <a:cs typeface="Times New Roman" pitchFamily="18" charset="0"/>
              </a:rPr>
              <a:t> 12  </a:t>
            </a:r>
            <a:r>
              <a:rPr lang="en-US" sz="4400" b="1" dirty="0" smtClean="0">
                <a:solidFill>
                  <a:srgbClr val="7030A0"/>
                </a:solidFill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7030A0"/>
                </a:solidFill>
                <a:cs typeface="Times New Roman" pitchFamily="18" charset="0"/>
              </a:rPr>
              <a:t> 27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571472" y="3244850"/>
            <a:ext cx="3500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cs typeface="Times New Roman" pitchFamily="18" charset="0"/>
              </a:rPr>
              <a:t>19 + 1  = 20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3321" name="Прямоугольник 9"/>
          <p:cNvSpPr>
            <a:spLocks noChangeArrowheads="1"/>
          </p:cNvSpPr>
          <p:nvPr/>
        </p:nvSpPr>
        <p:spPr bwMode="auto">
          <a:xfrm>
            <a:off x="4017963" y="2276475"/>
            <a:ext cx="1562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	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3323" name="Прямоугольник 11"/>
          <p:cNvSpPr>
            <a:spLocks noChangeArrowheads="1"/>
          </p:cNvSpPr>
          <p:nvPr/>
        </p:nvSpPr>
        <p:spPr bwMode="auto">
          <a:xfrm>
            <a:off x="5214942" y="3214686"/>
            <a:ext cx="31726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cs typeface="Times New Roman" pitchFamily="18" charset="0"/>
              </a:rPr>
              <a:t>24 + 6 = 30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3325" name="Прямоугольник 14"/>
          <p:cNvSpPr>
            <a:spLocks noChangeArrowheads="1"/>
          </p:cNvSpPr>
          <p:nvPr/>
        </p:nvSpPr>
        <p:spPr bwMode="auto">
          <a:xfrm>
            <a:off x="5580063" y="3429000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13328" name="Прямоугольник 17"/>
          <p:cNvSpPr>
            <a:spLocks noChangeArrowheads="1"/>
          </p:cNvSpPr>
          <p:nvPr/>
        </p:nvSpPr>
        <p:spPr bwMode="auto">
          <a:xfrm>
            <a:off x="5084377" y="2205038"/>
            <a:ext cx="3358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cs typeface="Times New Roman" pitchFamily="18" charset="0"/>
              </a:rPr>
              <a:t> 3</a:t>
            </a:r>
            <a:r>
              <a:rPr lang="en-US" sz="4400" b="1" dirty="0" smtClean="0">
                <a:solidFill>
                  <a:srgbClr val="7030A0"/>
                </a:solidFill>
                <a:cs typeface="Times New Roman" pitchFamily="18" charset="0"/>
              </a:rPr>
              <a:t>5</a:t>
            </a:r>
            <a:r>
              <a:rPr lang="ru-RU" sz="4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7030A0"/>
                </a:solidFill>
                <a:cs typeface="Times New Roman" pitchFamily="18" charset="0"/>
              </a:rPr>
              <a:t> 5  </a:t>
            </a:r>
            <a:r>
              <a:rPr lang="en-US" sz="4400" b="1" dirty="0" smtClean="0">
                <a:solidFill>
                  <a:srgbClr val="7030A0"/>
                </a:solidFill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7030A0"/>
                </a:solidFill>
                <a:cs typeface="Times New Roman" pitchFamily="18" charset="0"/>
              </a:rPr>
              <a:t> 40</a:t>
            </a:r>
            <a:endParaRPr lang="ru-RU" sz="4400" dirty="0"/>
          </a:p>
        </p:txBody>
      </p:sp>
      <p:sp>
        <p:nvSpPr>
          <p:cNvPr id="19" name="Прямоугольник 8"/>
          <p:cNvSpPr>
            <a:spLocks noChangeArrowheads="1"/>
          </p:cNvSpPr>
          <p:nvPr/>
        </p:nvSpPr>
        <p:spPr bwMode="auto">
          <a:xfrm>
            <a:off x="571472" y="1357298"/>
            <a:ext cx="35719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cs typeface="Times New Roman" pitchFamily="18" charset="0"/>
              </a:rPr>
              <a:t>26  + 6  =  32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8"/>
          <p:cNvSpPr>
            <a:spLocks noChangeArrowheads="1"/>
          </p:cNvSpPr>
          <p:nvPr/>
        </p:nvSpPr>
        <p:spPr bwMode="auto">
          <a:xfrm>
            <a:off x="5156842" y="1197585"/>
            <a:ext cx="39871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cs typeface="Times New Roman" pitchFamily="18" charset="0"/>
              </a:rPr>
              <a:t>13 + 12  = 25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2428868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857356" y="328612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86380" y="1285860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228599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328612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5363" name="Содержимое 3" descr="ФДС6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388" y="188913"/>
            <a:ext cx="8964612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FF3399"/>
                </a:solidFill>
                <a:latin typeface="+mj-lt"/>
              </a:rPr>
              <a:t>А на калитке тоже замок, да не простой, а зашифрованный. </a:t>
            </a:r>
            <a:endParaRPr lang="ru-RU" sz="22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5365" name="Picture 5" descr="Картинка 39 из 5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5"/>
            <a:ext cx="3672408" cy="380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2051050" y="2997200"/>
            <a:ext cx="792163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370" name="Прямоугольник 10"/>
          <p:cNvSpPr>
            <a:spLocks noChangeArrowheads="1"/>
          </p:cNvSpPr>
          <p:nvPr/>
        </p:nvSpPr>
        <p:spPr bwMode="auto">
          <a:xfrm>
            <a:off x="4071934" y="2285992"/>
            <a:ext cx="4214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4   5   3   2   6  1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378" name="Прямоугольник 18"/>
          <p:cNvSpPr>
            <a:spLocks noChangeArrowheads="1"/>
          </p:cNvSpPr>
          <p:nvPr/>
        </p:nvSpPr>
        <p:spPr bwMode="auto">
          <a:xfrm>
            <a:off x="3138488" y="692150"/>
            <a:ext cx="56483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Нам нужно разгадать 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шифр и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прочитать слова которые у вас получились </a:t>
            </a:r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(устно).</a:t>
            </a:r>
          </a:p>
        </p:txBody>
      </p:sp>
      <p:sp>
        <p:nvSpPr>
          <p:cNvPr id="15382" name="Прямоугольник 22"/>
          <p:cNvSpPr>
            <a:spLocks noChangeArrowheads="1"/>
          </p:cNvSpPr>
          <p:nvPr/>
        </p:nvSpPr>
        <p:spPr bwMode="auto">
          <a:xfrm>
            <a:off x="3500430" y="3214686"/>
            <a:ext cx="50720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Расположите числа в порядке возрастания.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635</Words>
  <Application>Microsoft Office PowerPoint</Application>
  <PresentationFormat>Экран (4:3)</PresentationFormat>
  <Paragraphs>137</Paragraphs>
  <Slides>20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Вспомним, с каких слов начинается любая сказка? </vt:lpstr>
      <vt:lpstr>7</vt:lpstr>
      <vt:lpstr>Презентация PowerPoint</vt:lpstr>
      <vt:lpstr>Презентация PowerPoint</vt:lpstr>
      <vt:lpstr>Примеры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в пределах 10. Решение задач</dc:title>
  <dc:creator>АЛЛА</dc:creator>
  <cp:lastModifiedBy>Admin</cp:lastModifiedBy>
  <cp:revision>145</cp:revision>
  <dcterms:created xsi:type="dcterms:W3CDTF">2011-09-14T14:02:31Z</dcterms:created>
  <dcterms:modified xsi:type="dcterms:W3CDTF">2015-05-15T18:20:37Z</dcterms:modified>
</cp:coreProperties>
</file>