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0" r:id="rId1"/>
  </p:sldMasterIdLst>
  <p:notesMasterIdLst>
    <p:notesMasterId r:id="rId52"/>
  </p:notesMasterIdLst>
  <p:sldIdLst>
    <p:sldId id="372" r:id="rId2"/>
    <p:sldId id="350" r:id="rId3"/>
    <p:sldId id="348" r:id="rId4"/>
    <p:sldId id="371" r:id="rId5"/>
    <p:sldId id="351" r:id="rId6"/>
    <p:sldId id="355" r:id="rId7"/>
    <p:sldId id="313" r:id="rId8"/>
    <p:sldId id="309" r:id="rId9"/>
    <p:sldId id="314" r:id="rId10"/>
    <p:sldId id="365" r:id="rId11"/>
    <p:sldId id="353" r:id="rId12"/>
    <p:sldId id="373" r:id="rId13"/>
    <p:sldId id="352" r:id="rId14"/>
    <p:sldId id="326" r:id="rId15"/>
    <p:sldId id="347" r:id="rId16"/>
    <p:sldId id="319" r:id="rId17"/>
    <p:sldId id="363" r:id="rId18"/>
    <p:sldId id="320" r:id="rId19"/>
    <p:sldId id="374" r:id="rId20"/>
    <p:sldId id="357" r:id="rId21"/>
    <p:sldId id="300" r:id="rId22"/>
    <p:sldId id="301" r:id="rId23"/>
    <p:sldId id="323" r:id="rId24"/>
    <p:sldId id="356" r:id="rId25"/>
    <p:sldId id="290" r:id="rId26"/>
    <p:sldId id="324" r:id="rId27"/>
    <p:sldId id="345" r:id="rId28"/>
    <p:sldId id="327" r:id="rId29"/>
    <p:sldId id="272" r:id="rId30"/>
    <p:sldId id="283" r:id="rId31"/>
    <p:sldId id="292" r:id="rId32"/>
    <p:sldId id="344" r:id="rId33"/>
    <p:sldId id="284" r:id="rId34"/>
    <p:sldId id="328" r:id="rId35"/>
    <p:sldId id="286" r:id="rId36"/>
    <p:sldId id="329" r:id="rId37"/>
    <p:sldId id="330" r:id="rId38"/>
    <p:sldId id="332" r:id="rId39"/>
    <p:sldId id="335" r:id="rId40"/>
    <p:sldId id="369" r:id="rId41"/>
    <p:sldId id="366" r:id="rId42"/>
    <p:sldId id="367" r:id="rId43"/>
    <p:sldId id="368" r:id="rId44"/>
    <p:sldId id="370" r:id="rId45"/>
    <p:sldId id="281" r:id="rId46"/>
    <p:sldId id="360" r:id="rId47"/>
    <p:sldId id="364" r:id="rId48"/>
    <p:sldId id="342" r:id="rId49"/>
    <p:sldId id="361" r:id="rId50"/>
    <p:sldId id="35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58"/>
    <p:restoredTop sz="96281"/>
  </p:normalViewPr>
  <p:slideViewPr>
    <p:cSldViewPr snapToGrid="0" snapToObjects="1">
      <p:cViewPr varScale="1">
        <p:scale>
          <a:sx n="106" d="100"/>
          <a:sy n="106" d="100"/>
        </p:scale>
        <p:origin x="184" y="5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B7559-ECC7-0141-A434-36F9A49DA6A6}" type="datetimeFigureOut">
              <a:rPr lang="x-none" smtClean="0"/>
              <a:t>31.03.2022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8F95A-9A9D-4046-B36D-B3A5BDB646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515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DCD8-9B0A-584E-9D05-371CF0F3046E}" type="datetime1">
              <a:rPr lang="ru-RU" smtClean="0"/>
              <a:t>31.03.2022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1861" y="6272784"/>
            <a:ext cx="6327648" cy="365125"/>
          </a:xfrm>
        </p:spPr>
        <p:txBody>
          <a:bodyPr/>
          <a:lstStyle>
            <a:lvl1pPr>
              <a:defRPr sz="2000"/>
            </a:lvl1pPr>
          </a:lstStyle>
          <a:p>
            <a:r>
              <a:rPr lang="ru-RU" dirty="0"/>
              <a:t>Мария Юрьевна Румянцева</a:t>
            </a: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58B9C1FA-F9D2-F044-8ED3-A170C7390D3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6664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109A-30EE-3745-8B53-7E00A575E0D1}" type="datetime1">
              <a:rPr lang="ru-RU" smtClean="0"/>
              <a:t>31.03.2022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8870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51BD-C609-7149-B8D5-159E4FA19064}" type="datetime1">
              <a:rPr lang="ru-RU" smtClean="0"/>
              <a:t>31.03.2022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630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62DB-FE20-BF4B-B686-0BA93C7F0E2C}" type="datetime1">
              <a:rPr lang="ru-RU" smtClean="0"/>
              <a:t>31.03.2022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ru-RU" dirty="0"/>
              <a:t>Мария Юрьевна Румянцева</a:t>
            </a:r>
            <a:endParaRPr lang="x-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2777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1FA3AC8-47F4-F14A-9368-E4B219410645}" type="datetime1">
              <a:rPr lang="ru-RU" smtClean="0"/>
              <a:t>31.03.2022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58B9C1FA-F9D2-F044-8ED3-A170C7390D3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09873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044F9-A25C-6F43-8470-78BD08E3E81A}" type="datetime1">
              <a:rPr lang="ru-RU" smtClean="0"/>
              <a:t>31.03.2022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684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2B0C-3B42-DF4D-8138-151A0CC2B500}" type="datetime1">
              <a:rPr lang="ru-RU" smtClean="0"/>
              <a:t>31.03.2022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065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880A3-20B3-1B49-8BEF-AE0814DBA6E1}" type="datetime1">
              <a:rPr lang="ru-RU" smtClean="0"/>
              <a:t>31.03.2022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‹#›</a:t>
            </a:fld>
            <a:endParaRPr lang="x-non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0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802DF-79C8-FD45-9DC3-40FAFB7908D4}" type="datetime1">
              <a:rPr lang="ru-RU" smtClean="0"/>
              <a:t>31.03.2022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7521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9154-A362-4849-8417-5024513EBA5D}" type="datetime1">
              <a:rPr lang="ru-RU" smtClean="0"/>
              <a:t>31.03.2022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28936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4D43-37A0-A342-98DF-3D228561E113}" type="datetime1">
              <a:rPr lang="ru-RU" smtClean="0"/>
              <a:t>31.03.2022</a:t>
            </a:fld>
            <a:endParaRPr lang="x-none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881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BED07A5-6081-6E4E-88B3-F45D6DC1BD6B}" type="datetime1">
              <a:rPr lang="ru-RU" smtClean="0"/>
              <a:t>31.03.2022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792" y="6321756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Мария Юрьевна Румянцева</a:t>
            </a:r>
            <a:endParaRPr lang="x-none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58B9C1FA-F9D2-F044-8ED3-A170C7390D3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3954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0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1A7FD3E-C54E-F448-A070-555875B48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1560" y="4722392"/>
            <a:ext cx="7891272" cy="1069848"/>
          </a:xfrm>
        </p:spPr>
        <p:txBody>
          <a:bodyPr>
            <a:normAutofit fontScale="85000" lnSpcReduction="20000"/>
          </a:bodyPr>
          <a:lstStyle/>
          <a:p>
            <a:r>
              <a:rPr lang="ru-RU" sz="4400" dirty="0"/>
              <a:t>Мария Юрьевна Румянцева</a:t>
            </a:r>
          </a:p>
          <a:p>
            <a:r>
              <a:rPr lang="ru-RU" sz="4400" dirty="0"/>
              <a:t>Санкт-Петербург</a:t>
            </a:r>
            <a:endParaRPr lang="x-none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8E633-522D-9F40-9BDA-51CB533C5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8869" b="31823"/>
          <a:stretch/>
        </p:blipFill>
        <p:spPr>
          <a:xfrm>
            <a:off x="933161" y="1347537"/>
            <a:ext cx="10325678" cy="3035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EE942D-11E2-7B4E-997F-6BFDEECB3C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8800" dirty="0"/>
              <a:t>Гид из </a:t>
            </a:r>
            <a:r>
              <a:rPr lang="en-US" sz="8800" dirty="0"/>
              <a:t>XVIII </a:t>
            </a:r>
            <a:r>
              <a:rPr lang="ru-RU" sz="8800" dirty="0"/>
              <a:t>века</a:t>
            </a:r>
            <a:endParaRPr lang="x-none" sz="8800" dirty="0"/>
          </a:p>
        </p:txBody>
      </p:sp>
    </p:spTree>
    <p:extLst>
      <p:ext uri="{BB962C8B-B14F-4D97-AF65-F5344CB8AC3E}">
        <p14:creationId xmlns:p14="http://schemas.microsoft.com/office/powerpoint/2010/main" val="944228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1BD27-000D-674D-BA60-E476C7CF6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963015"/>
            <a:ext cx="10058400" cy="2931969"/>
          </a:xfrm>
        </p:spPr>
        <p:txBody>
          <a:bodyPr>
            <a:normAutofit/>
          </a:bodyPr>
          <a:lstStyle/>
          <a:p>
            <a:pPr algn="ctr"/>
            <a:r>
              <a:rPr lang="ru-RU" sz="6600" dirty="0">
                <a:solidFill>
                  <a:schemeClr val="tx1"/>
                </a:solidFill>
              </a:rPr>
              <a:t>Какие</a:t>
            </a:r>
            <a:r>
              <a:rPr lang="ru-RU" sz="6600" dirty="0">
                <a:solidFill>
                  <a:srgbClr val="C00000"/>
                </a:solidFill>
              </a:rPr>
              <a:t> правила командной работы </a:t>
            </a:r>
            <a:r>
              <a:rPr lang="ru-RU" sz="6600" dirty="0">
                <a:solidFill>
                  <a:schemeClr val="tx1"/>
                </a:solidFill>
              </a:rPr>
              <a:t>вы знаете?</a:t>
            </a:r>
            <a:endParaRPr lang="x-none" sz="66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7E5AB-3CEC-DA44-9C42-D80462DEA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73C4E-7A67-504E-9EF0-7666BF5F7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9434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A4E6-1C42-6542-9779-3DFE4B0C1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609344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Правила работы в команде</a:t>
            </a:r>
            <a:endParaRPr lang="x-none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E284A-F783-C348-93B0-32E4AE7C3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33696"/>
            <a:ext cx="10058400" cy="3908332"/>
          </a:xfrm>
        </p:spPr>
        <p:txBody>
          <a:bodyPr>
            <a:noAutofit/>
          </a:bodyPr>
          <a:lstStyle/>
          <a:p>
            <a:r>
              <a:rPr lang="ru-RU" sz="3200" dirty="0"/>
              <a:t> Работать вместе</a:t>
            </a:r>
          </a:p>
          <a:p>
            <a:r>
              <a:rPr lang="ru-RU" sz="3200" dirty="0"/>
              <a:t> Умей каждого выслушать</a:t>
            </a:r>
          </a:p>
          <a:p>
            <a:r>
              <a:rPr lang="ru-RU" sz="3200" dirty="0"/>
              <a:t> Не согласен – предлагай</a:t>
            </a:r>
          </a:p>
          <a:p>
            <a:endParaRPr lang="ru-RU" sz="3200" dirty="0"/>
          </a:p>
          <a:p>
            <a:r>
              <a:rPr lang="ru-RU" sz="3200" dirty="0"/>
              <a:t> За правильный ответ – значок </a:t>
            </a:r>
            <a:endParaRPr lang="en-US" sz="3200" dirty="0"/>
          </a:p>
          <a:p>
            <a:r>
              <a:rPr lang="en-US" sz="3200" dirty="0"/>
              <a:t> </a:t>
            </a:r>
            <a:r>
              <a:rPr lang="ru-RU" sz="3200" dirty="0"/>
              <a:t>Не отвечать без поднятой руки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6C8F67-8433-DD4F-869A-0333F027B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dirty="0"/>
              <a:t>Мария Юрьевна Румянцева</a:t>
            </a:r>
            <a:endParaRPr lang="x-none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EF383-B501-1948-96E9-DE6C2ED60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11</a:t>
            </a:fld>
            <a:endParaRPr lang="x-none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39" y="4810315"/>
            <a:ext cx="2289701" cy="1864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629" y="3412207"/>
            <a:ext cx="1706243" cy="15479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61" y="4985963"/>
            <a:ext cx="1815868" cy="15606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510" y="5130349"/>
            <a:ext cx="2091944" cy="15447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26" y="1660452"/>
            <a:ext cx="1582617" cy="18220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02" y="337033"/>
            <a:ext cx="1512153" cy="14608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21375"/>
          <a:stretch/>
        </p:blipFill>
        <p:spPr>
          <a:xfrm>
            <a:off x="213646" y="531527"/>
            <a:ext cx="581509" cy="5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4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FCCDE-81A9-CB4E-AB8D-142E1BD2C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BF1D4-1D65-F844-9D49-AE8A2A583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574A86-FBDA-1345-9F99-F64665482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54F65-5173-9942-91F6-FED90C2D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12</a:t>
            </a:fld>
            <a:endParaRPr lang="x-none"/>
          </a:p>
        </p:txBody>
      </p:sp>
      <p:pic>
        <p:nvPicPr>
          <p:cNvPr id="1026" name="Picture 2" descr="Эксперт: Балтийское море стало смесью из воды, мочи, азота и фосфора |  Сюжеты | Baltnews - новостной портал на русском языке в Литве, Прибалтика,  сводки событий, мнения, комментарии.">
            <a:extLst>
              <a:ext uri="{FF2B5EF4-FFF2-40B4-BE49-F238E27FC236}">
                <a16:creationId xmlns:a16="http://schemas.microsoft.com/office/drawing/2014/main" id="{A95E6A92-157F-8D46-8D06-5BBEAA754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697" y="-59266"/>
            <a:ext cx="14536019" cy="697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1AF7D2-1A59-CA4E-9CE6-D8A9136C556B}"/>
              </a:ext>
            </a:extLst>
          </p:cNvPr>
          <p:cNvSpPr txBox="1"/>
          <p:nvPr/>
        </p:nvSpPr>
        <p:spPr>
          <a:xfrm flipH="1">
            <a:off x="-508000" y="2777067"/>
            <a:ext cx="1354532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002060"/>
                </a:solidFill>
              </a:rPr>
              <a:t>ПРОГРАММИРОВАНИЕ</a:t>
            </a:r>
            <a:endParaRPr lang="x-none" sz="48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21375"/>
          <a:stretch/>
        </p:blipFill>
        <p:spPr>
          <a:xfrm>
            <a:off x="213646" y="531527"/>
            <a:ext cx="581509" cy="5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6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CC058-9DE4-B343-BE3C-88F9A9484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80" y="-223290"/>
            <a:ext cx="10058400" cy="1609344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Где</a:t>
            </a:r>
            <a:r>
              <a:rPr lang="ru-RU" dirty="0"/>
              <a:t> программирование?</a:t>
            </a:r>
            <a:endParaRPr lang="x-none" dirty="0"/>
          </a:p>
        </p:txBody>
      </p:sp>
      <p:pic>
        <p:nvPicPr>
          <p:cNvPr id="8194" name="Picture 2" descr="Xiaowa Robot Vacuum Cleaner Lite – «умный» робот-пылесос от Xiaomi навсегда  избавит от ручной уборки">
            <a:extLst>
              <a:ext uri="{FF2B5EF4-FFF2-40B4-BE49-F238E27FC236}">
                <a16:creationId xmlns:a16="http://schemas.microsoft.com/office/drawing/2014/main" id="{57FBB77C-7EA4-944F-B4FF-D95A073708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33" y="947530"/>
            <a:ext cx="3893097" cy="259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7918FD-8092-1E43-A66F-B06FB144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dirty="0"/>
              <a:t>Мария Юрьевна Румянцева</a:t>
            </a:r>
            <a:endParaRPr lang="x-non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5D651-7F1C-8947-9A1D-622154CF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13</a:t>
            </a:fld>
            <a:endParaRPr lang="x-none"/>
          </a:p>
        </p:txBody>
      </p:sp>
      <p:pic>
        <p:nvPicPr>
          <p:cNvPr id="8196" name="Picture 4" descr="Общественный транспорт Москвы — Википедия">
            <a:extLst>
              <a:ext uri="{FF2B5EF4-FFF2-40B4-BE49-F238E27FC236}">
                <a16:creationId xmlns:a16="http://schemas.microsoft.com/office/drawing/2014/main" id="{0BF9223D-33F2-1241-8785-6A69E495F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5" r="3369" b="1801"/>
          <a:stretch/>
        </p:blipFill>
        <p:spPr bwMode="auto">
          <a:xfrm>
            <a:off x="7167624" y="947530"/>
            <a:ext cx="3742331" cy="258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Исторический парк «Россия — Моя история» в Санкт-Петербурге">
            <a:extLst>
              <a:ext uri="{FF2B5EF4-FFF2-40B4-BE49-F238E27FC236}">
                <a16:creationId xmlns:a16="http://schemas.microsoft.com/office/drawing/2014/main" id="{C9E1EE48-701F-2E45-9E50-39D382A77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33" y="3623145"/>
            <a:ext cx="3894598" cy="252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ссы самообслуживания TOUCHPLAT™">
            <a:extLst>
              <a:ext uri="{FF2B5EF4-FFF2-40B4-BE49-F238E27FC236}">
                <a16:creationId xmlns:a16="http://schemas.microsoft.com/office/drawing/2014/main" id="{00E06702-B48F-8D47-8371-884D8F1F98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12" r="22912" b="5104"/>
          <a:stretch/>
        </p:blipFill>
        <p:spPr bwMode="auto">
          <a:xfrm>
            <a:off x="6172675" y="3623145"/>
            <a:ext cx="4737984" cy="25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омпьютеры: как всё начиналось? — OnLime Блог">
            <a:extLst>
              <a:ext uri="{FF2B5EF4-FFF2-40B4-BE49-F238E27FC236}">
                <a16:creationId xmlns:a16="http://schemas.microsoft.com/office/drawing/2014/main" id="{8AB71190-0F2D-E84B-BE1B-95FAAD0BF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/>
          <a:stretch/>
        </p:blipFill>
        <p:spPr bwMode="auto">
          <a:xfrm>
            <a:off x="4367329" y="2071368"/>
            <a:ext cx="3338492" cy="268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21375"/>
          <a:stretch/>
        </p:blipFill>
        <p:spPr>
          <a:xfrm>
            <a:off x="115992" y="297672"/>
            <a:ext cx="581509" cy="5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09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64AD33-E1AC-B44C-B2DE-D971917E1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CF581A-90E9-8A48-95FB-EE47700AE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14</a:t>
            </a:fld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C56671-63AA-7246-BB69-81E75DCD5C49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RU" dirty="0"/>
              <a:t>https://drive.google.com/file/d/1Jy_wixVaQVw-DNc7MyZgagR5qCd3txK8/view?usp=sharing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145A2-7996-F64C-A7ED-D98A3DC23923}"/>
              </a:ext>
            </a:extLst>
          </p:cNvPr>
          <p:cNvSpPr txBox="1"/>
          <p:nvPr/>
        </p:nvSpPr>
        <p:spPr>
          <a:xfrm>
            <a:off x="2827421" y="4006517"/>
            <a:ext cx="484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(видео должно быть вставлено в презентацию)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702428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5A714-D423-5546-A8E2-159E6457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120027"/>
            <a:ext cx="7255722" cy="3626144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C00000"/>
                </a:solidFill>
              </a:rPr>
              <a:t>Компьютерный гид</a:t>
            </a:r>
            <a:br>
              <a:rPr lang="ru-RU" sz="5400" dirty="0"/>
            </a:br>
            <a:r>
              <a:rPr lang="ru-RU" sz="5400" dirty="0"/>
              <a:t>для музея</a:t>
            </a:r>
            <a:br>
              <a:rPr lang="ru-RU" sz="5400" dirty="0"/>
            </a:br>
            <a:r>
              <a:rPr lang="ru-RU" sz="5400" dirty="0"/>
              <a:t>Петровская акватория</a:t>
            </a:r>
            <a:endParaRPr lang="x-none" sz="54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E3A27DD-A302-E44D-87A5-AD506A6E3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25570" y="1120027"/>
            <a:ext cx="2985558" cy="4563639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21AD0-FA21-1646-A83F-B02F4FEE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dirty="0"/>
              <a:t>Мария Юрьевна Румянцева</a:t>
            </a:r>
            <a:endParaRPr lang="x-non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8641-10AE-FC4B-9476-C86CF7F5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9313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E89F229-7FFC-6243-A6CF-9F05098BE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674" y="4630306"/>
            <a:ext cx="4859382" cy="1152498"/>
          </a:xfrm>
        </p:spPr>
        <p:txBody>
          <a:bodyPr>
            <a:normAutofit/>
          </a:bodyPr>
          <a:lstStyle/>
          <a:p>
            <a:r>
              <a:rPr lang="ru-RU" sz="7200" dirty="0"/>
              <a:t>Алгоритм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CF09B5-3DBE-AD45-B074-AF1C3240A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dirty="0"/>
              <a:t>Мария Юрьевна Румянцева</a:t>
            </a:r>
            <a:endParaRPr lang="x-none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5B7D6-F9BD-1C4F-A012-93CC0AB49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16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A3401-06A8-4E40-BD73-0CB956B4FDDD}"/>
              </a:ext>
            </a:extLst>
          </p:cNvPr>
          <p:cNvSpPr txBox="1"/>
          <p:nvPr/>
        </p:nvSpPr>
        <p:spPr>
          <a:xfrm>
            <a:off x="3425297" y="127340"/>
            <a:ext cx="59288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latin typeface="+mj-lt"/>
              </a:rPr>
              <a:t>Отгадайте ребус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368BF45-5749-4B45-B44E-C7C57588AC9B}"/>
              </a:ext>
            </a:extLst>
          </p:cNvPr>
          <p:cNvSpPr/>
          <p:nvPr/>
        </p:nvSpPr>
        <p:spPr>
          <a:xfrm>
            <a:off x="6155201" y="1632982"/>
            <a:ext cx="1290917" cy="2184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8F7B88-9681-6745-B4E4-16331CFB59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43" y="1632982"/>
            <a:ext cx="1886007" cy="21848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55DAE5-6058-4A49-85D1-CAF4E30615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350" y="1651546"/>
            <a:ext cx="1830578" cy="21848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F18573-C435-2146-A7FB-E24558B321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321" y="1632982"/>
            <a:ext cx="4871557" cy="21848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C472F6-BBFB-5F4D-9908-1980F7747A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184" y="1632983"/>
            <a:ext cx="2488049" cy="21848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21375"/>
          <a:stretch/>
        </p:blipFill>
        <p:spPr>
          <a:xfrm>
            <a:off x="115992" y="297672"/>
            <a:ext cx="581509" cy="5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7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9C808-3E3E-024C-9811-5B535845B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F0D3D-D49A-664B-9B92-4B4CD1AA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17</a:t>
            </a:fld>
            <a:endParaRPr lang="x-none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F351986-1DA9-A142-A7AE-401CD5101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106" y="2644272"/>
            <a:ext cx="8355373" cy="1569455"/>
          </a:xfrm>
        </p:spPr>
        <p:txBody>
          <a:bodyPr>
            <a:normAutofit/>
          </a:bodyPr>
          <a:lstStyle/>
          <a:p>
            <a:r>
              <a:rPr lang="ru-RU" sz="7200" dirty="0">
                <a:solidFill>
                  <a:schemeClr val="tx1"/>
                </a:solidFill>
              </a:rPr>
              <a:t>Что такое </a:t>
            </a:r>
            <a:r>
              <a:rPr lang="ru-RU" sz="7200" dirty="0">
                <a:solidFill>
                  <a:srgbClr val="C00000"/>
                </a:solidFill>
              </a:rPr>
              <a:t>алгоритм?</a:t>
            </a:r>
          </a:p>
        </p:txBody>
      </p:sp>
    </p:spTree>
    <p:extLst>
      <p:ext uri="{BB962C8B-B14F-4D97-AF65-F5344CB8AC3E}">
        <p14:creationId xmlns:p14="http://schemas.microsoft.com/office/powerpoint/2010/main" val="2277736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22A317E-81D8-0B47-B843-C7D4F709D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1609344"/>
          </a:xfrm>
        </p:spPr>
        <p:txBody>
          <a:bodyPr>
            <a:normAutofit/>
          </a:bodyPr>
          <a:lstStyle/>
          <a:p>
            <a:r>
              <a:rPr lang="ru-RU" sz="7200" dirty="0">
                <a:solidFill>
                  <a:srgbClr val="C00000"/>
                </a:solidFill>
              </a:rPr>
              <a:t>Алгоритм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B1174092-EE34-A94B-9F01-A1F24794F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811881"/>
            <a:ext cx="10463220" cy="16093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dirty="0"/>
              <a:t>— </a:t>
            </a:r>
            <a:r>
              <a:rPr lang="ru-RU" sz="5400" dirty="0">
                <a:solidFill>
                  <a:srgbClr val="C00000"/>
                </a:solidFill>
              </a:rPr>
              <a:t>последовательность</a:t>
            </a:r>
            <a:r>
              <a:rPr lang="ru-RU" sz="5400" dirty="0"/>
              <a:t> действий для достижения </a:t>
            </a:r>
            <a:r>
              <a:rPr lang="ru-RU" sz="5400" dirty="0">
                <a:solidFill>
                  <a:srgbClr val="C00000"/>
                </a:solidFill>
              </a:rPr>
              <a:t>результата</a:t>
            </a:r>
            <a:r>
              <a:rPr lang="ru-RU" sz="5400" dirty="0"/>
              <a:t>.</a:t>
            </a:r>
          </a:p>
          <a:p>
            <a:pPr marL="0" indent="0">
              <a:buNone/>
            </a:pPr>
            <a:endParaRPr lang="ru-RU" sz="5400" dirty="0"/>
          </a:p>
          <a:p>
            <a:pPr marL="0" indent="0">
              <a:buNone/>
            </a:pPr>
            <a:r>
              <a:rPr lang="ru-RU" sz="5400" dirty="0"/>
              <a:t>Компьютер должен нас </a:t>
            </a:r>
            <a:r>
              <a:rPr lang="ru-RU" sz="5400" dirty="0">
                <a:solidFill>
                  <a:srgbClr val="C00000"/>
                </a:solidFill>
              </a:rPr>
              <a:t>понять</a:t>
            </a:r>
            <a:r>
              <a:rPr lang="ru-RU" sz="5400" dirty="0"/>
              <a:t>.</a:t>
            </a:r>
          </a:p>
          <a:p>
            <a:pPr marL="0" indent="0">
              <a:buNone/>
            </a:pPr>
            <a:endParaRPr lang="ru-RU" sz="54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0370B-E457-CA45-81C8-CEB0D0749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dirty="0"/>
              <a:t>Мария Юрьевна Румянцева</a:t>
            </a:r>
            <a:endParaRPr lang="x-none" sz="24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7C307B-474B-4C4F-837F-3E4D2129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18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21375"/>
          <a:stretch/>
        </p:blipFill>
        <p:spPr>
          <a:xfrm>
            <a:off x="115992" y="297672"/>
            <a:ext cx="581509" cy="5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41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862E8-1C52-8D40-A144-49765EEDE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C3A49-DA2E-8943-94A6-B47B74084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19</a:t>
            </a:fld>
            <a:endParaRPr lang="x-none"/>
          </a:p>
        </p:txBody>
      </p:sp>
      <p:sp>
        <p:nvSpPr>
          <p:cNvPr id="7" name="Google Shape;279;p20"/>
          <p:cNvSpPr txBox="1"/>
          <p:nvPr/>
        </p:nvSpPr>
        <p:spPr>
          <a:xfrm>
            <a:off x="1491244" y="0"/>
            <a:ext cx="96165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60"/>
              <a:buFont typeface="Calibri"/>
              <a:buNone/>
            </a:pPr>
            <a:r>
              <a:rPr lang="ru-RU" sz="6260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Занимаем </a:t>
            </a:r>
            <a:r>
              <a:rPr lang="ru-RU" sz="6260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рабочие места</a:t>
            </a:r>
            <a:endParaRPr sz="895" dirty="0"/>
          </a:p>
        </p:txBody>
      </p:sp>
      <p:sp>
        <p:nvSpPr>
          <p:cNvPr id="9" name="Google Shape;280;p20"/>
          <p:cNvSpPr txBox="1"/>
          <p:nvPr/>
        </p:nvSpPr>
        <p:spPr>
          <a:xfrm>
            <a:off x="1287775" y="4580524"/>
            <a:ext cx="100233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60"/>
              <a:buFont typeface="Calibri"/>
              <a:buNone/>
            </a:pPr>
            <a:r>
              <a:rPr lang="ru-RU" sz="626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Компьютер </a:t>
            </a:r>
            <a:r>
              <a:rPr lang="ru-RU" sz="6260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НЕ</a:t>
            </a:r>
            <a:r>
              <a:rPr lang="ru-RU" sz="626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открываем</a:t>
            </a:r>
            <a:endParaRPr sz="6260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282;p20" descr="Компьютерные иконки Ноутбук Компьютерные мониторы Персональный компьютер,  монитор компьютера, электроника, компьютер, видеоигра png | PNGW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78457" y="1329266"/>
            <a:ext cx="5842000" cy="325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057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F9C1-3E98-0546-978D-5571517C0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118" y="1696208"/>
            <a:ext cx="3630740" cy="3172968"/>
          </a:xfrm>
        </p:spPr>
        <p:txBody>
          <a:bodyPr>
            <a:normAutofit/>
          </a:bodyPr>
          <a:lstStyle/>
          <a:p>
            <a:r>
              <a:rPr lang="ru-RU" sz="9600" dirty="0"/>
              <a:t>Кто я?</a:t>
            </a:r>
            <a:endParaRPr lang="x-none" sz="9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724E6-1AEA-0D45-B2E5-E3BC5526B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074" name="Picture 2" descr="I Пётр — Википедиясь">
            <a:extLst>
              <a:ext uri="{FF2B5EF4-FFF2-40B4-BE49-F238E27FC236}">
                <a16:creationId xmlns:a16="http://schemas.microsoft.com/office/drawing/2014/main" id="{FF7CC3E0-EB15-DF4F-8C66-8CD33722F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87" y="502202"/>
            <a:ext cx="4151795" cy="556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255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1F71852-17DA-9F47-A67A-4659310FB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AF481D9-1ADE-894F-A1EF-F88E9AECF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20</a:t>
            </a:fld>
            <a:endParaRPr lang="x-none"/>
          </a:p>
        </p:txBody>
      </p:sp>
      <p:sp>
        <p:nvSpPr>
          <p:cNvPr id="4" name="AutoShape 2" descr="круиз иконок иконки коричневого корабля Морское плавание капитана  навигационного управления Туристическое оборудование Иллюстрация вектора -  иллюстрации насчитывающей антиквариаты, руль: 162188695">
            <a:extLst>
              <a:ext uri="{FF2B5EF4-FFF2-40B4-BE49-F238E27FC236}">
                <a16:creationId xmlns:a16="http://schemas.microsoft.com/office/drawing/2014/main" id="{83127E10-310E-194F-9DA6-D4646DC0D1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3" name="Google Shape;288;p21"/>
          <p:cNvSpPr txBox="1"/>
          <p:nvPr/>
        </p:nvSpPr>
        <p:spPr>
          <a:xfrm>
            <a:off x="9100900" y="4563462"/>
            <a:ext cx="1752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капитан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289;p21"/>
          <p:cNvPicPr preferRelativeResize="0"/>
          <p:nvPr/>
        </p:nvPicPr>
        <p:blipFill rotWithShape="1">
          <a:blip r:embed="rId2">
            <a:alphaModFix/>
          </a:blip>
          <a:srcRect l="7048" t="2693" r="12028"/>
          <a:stretch/>
        </p:blipFill>
        <p:spPr>
          <a:xfrm>
            <a:off x="4631485" y="893164"/>
            <a:ext cx="3124200" cy="367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9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423" y="838616"/>
            <a:ext cx="3124200" cy="367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91;p21"/>
          <p:cNvSpPr txBox="1"/>
          <p:nvPr/>
        </p:nvSpPr>
        <p:spPr>
          <a:xfrm>
            <a:off x="4588735" y="4563462"/>
            <a:ext cx="3209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ответственный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 клавиатуру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92;p21"/>
          <p:cNvSpPr txBox="1"/>
          <p:nvPr/>
        </p:nvSpPr>
        <p:spPr>
          <a:xfrm>
            <a:off x="612673" y="4563462"/>
            <a:ext cx="3209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ответственный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 мышь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29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631" y="975087"/>
            <a:ext cx="3308538" cy="3397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681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76C3EB-D691-824B-84D5-5B3D773FE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128" y="4206957"/>
            <a:ext cx="2413000" cy="1905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176F76-603F-C14F-9FF6-2B0F0C1F4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B5CF33-8120-5741-BE9A-DB945111E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67325C-73C5-2240-BBAB-02158C5A6F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120" y="4554130"/>
            <a:ext cx="2413000" cy="1905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C519DD-CEA4-064F-9AA9-4894DAF295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06" y="4953000"/>
            <a:ext cx="1905000" cy="1905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8D55F6-0031-BD45-A69E-E65D87B7D0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085" y="2413000"/>
            <a:ext cx="1905000" cy="2413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4DE434-A803-6B4C-AE17-9C467C35F1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310" y="2391178"/>
            <a:ext cx="2413000" cy="2413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5061201-8F01-AA48-96B9-BD20E09501E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412" y="0"/>
            <a:ext cx="1905000" cy="2413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A9F6DE-A0E2-3144-9CE1-B72F138E1CF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730" y="13724"/>
            <a:ext cx="2413000" cy="2413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39D0E31-3311-0D4B-88C1-66538F9989D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535" y="54575"/>
            <a:ext cx="2413000" cy="2413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37504B9-42AA-394B-B055-FE5C41BD3E9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748" y="1930995"/>
            <a:ext cx="24130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02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76C3EB-D691-824B-84D5-5B3D773FE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188" y="4164230"/>
            <a:ext cx="2413000" cy="1905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A94AB9-57AC-CD42-9E16-252E60D89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08C652-EC03-9F49-9804-11DFF9B9A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67325C-73C5-2240-BBAB-02158C5A6F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448" y="4171816"/>
            <a:ext cx="2413000" cy="1905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C519DD-CEA4-064F-9AA9-4894DAF295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028" y="4171816"/>
            <a:ext cx="1905000" cy="1905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8D55F6-0031-BD45-A69E-E65D87B7D0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686" y="2280160"/>
            <a:ext cx="1905000" cy="2413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4DE434-A803-6B4C-AE17-9C467C35F1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763" y="2280160"/>
            <a:ext cx="2413000" cy="2413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B9855C-CD5B-4142-8874-5087FBD95D6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846" y="2280160"/>
            <a:ext cx="2413000" cy="2413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5061201-8F01-AA48-96B9-BD20E09501E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028" y="376833"/>
            <a:ext cx="1905000" cy="2413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A9F6DE-A0E2-3144-9CE1-B72F138E1CF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47" y="375160"/>
            <a:ext cx="2413000" cy="2413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39D0E31-3311-0D4B-88C1-66538F9989D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936" y="373487"/>
            <a:ext cx="2413000" cy="2413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21375"/>
          <a:stretch/>
        </p:blipFill>
        <p:spPr>
          <a:xfrm>
            <a:off x="115992" y="297672"/>
            <a:ext cx="581509" cy="5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69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B4190-25B7-104B-B904-A9A049D3D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solidFill>
                  <a:srgbClr val="C00000"/>
                </a:solidFill>
              </a:rPr>
              <a:t>Правила</a:t>
            </a:r>
            <a:endParaRPr lang="x-none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AEB7F-DF81-6041-BE09-A4BD6B76A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245059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4800" dirty="0"/>
              <a:t>Не трогать провода и экран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4800" dirty="0"/>
              <a:t>Не переходить на другие сайты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4800" dirty="0"/>
              <a:t>Все выполняем только по команде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82DAC-26E4-4044-91C8-977ED5AF0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2F23C-1A7A-E346-8D00-66D6E4978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68165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612E9F-8924-F349-8CB2-36F51EBA36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8393" y="2925785"/>
            <a:ext cx="9331272" cy="100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rgbClr val="C00000"/>
                </a:solidFill>
              </a:rPr>
              <a:t>Открываем компьютеры!</a:t>
            </a:r>
            <a:endParaRPr lang="x-none" sz="6600" dirty="0">
              <a:solidFill>
                <a:srgbClr val="C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48A89-E794-6948-A241-601E44C7E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95D29-BABD-EB4C-A4D5-62DEEA706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24</a:t>
            </a:fld>
            <a:endParaRPr lang="x-none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21375"/>
          <a:stretch/>
        </p:blipFill>
        <p:spPr>
          <a:xfrm>
            <a:off x="115992" y="297672"/>
            <a:ext cx="581509" cy="5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75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F6DCC1-B0A3-9D4A-A1A7-391AC0EF9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866"/>
            <a:ext cx="12192000" cy="62822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BDD0A5-211A-D04A-8DFF-CBD0148C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9D9419-670D-A94E-8C28-F66B84AD2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D5C211-7B58-864F-8154-9F071EFEAC6A}"/>
              </a:ext>
            </a:extLst>
          </p:cNvPr>
          <p:cNvSpPr/>
          <p:nvPr/>
        </p:nvSpPr>
        <p:spPr>
          <a:xfrm>
            <a:off x="-1" y="643467"/>
            <a:ext cx="2598057" cy="5629316"/>
          </a:xfrm>
          <a:prstGeom prst="rect">
            <a:avLst/>
          </a:prstGeom>
          <a:solidFill>
            <a:schemeClr val="bg1">
              <a:lumMod val="50000"/>
              <a:alpha val="8408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3A518-E19D-AA40-9758-F0BD367186A1}"/>
              </a:ext>
            </a:extLst>
          </p:cNvPr>
          <p:cNvSpPr txBox="1"/>
          <p:nvPr/>
        </p:nvSpPr>
        <p:spPr>
          <a:xfrm>
            <a:off x="8474610" y="4865774"/>
            <a:ext cx="3269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Что здесь видим?</a:t>
            </a:r>
            <a:endParaRPr lang="x-none" sz="3200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7423F4-AF3A-8643-AB01-4349103AB28E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9736667" y="3166533"/>
            <a:ext cx="372878" cy="16992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997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6AD843B-A831-9241-B572-106E8ADB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57" y="0"/>
            <a:ext cx="10910002" cy="1266339"/>
          </a:xfrm>
        </p:spPr>
        <p:txBody>
          <a:bodyPr>
            <a:normAutofit/>
          </a:bodyPr>
          <a:lstStyle/>
          <a:p>
            <a:r>
              <a:rPr lang="ru-RU" sz="5400" cap="none" dirty="0">
                <a:solidFill>
                  <a:srgbClr val="C00000"/>
                </a:solidFill>
              </a:rPr>
              <a:t>Задача: наладить </a:t>
            </a:r>
            <a:r>
              <a:rPr lang="ru-RU" sz="5400" b="1" cap="none" dirty="0">
                <a:solidFill>
                  <a:srgbClr val="C00000"/>
                </a:solidFill>
              </a:rPr>
              <a:t>ДИАЛОГ</a:t>
            </a:r>
            <a:r>
              <a:rPr lang="ru-RU" sz="5400" cap="none" dirty="0">
                <a:solidFill>
                  <a:srgbClr val="C00000"/>
                </a:solidFill>
              </a:rPr>
              <a:t> с Петром</a:t>
            </a:r>
            <a:endParaRPr lang="x-none" sz="5400" cap="none" dirty="0">
              <a:solidFill>
                <a:srgbClr val="C0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953F225-A62A-914F-A0B9-A374B7507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031" y="1699077"/>
            <a:ext cx="4522656" cy="3540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/>
              <a:t>Подзадачи:</a:t>
            </a:r>
          </a:p>
          <a:p>
            <a:pPr marL="0" indent="0">
              <a:buNone/>
            </a:pPr>
            <a:r>
              <a:rPr lang="ru-RU" sz="4000" b="1" dirty="0"/>
              <a:t>1.</a:t>
            </a:r>
          </a:p>
          <a:p>
            <a:pPr marL="0" indent="0">
              <a:buNone/>
            </a:pPr>
            <a:r>
              <a:rPr lang="ru-RU" sz="4000" b="1" dirty="0"/>
              <a:t>2.</a:t>
            </a:r>
          </a:p>
          <a:p>
            <a:pPr marL="0" indent="0">
              <a:buNone/>
            </a:pPr>
            <a:r>
              <a:rPr lang="ru-RU" sz="4000" b="1" dirty="0"/>
              <a:t>3.</a:t>
            </a:r>
            <a:endParaRPr lang="x-none" sz="4000" b="1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EBCC2FF-E724-3948-BA3C-87D1BEC4F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Мария Юрьевна Румянцева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FA48EF17-9DC5-454A-87A0-EDB672B8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F5AD43-BF12-294C-B6EA-56D03195ED29}"/>
              </a:ext>
            </a:extLst>
          </p:cNvPr>
          <p:cNvSpPr txBox="1"/>
          <p:nvPr/>
        </p:nvSpPr>
        <p:spPr>
          <a:xfrm>
            <a:off x="7616072" y="3426409"/>
            <a:ext cx="3416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поздороваться</a:t>
            </a:r>
            <a:endParaRPr lang="x-none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0148C4-1BAF-9745-B877-3F14303D3D98}"/>
              </a:ext>
            </a:extLst>
          </p:cNvPr>
          <p:cNvSpPr txBox="1"/>
          <p:nvPr/>
        </p:nvSpPr>
        <p:spPr>
          <a:xfrm>
            <a:off x="4547935" y="4574328"/>
            <a:ext cx="7038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задать вопрос и получить ответ</a:t>
            </a:r>
            <a:endParaRPr lang="x-none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5BC8C6-95FF-3847-8384-EF357CF588D4}"/>
              </a:ext>
            </a:extLst>
          </p:cNvPr>
          <p:cNvSpPr txBox="1"/>
          <p:nvPr/>
        </p:nvSpPr>
        <p:spPr>
          <a:xfrm>
            <a:off x="5515516" y="2485656"/>
            <a:ext cx="3058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попрощаться</a:t>
            </a:r>
            <a:endParaRPr lang="x-none" sz="4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21375"/>
          <a:stretch/>
        </p:blipFill>
        <p:spPr>
          <a:xfrm>
            <a:off x="115992" y="297672"/>
            <a:ext cx="581509" cy="5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0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68 -0.00393 L -0.30248 0.1747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4" y="89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84 -0.00417 L -0.47552 -0.1629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24" y="-79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19 -0.0125 L -0.21718 -0.2344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19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8B038-B37F-0842-AF89-CB080913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673" y="55407"/>
            <a:ext cx="6982498" cy="132078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Договоримся о цветах</a:t>
            </a:r>
            <a:endParaRPr lang="x-none" dirty="0">
              <a:solidFill>
                <a:srgbClr val="C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6A2E06-5ADA-6A43-BC08-470A7A5C6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A4C74C1-A048-8442-BBDE-9C736168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27</a:t>
            </a:fld>
            <a:endParaRPr lang="x-none"/>
          </a:p>
        </p:txBody>
      </p:sp>
      <p:pic>
        <p:nvPicPr>
          <p:cNvPr id="4" name="Объект 6">
            <a:extLst>
              <a:ext uri="{FF2B5EF4-FFF2-40B4-BE49-F238E27FC236}">
                <a16:creationId xmlns:a16="http://schemas.microsoft.com/office/drawing/2014/main" id="{C4F4B79D-F8C1-5C47-A567-A33F921F3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98" y="1677416"/>
            <a:ext cx="2080860" cy="1414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623AD-9080-BE42-917E-A19A7D72D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676" y="1782934"/>
            <a:ext cx="2080859" cy="1495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26D342-AE4A-C548-8A90-E26D81DEA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450" y="1936955"/>
            <a:ext cx="2578605" cy="950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E5C94D-7451-824F-9727-3C48A2CBD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515" y="4568043"/>
            <a:ext cx="3259440" cy="1014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47807E-4AED-8C41-8922-3FA700039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876" y="4531259"/>
            <a:ext cx="3601155" cy="11876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2CA41D-C775-2B4C-91E1-ABF1F46354CB}"/>
              </a:ext>
            </a:extLst>
          </p:cNvPr>
          <p:cNvSpPr txBox="1"/>
          <p:nvPr/>
        </p:nvSpPr>
        <p:spPr>
          <a:xfrm>
            <a:off x="1271998" y="3278070"/>
            <a:ext cx="1663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жёлтый</a:t>
            </a:r>
            <a:endParaRPr lang="x-none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1C8360-283B-5945-B0C3-5E44FC27E2CF}"/>
              </a:ext>
            </a:extLst>
          </p:cNvPr>
          <p:cNvSpPr txBox="1"/>
          <p:nvPr/>
        </p:nvSpPr>
        <p:spPr>
          <a:xfrm>
            <a:off x="4901676" y="3392574"/>
            <a:ext cx="2327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оранжевый</a:t>
            </a:r>
            <a:endParaRPr lang="x-none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FCD283-6306-F848-B423-1EB38D758BDE}"/>
              </a:ext>
            </a:extLst>
          </p:cNvPr>
          <p:cNvSpPr txBox="1"/>
          <p:nvPr/>
        </p:nvSpPr>
        <p:spPr>
          <a:xfrm>
            <a:off x="8704453" y="2947327"/>
            <a:ext cx="1704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голубой</a:t>
            </a:r>
            <a:endParaRPr lang="x-none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2DBCA-2AC4-CA4D-89CB-A8CF7C31D9BB}"/>
              </a:ext>
            </a:extLst>
          </p:cNvPr>
          <p:cNvSpPr txBox="1"/>
          <p:nvPr/>
        </p:nvSpPr>
        <p:spPr>
          <a:xfrm>
            <a:off x="1686969" y="5675344"/>
            <a:ext cx="1794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зеленый</a:t>
            </a:r>
            <a:endParaRPr lang="x-none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693C10-031C-794A-8543-48A1E21B7D5B}"/>
              </a:ext>
            </a:extLst>
          </p:cNvPr>
          <p:cNvSpPr txBox="1"/>
          <p:nvPr/>
        </p:nvSpPr>
        <p:spPr>
          <a:xfrm>
            <a:off x="7430516" y="5531556"/>
            <a:ext cx="2547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фиолетовый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552372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9C326E-D4BA-BB41-AEF6-8744BF47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09972E-EBAE-304B-A175-B82FFE4D3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28</a:t>
            </a:fld>
            <a:endParaRPr lang="x-none"/>
          </a:p>
        </p:txBody>
      </p:sp>
      <p:sp>
        <p:nvSpPr>
          <p:cNvPr id="13" name="Google Shape;383;p29"/>
          <p:cNvSpPr txBox="1"/>
          <p:nvPr/>
        </p:nvSpPr>
        <p:spPr>
          <a:xfrm>
            <a:off x="420238" y="2307999"/>
            <a:ext cx="10666604" cy="2242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Calibri"/>
              <a:buNone/>
            </a:pPr>
            <a:r>
              <a:rPr lang="ru-RU" sz="5400" cap="none" dirty="0">
                <a:latin typeface="Calibri"/>
                <a:ea typeface="Calibri"/>
                <a:cs typeface="Calibri"/>
                <a:sym typeface="Calibri"/>
              </a:rPr>
              <a:t>Первая подзадача:</a:t>
            </a:r>
            <a:endParaRPr sz="5400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alibri"/>
              <a:buNone/>
            </a:pPr>
            <a:r>
              <a:rPr lang="ru-RU" sz="5400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поздороваться</a:t>
            </a:r>
            <a:endParaRPr sz="5400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84;p29" descr="Петр-здрасте.mp4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15642" r="16178"/>
          <a:stretch/>
        </p:blipFill>
        <p:spPr>
          <a:xfrm>
            <a:off x="6122361" y="1154643"/>
            <a:ext cx="5828847" cy="4548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4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D84F6B-DDAE-0A41-B61A-0D6479629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122DDF-3DF6-764F-9920-3974B86F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29</a:t>
            </a:fld>
            <a:endParaRPr lang="en-US" dirty="0"/>
          </a:p>
        </p:txBody>
      </p:sp>
      <p:pic>
        <p:nvPicPr>
          <p:cNvPr id="9" name="Google Shape;391;p30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5984" t="14157" r="4833" b="16648"/>
          <a:stretch/>
        </p:blipFill>
        <p:spPr>
          <a:xfrm>
            <a:off x="3274350" y="1940250"/>
            <a:ext cx="5643300" cy="29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93;p30"/>
          <p:cNvSpPr txBox="1"/>
          <p:nvPr/>
        </p:nvSpPr>
        <p:spPr>
          <a:xfrm>
            <a:off x="557538" y="230841"/>
            <a:ext cx="5880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Начнём программу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3273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CFB4E14-EDEF-F64D-9C1C-41B913598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30" y="2"/>
            <a:ext cx="6093224" cy="1766656"/>
          </a:xfrm>
        </p:spPr>
        <p:txBody>
          <a:bodyPr>
            <a:normAutofit/>
          </a:bodyPr>
          <a:lstStyle/>
          <a:p>
            <a:r>
              <a:rPr lang="ru-RU" sz="7200" cap="none" dirty="0">
                <a:solidFill>
                  <a:srgbClr val="C00000"/>
                </a:solidFill>
              </a:rPr>
              <a:t>Пётр Первый</a:t>
            </a:r>
            <a:endParaRPr lang="x-none" sz="7200" cap="none" dirty="0">
              <a:solidFill>
                <a:srgbClr val="C00000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BE4839B-D802-4746-8BCB-2B82839BF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dirty="0"/>
              <a:t>Мария Юрьевна Румянцева</a:t>
            </a:r>
            <a:endParaRPr lang="en-US" sz="2400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35E2E5B-D0B2-474D-9615-927387A51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AA2B5F-E28D-1F41-A769-BAFBCBE66A8F}"/>
              </a:ext>
            </a:extLst>
          </p:cNvPr>
          <p:cNvSpPr txBox="1">
            <a:spLocks/>
          </p:cNvSpPr>
          <p:nvPr/>
        </p:nvSpPr>
        <p:spPr>
          <a:xfrm>
            <a:off x="392261" y="2661411"/>
            <a:ext cx="5675167" cy="1597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00000"/>
              </a:buClr>
            </a:pPr>
            <a:r>
              <a:rPr lang="ru-RU" sz="6600" cap="none" dirty="0"/>
              <a:t>В 2022 году </a:t>
            </a:r>
          </a:p>
          <a:p>
            <a:pPr>
              <a:buClr>
                <a:srgbClr val="C00000"/>
              </a:buClr>
            </a:pPr>
            <a:r>
              <a:rPr lang="ru-RU" sz="6600" cap="none" dirty="0">
                <a:solidFill>
                  <a:srgbClr val="C00000"/>
                </a:solidFill>
              </a:rPr>
              <a:t>350</a:t>
            </a:r>
            <a:r>
              <a:rPr lang="ru-RU" sz="6600" cap="none" dirty="0"/>
              <a:t> </a:t>
            </a:r>
            <a:r>
              <a:rPr lang="ru-RU" sz="6600" cap="none" dirty="0">
                <a:solidFill>
                  <a:srgbClr val="C00000"/>
                </a:solidFill>
              </a:rPr>
              <a:t>лет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854" y="0"/>
            <a:ext cx="4603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30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41716A-20F8-5043-98E1-DE804FBC3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5DD9FA-B052-C54C-85B9-A6B82D4B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Google Shape;399;p31"/>
          <p:cNvSpPr txBox="1">
            <a:spLocks noGrp="1"/>
          </p:cNvSpPr>
          <p:nvPr>
            <p:ph type="title"/>
          </p:nvPr>
        </p:nvSpPr>
        <p:spPr>
          <a:xfrm>
            <a:off x="553975" y="195225"/>
            <a:ext cx="100584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Calibri"/>
              <a:buNone/>
            </a:pPr>
            <a:r>
              <a:rPr lang="ru-RU" sz="5400" dirty="0"/>
              <a:t>Запустим повторение</a:t>
            </a:r>
            <a:endParaRPr dirty="0"/>
          </a:p>
        </p:txBody>
      </p:sp>
      <p:pic>
        <p:nvPicPr>
          <p:cNvPr id="9" name="Google Shape;400;p31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11861" t="10790" r="20355" b="10269"/>
          <a:stretch/>
        </p:blipFill>
        <p:spPr>
          <a:xfrm>
            <a:off x="3951600" y="1484250"/>
            <a:ext cx="4288800" cy="449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620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F0F3A-9CEB-6943-BF40-3A435917F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73D377-FAD6-1844-AE65-7036C30A7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31</a:t>
            </a:fld>
            <a:endParaRPr lang="en-US" dirty="0"/>
          </a:p>
        </p:txBody>
      </p:sp>
      <p:sp>
        <p:nvSpPr>
          <p:cNvPr id="8" name="Google Shape;407;p32"/>
          <p:cNvSpPr txBox="1">
            <a:spLocks noGrp="1"/>
          </p:cNvSpPr>
          <p:nvPr>
            <p:ph type="title"/>
          </p:nvPr>
        </p:nvSpPr>
        <p:spPr>
          <a:xfrm>
            <a:off x="547750" y="182725"/>
            <a:ext cx="10058400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Calibri"/>
              <a:buNone/>
            </a:pPr>
            <a:r>
              <a:rPr lang="ru-RU" sz="5400" dirty="0"/>
              <a:t>Научим гида спрашивать</a:t>
            </a:r>
            <a:endParaRPr dirty="0"/>
          </a:p>
        </p:txBody>
      </p:sp>
      <p:pic>
        <p:nvPicPr>
          <p:cNvPr id="9" name="Google Shape;408;p32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9459" t="9775" r="7855" b="7593"/>
          <a:stretch/>
        </p:blipFill>
        <p:spPr>
          <a:xfrm>
            <a:off x="3397950" y="1300650"/>
            <a:ext cx="5396100" cy="467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667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38576D-F77B-5B4F-968E-03F08D542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C2715B-A58D-184E-800D-DE28BAAE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32</a:t>
            </a:fld>
            <a:endParaRPr lang="x-none"/>
          </a:p>
        </p:txBody>
      </p:sp>
      <p:pic>
        <p:nvPicPr>
          <p:cNvPr id="12" name="Google Shape;415;p33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52540" t="3983" r="2959" b="8089"/>
          <a:stretch/>
        </p:blipFill>
        <p:spPr>
          <a:xfrm>
            <a:off x="3929075" y="2580775"/>
            <a:ext cx="3573900" cy="30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17;p33"/>
          <p:cNvPicPr preferRelativeResize="0"/>
          <p:nvPr/>
        </p:nvPicPr>
        <p:blipFill rotWithShape="1">
          <a:blip r:embed="rId3">
            <a:alphaModFix/>
          </a:blip>
          <a:srcRect l="5966" t="1767" r="3911" b="2152"/>
          <a:stretch/>
        </p:blipFill>
        <p:spPr>
          <a:xfrm>
            <a:off x="8180150" y="1117925"/>
            <a:ext cx="3622500" cy="4675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418;p33"/>
          <p:cNvCxnSpPr/>
          <p:nvPr/>
        </p:nvCxnSpPr>
        <p:spPr>
          <a:xfrm>
            <a:off x="7349633" y="4609134"/>
            <a:ext cx="969712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16" name="Google Shape;419;p33"/>
          <p:cNvPicPr preferRelativeResize="0"/>
          <p:nvPr/>
        </p:nvPicPr>
        <p:blipFill rotWithShape="1">
          <a:blip r:embed="rId2">
            <a:alphaModFix/>
          </a:blip>
          <a:srcRect l="2032" t="29707" r="65187" b="12495"/>
          <a:stretch/>
        </p:blipFill>
        <p:spPr>
          <a:xfrm>
            <a:off x="451475" y="3308850"/>
            <a:ext cx="2632750" cy="2020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420;p33"/>
          <p:cNvCxnSpPr/>
          <p:nvPr/>
        </p:nvCxnSpPr>
        <p:spPr>
          <a:xfrm>
            <a:off x="2984248" y="4359184"/>
            <a:ext cx="1389000" cy="4998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8" name="Google Shape;421;p33"/>
          <p:cNvSpPr txBox="1">
            <a:spLocks noGrp="1"/>
          </p:cNvSpPr>
          <p:nvPr>
            <p:ph type="title"/>
          </p:nvPr>
        </p:nvSpPr>
        <p:spPr>
          <a:xfrm>
            <a:off x="558475" y="182725"/>
            <a:ext cx="10870800" cy="1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Calibri"/>
              <a:buNone/>
            </a:pPr>
            <a:r>
              <a:rPr lang="ru-RU" sz="5400" dirty="0"/>
              <a:t>Составляем команды для проверки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1949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2B663-B77E-7949-B92B-F898AA08B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F345D9-E159-1B46-ABAF-37DFE81FC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33</a:t>
            </a:fld>
            <a:endParaRPr lang="en-US" dirty="0"/>
          </a:p>
        </p:txBody>
      </p:sp>
      <p:pic>
        <p:nvPicPr>
          <p:cNvPr id="12" name="Google Shape;427;p34"/>
          <p:cNvPicPr preferRelativeResize="0"/>
          <p:nvPr/>
        </p:nvPicPr>
        <p:blipFill rotWithShape="1">
          <a:blip r:embed="rId2">
            <a:alphaModFix/>
          </a:blip>
          <a:srcRect l="11697" t="3446" r="11195" b="6794"/>
          <a:stretch/>
        </p:blipFill>
        <p:spPr>
          <a:xfrm>
            <a:off x="3603050" y="1530375"/>
            <a:ext cx="3252600" cy="41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8;p34"/>
          <p:cNvSpPr txBox="1">
            <a:spLocks noGrp="1"/>
          </p:cNvSpPr>
          <p:nvPr>
            <p:ph type="title"/>
          </p:nvPr>
        </p:nvSpPr>
        <p:spPr>
          <a:xfrm>
            <a:off x="547675" y="248200"/>
            <a:ext cx="10058400" cy="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</a:pPr>
            <a:r>
              <a:rPr lang="ru-RU" sz="5400"/>
              <a:t>Начнём проверять</a:t>
            </a:r>
            <a:endParaRPr sz="5400"/>
          </a:p>
        </p:txBody>
      </p:sp>
      <p:sp>
        <p:nvSpPr>
          <p:cNvPr id="15" name="Google Shape;430;p34"/>
          <p:cNvSpPr/>
          <p:nvPr/>
        </p:nvSpPr>
        <p:spPr>
          <a:xfrm>
            <a:off x="4615542" y="3810000"/>
            <a:ext cx="803700" cy="537000"/>
          </a:xfrm>
          <a:prstGeom prst="ellipse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43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451" y="2254044"/>
            <a:ext cx="3252594" cy="9319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432;p34"/>
          <p:cNvCxnSpPr>
            <a:endCxn id="15" idx="1"/>
          </p:cNvCxnSpPr>
          <p:nvPr/>
        </p:nvCxnSpPr>
        <p:spPr>
          <a:xfrm>
            <a:off x="1966041" y="2978442"/>
            <a:ext cx="2767200" cy="910200"/>
          </a:xfrm>
          <a:prstGeom prst="straightConnector1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19" name="Google Shape;43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2290" y="1530379"/>
            <a:ext cx="4887269" cy="41398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Google Shape;434;p34"/>
          <p:cNvCxnSpPr/>
          <p:nvPr/>
        </p:nvCxnSpPr>
        <p:spPr>
          <a:xfrm>
            <a:off x="6075595" y="4245078"/>
            <a:ext cx="9696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154281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924F5-1374-8E47-B05E-208E275C1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A54C53-0CC0-9F47-855A-CE006BD97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34</a:t>
            </a:fld>
            <a:endParaRPr lang="en-US" dirty="0"/>
          </a:p>
        </p:txBody>
      </p:sp>
      <p:sp>
        <p:nvSpPr>
          <p:cNvPr id="10" name="Google Shape;440;p35"/>
          <p:cNvSpPr txBox="1">
            <a:spLocks noGrp="1"/>
          </p:cNvSpPr>
          <p:nvPr>
            <p:ph type="title"/>
          </p:nvPr>
        </p:nvSpPr>
        <p:spPr>
          <a:xfrm>
            <a:off x="540075" y="162225"/>
            <a:ext cx="10058400" cy="11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</a:pPr>
            <a:r>
              <a:rPr lang="ru-RU" sz="5400"/>
              <a:t>Вставляем ОТВЕТ</a:t>
            </a:r>
            <a:endParaRPr sz="5400"/>
          </a:p>
        </p:txBody>
      </p:sp>
      <p:pic>
        <p:nvPicPr>
          <p:cNvPr id="12" name="Google Shape;442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821" y="1471445"/>
            <a:ext cx="6161144" cy="3846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4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9332" y="1487538"/>
            <a:ext cx="4579119" cy="38464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444;p35"/>
          <p:cNvCxnSpPr/>
          <p:nvPr/>
        </p:nvCxnSpPr>
        <p:spPr>
          <a:xfrm flipH="1">
            <a:off x="2243740" y="3141610"/>
            <a:ext cx="3457200" cy="592200"/>
          </a:xfrm>
          <a:prstGeom prst="straightConnector1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5" name="Google Shape;445;p35"/>
          <p:cNvCxnSpPr/>
          <p:nvPr/>
        </p:nvCxnSpPr>
        <p:spPr>
          <a:xfrm>
            <a:off x="5572432" y="4154129"/>
            <a:ext cx="9696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3091715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924F5-1374-8E47-B05E-208E275C1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A54C53-0CC0-9F47-855A-CE006BD97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35</a:t>
            </a:fld>
            <a:endParaRPr lang="en-US" dirty="0"/>
          </a:p>
        </p:txBody>
      </p:sp>
      <p:pic>
        <p:nvPicPr>
          <p:cNvPr id="10" name="Google Shape;452;p36"/>
          <p:cNvPicPr preferRelativeResize="0"/>
          <p:nvPr/>
        </p:nvPicPr>
        <p:blipFill rotWithShape="1">
          <a:blip r:embed="rId2">
            <a:alphaModFix/>
          </a:blip>
          <a:srcRect l="9304" t="5516" r="4998" b="10358"/>
          <a:stretch/>
        </p:blipFill>
        <p:spPr>
          <a:xfrm>
            <a:off x="187768" y="1907931"/>
            <a:ext cx="4979051" cy="40796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453;p36"/>
          <p:cNvCxnSpPr/>
          <p:nvPr/>
        </p:nvCxnSpPr>
        <p:spPr>
          <a:xfrm>
            <a:off x="3759200" y="1861527"/>
            <a:ext cx="0" cy="23439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14" name="Google Shape;454;p36"/>
          <p:cNvPicPr preferRelativeResize="0"/>
          <p:nvPr/>
        </p:nvPicPr>
        <p:blipFill rotWithShape="1">
          <a:blip r:embed="rId3">
            <a:alphaModFix/>
          </a:blip>
          <a:srcRect l="2410" r="3004"/>
          <a:stretch/>
        </p:blipFill>
        <p:spPr>
          <a:xfrm>
            <a:off x="5617029" y="1861527"/>
            <a:ext cx="6574972" cy="44072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455;p36"/>
          <p:cNvCxnSpPr/>
          <p:nvPr/>
        </p:nvCxnSpPr>
        <p:spPr>
          <a:xfrm>
            <a:off x="5050706" y="4610648"/>
            <a:ext cx="6303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6" name="Google Shape;456;p36"/>
          <p:cNvSpPr txBox="1"/>
          <p:nvPr/>
        </p:nvSpPr>
        <p:spPr>
          <a:xfrm>
            <a:off x="413238" y="59368"/>
            <a:ext cx="1061231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Ответственный за клавиатуру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пишет «</a:t>
            </a:r>
            <a:r>
              <a:rPr lang="ru-RU" sz="4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здравствуйте</a:t>
            </a:r>
            <a:r>
              <a:rPr lang="ru-RU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9087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C50F93-7769-1249-B048-63D22A564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3D306-60EF-1C41-ACA3-87C017900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36</a:t>
            </a:fld>
            <a:endParaRPr lang="x-none"/>
          </a:p>
        </p:txBody>
      </p:sp>
      <p:sp>
        <p:nvSpPr>
          <p:cNvPr id="7" name="Google Shape;462;p37"/>
          <p:cNvSpPr txBox="1">
            <a:spLocks noGrp="1"/>
          </p:cNvSpPr>
          <p:nvPr>
            <p:ph type="title"/>
          </p:nvPr>
        </p:nvSpPr>
        <p:spPr>
          <a:xfrm>
            <a:off x="521775" y="183501"/>
            <a:ext cx="100584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</a:pPr>
            <a:r>
              <a:rPr lang="ru-RU" sz="5400"/>
              <a:t>Завершаем первую подзадачу</a:t>
            </a:r>
            <a:endParaRPr sz="5400"/>
          </a:p>
        </p:txBody>
      </p:sp>
      <p:pic>
        <p:nvPicPr>
          <p:cNvPr id="8" name="Google Shape;465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19350" y="1253201"/>
            <a:ext cx="7353300" cy="4819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166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05706-A735-D845-969F-A6DF4685D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A7252-5F94-0E43-9C23-61976A9CF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37</a:t>
            </a:fld>
            <a:endParaRPr lang="x-none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21375"/>
          <a:stretch/>
        </p:blipFill>
        <p:spPr>
          <a:xfrm>
            <a:off x="115992" y="297672"/>
            <a:ext cx="581509" cy="535930"/>
          </a:xfrm>
          <a:prstGeom prst="rect">
            <a:avLst/>
          </a:prstGeom>
        </p:spPr>
      </p:pic>
      <p:sp>
        <p:nvSpPr>
          <p:cNvPr id="10" name="Google Shape;470;p38"/>
          <p:cNvSpPr txBox="1">
            <a:spLocks noGrp="1"/>
          </p:cNvSpPr>
          <p:nvPr>
            <p:ph type="title"/>
          </p:nvPr>
        </p:nvSpPr>
        <p:spPr>
          <a:xfrm>
            <a:off x="726948" y="-91995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Calibri"/>
              <a:buNone/>
            </a:pPr>
            <a:r>
              <a:rPr lang="ru-RU"/>
              <a:t>Тестируем</a:t>
            </a:r>
            <a:endParaRPr/>
          </a:p>
        </p:txBody>
      </p:sp>
      <p:pic>
        <p:nvPicPr>
          <p:cNvPr id="11" name="Google Shape;471;p38" descr="Петр-здрасте.mp4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17065" r="16177"/>
          <a:stretch/>
        </p:blipFill>
        <p:spPr>
          <a:xfrm>
            <a:off x="5476000" y="827088"/>
            <a:ext cx="6475200" cy="527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74;p38"/>
          <p:cNvPicPr preferRelativeResize="0"/>
          <p:nvPr/>
        </p:nvPicPr>
        <p:blipFill rotWithShape="1">
          <a:blip r:embed="rId4">
            <a:alphaModFix/>
          </a:blip>
          <a:srcRect r="4003"/>
          <a:stretch/>
        </p:blipFill>
        <p:spPr>
          <a:xfrm>
            <a:off x="335125" y="1401025"/>
            <a:ext cx="4964249" cy="3389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16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013BF6-D967-C841-B628-72041239F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F72872-9891-B742-835A-865A1DCD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38</a:t>
            </a:fld>
            <a:endParaRPr lang="x-none"/>
          </a:p>
        </p:txBody>
      </p:sp>
      <p:sp>
        <p:nvSpPr>
          <p:cNvPr id="7" name="Google Shape;479;p39"/>
          <p:cNvSpPr txBox="1"/>
          <p:nvPr/>
        </p:nvSpPr>
        <p:spPr>
          <a:xfrm>
            <a:off x="540475" y="200475"/>
            <a:ext cx="5652300" cy="27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Calibri"/>
              <a:buNone/>
            </a:pPr>
            <a:r>
              <a:rPr lang="ru-RU" sz="5400" cap="none" dirty="0">
                <a:latin typeface="Calibri"/>
                <a:ea typeface="Calibri"/>
                <a:cs typeface="Calibri"/>
                <a:sym typeface="Calibri"/>
              </a:rPr>
              <a:t>Вторая подзадача:</a:t>
            </a:r>
            <a:endParaRPr sz="5400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Calibri"/>
              <a:buNone/>
            </a:pPr>
            <a:br>
              <a:rPr lang="ru-RU" sz="3100" cap="none" dirty="0">
                <a:latin typeface="Calibri"/>
                <a:ea typeface="Calibri"/>
                <a:cs typeface="Calibri"/>
                <a:sym typeface="Calibri"/>
              </a:rPr>
            </a:br>
            <a:r>
              <a:rPr lang="ru-RU" sz="5400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задать вопрос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alibri"/>
              <a:buNone/>
            </a:pPr>
            <a:r>
              <a:rPr lang="ru-RU" sz="5400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и получить ответ</a:t>
            </a:r>
            <a:endParaRPr sz="5400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480;p39" descr="Петр-когд.mp4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15363" r="16144"/>
          <a:stretch/>
        </p:blipFill>
        <p:spPr>
          <a:xfrm>
            <a:off x="6041075" y="1536975"/>
            <a:ext cx="5538600" cy="45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588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1FAFAF-6C23-B244-BEDF-E21F6A274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2258A1-6606-444E-BDA7-974B6FC0A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39</a:t>
            </a:fld>
            <a:endParaRPr lang="x-none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21375"/>
          <a:stretch/>
        </p:blipFill>
        <p:spPr>
          <a:xfrm>
            <a:off x="115992" y="297672"/>
            <a:ext cx="581509" cy="535930"/>
          </a:xfrm>
          <a:prstGeom prst="rect">
            <a:avLst/>
          </a:prstGeom>
        </p:spPr>
      </p:pic>
      <p:sp>
        <p:nvSpPr>
          <p:cNvPr id="12" name="Google Shape;487;p40"/>
          <p:cNvSpPr txBox="1"/>
          <p:nvPr/>
        </p:nvSpPr>
        <p:spPr>
          <a:xfrm>
            <a:off x="567800" y="213603"/>
            <a:ext cx="100584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Calibri"/>
              <a:buNone/>
            </a:pPr>
            <a:r>
              <a:rPr lang="ru-RU" sz="5400" cap="none" dirty="0">
                <a:latin typeface="Calibri"/>
                <a:ea typeface="Calibri"/>
                <a:cs typeface="Calibri"/>
                <a:sym typeface="Calibri"/>
              </a:rPr>
              <a:t>Вторая подзадача</a:t>
            </a:r>
            <a:endParaRPr sz="5400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488;p40" descr="Петр-когд.mp4"/>
          <p:cNvPicPr preferRelativeResize="0"/>
          <p:nvPr/>
        </p:nvPicPr>
        <p:blipFill rotWithShape="1">
          <a:blip r:embed="rId3">
            <a:alphaModFix/>
          </a:blip>
          <a:srcRect l="15363" r="16144"/>
          <a:stretch/>
        </p:blipFill>
        <p:spPr>
          <a:xfrm>
            <a:off x="6437550" y="1350500"/>
            <a:ext cx="5335334" cy="438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9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275" y="1350499"/>
            <a:ext cx="4924957" cy="4450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870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A05393-0FCF-BD42-9D93-15F742FF3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80654-02AD-A943-BC64-F204DA45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4</a:t>
            </a:fld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A608CE-1FA5-7C4B-9B8D-2831309FAD50}"/>
              </a:ext>
            </a:extLst>
          </p:cNvPr>
          <p:cNvSpPr txBox="1">
            <a:spLocks/>
          </p:cNvSpPr>
          <p:nvPr/>
        </p:nvSpPr>
        <p:spPr>
          <a:xfrm>
            <a:off x="3018461" y="1951474"/>
            <a:ext cx="6660375" cy="2655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dirty="0">
                <a:solidFill>
                  <a:srgbClr val="C00000"/>
                </a:solidFill>
              </a:rPr>
              <a:t>Чем прославился </a:t>
            </a:r>
            <a:r>
              <a:rPr lang="ru-RU" sz="7200" dirty="0">
                <a:solidFill>
                  <a:schemeClr val="tx1"/>
                </a:solidFill>
              </a:rPr>
              <a:t>Петр Первый?</a:t>
            </a:r>
            <a:endParaRPr lang="x-none" sz="7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00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69529-A5E6-4243-9B51-851CF2EC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483914"/>
            <a:ext cx="10058400" cy="1609344"/>
          </a:xfrm>
        </p:spPr>
        <p:txBody>
          <a:bodyPr/>
          <a:lstStyle/>
          <a:p>
            <a:r>
              <a:rPr lang="ru-RU" dirty="0"/>
              <a:t>Соберем </a:t>
            </a:r>
            <a:r>
              <a:rPr lang="ru-RU" dirty="0">
                <a:solidFill>
                  <a:srgbClr val="C00000"/>
                </a:solidFill>
              </a:rPr>
              <a:t>все вопросы вместе</a:t>
            </a:r>
            <a:r>
              <a:rPr lang="ru-RU" dirty="0"/>
              <a:t>!</a:t>
            </a:r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78346B-67B7-9041-A758-7FEE5B558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C6BC6-D45A-244B-9305-3674C12D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40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2445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D2F92-5E2B-7D4A-8A44-DAB46A454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696B2E-24D7-B545-882C-462A887F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41</a:t>
            </a:fld>
            <a:endParaRPr lang="x-none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21375"/>
          <a:stretch/>
        </p:blipFill>
        <p:spPr>
          <a:xfrm>
            <a:off x="110319" y="763085"/>
            <a:ext cx="581509" cy="535930"/>
          </a:xfrm>
          <a:prstGeom prst="rect">
            <a:avLst/>
          </a:prstGeom>
        </p:spPr>
      </p:pic>
      <p:sp>
        <p:nvSpPr>
          <p:cNvPr id="8" name="Google Shape;504;p42"/>
          <p:cNvSpPr txBox="1"/>
          <p:nvPr/>
        </p:nvSpPr>
        <p:spPr>
          <a:xfrm>
            <a:off x="727013" y="2146325"/>
            <a:ext cx="49644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alibri"/>
              <a:buNone/>
            </a:pPr>
            <a:r>
              <a:rPr lang="ru-RU" sz="4800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Когда основан Санкт-Петербург?</a:t>
            </a:r>
            <a:endParaRPr sz="4800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505;p42"/>
          <p:cNvPicPr preferRelativeResize="0"/>
          <p:nvPr/>
        </p:nvPicPr>
        <p:blipFill rotWithShape="1">
          <a:blip r:embed="rId3">
            <a:alphaModFix/>
          </a:blip>
          <a:srcRect l="1219" t="11724" r="784" b="732"/>
          <a:stretch/>
        </p:blipFill>
        <p:spPr>
          <a:xfrm>
            <a:off x="6116715" y="1287263"/>
            <a:ext cx="5726097" cy="42435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06;p42"/>
          <p:cNvSpPr txBox="1"/>
          <p:nvPr/>
        </p:nvSpPr>
        <p:spPr>
          <a:xfrm>
            <a:off x="727013" y="633400"/>
            <a:ext cx="4964400" cy="7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ru-RU" sz="4800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Экипаж «</a:t>
            </a:r>
            <a:r>
              <a:rPr lang="ru-RU" sz="4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Выборг</a:t>
            </a:r>
            <a:r>
              <a:rPr lang="ru-RU" sz="4800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sz="4800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4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D2F92-5E2B-7D4A-8A44-DAB46A454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696B2E-24D7-B545-882C-462A887F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42</a:t>
            </a:fld>
            <a:endParaRPr lang="x-none"/>
          </a:p>
        </p:txBody>
      </p:sp>
      <p:pic>
        <p:nvPicPr>
          <p:cNvPr id="10" name="Google Shape;514;p43"/>
          <p:cNvPicPr preferRelativeResize="0"/>
          <p:nvPr/>
        </p:nvPicPr>
        <p:blipFill rotWithShape="1">
          <a:blip r:embed="rId2">
            <a:alphaModFix/>
          </a:blip>
          <a:srcRect l="305" t="2285" r="931" b="2357"/>
          <a:stretch/>
        </p:blipFill>
        <p:spPr>
          <a:xfrm>
            <a:off x="6107837" y="1296139"/>
            <a:ext cx="5743852" cy="4252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21375"/>
          <a:stretch/>
        </p:blipFill>
        <p:spPr>
          <a:xfrm>
            <a:off x="110319" y="763085"/>
            <a:ext cx="581509" cy="535930"/>
          </a:xfrm>
          <a:prstGeom prst="rect">
            <a:avLst/>
          </a:prstGeom>
        </p:spPr>
      </p:pic>
      <p:sp>
        <p:nvSpPr>
          <p:cNvPr id="13" name="Google Shape;506;p42"/>
          <p:cNvSpPr txBox="1"/>
          <p:nvPr/>
        </p:nvSpPr>
        <p:spPr>
          <a:xfrm>
            <a:off x="727013" y="633400"/>
            <a:ext cx="5185612" cy="7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ru-RU" sz="4800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Экипаж «</a:t>
            </a:r>
            <a:r>
              <a:rPr lang="ru-RU" sz="4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Полтава</a:t>
            </a:r>
            <a:r>
              <a:rPr lang="ru-RU" sz="4800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sz="4800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04;p42"/>
          <p:cNvSpPr txBox="1"/>
          <p:nvPr/>
        </p:nvSpPr>
        <p:spPr>
          <a:xfrm>
            <a:off x="727013" y="2146325"/>
            <a:ext cx="49644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alibri"/>
              <a:buNone/>
            </a:pPr>
            <a:r>
              <a:rPr lang="ru-RU" sz="4800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Где основан Санкт-Петербург?</a:t>
            </a:r>
            <a:endParaRPr sz="4800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81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D2F92-5E2B-7D4A-8A44-DAB46A454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Мария Юрьевна Румянцева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696B2E-24D7-B545-882C-462A887F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43</a:t>
            </a:fld>
            <a:endParaRPr lang="x-none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21375"/>
          <a:stretch/>
        </p:blipFill>
        <p:spPr>
          <a:xfrm>
            <a:off x="110319" y="763085"/>
            <a:ext cx="581509" cy="535930"/>
          </a:xfrm>
          <a:prstGeom prst="rect">
            <a:avLst/>
          </a:prstGeom>
        </p:spPr>
      </p:pic>
      <p:sp>
        <p:nvSpPr>
          <p:cNvPr id="10" name="Google Shape;506;p42"/>
          <p:cNvSpPr txBox="1"/>
          <p:nvPr/>
        </p:nvSpPr>
        <p:spPr>
          <a:xfrm>
            <a:off x="727013" y="633400"/>
            <a:ext cx="4964400" cy="7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ru-RU" sz="4800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Экипаж «</a:t>
            </a:r>
            <a:r>
              <a:rPr lang="ru-RU" sz="4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Нарва</a:t>
            </a:r>
            <a:r>
              <a:rPr lang="ru-RU" sz="4800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sz="4800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04;p42"/>
          <p:cNvSpPr txBox="1"/>
          <p:nvPr/>
        </p:nvSpPr>
        <p:spPr>
          <a:xfrm>
            <a:off x="727013" y="2146325"/>
            <a:ext cx="5150004" cy="1813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alibri"/>
              <a:buNone/>
            </a:pPr>
            <a:r>
              <a:rPr lang="ru-RU" sz="4800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Что является главной крепостью города?</a:t>
            </a:r>
            <a:endParaRPr sz="4800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"/>
          <a:stretch/>
        </p:blipFill>
        <p:spPr>
          <a:xfrm>
            <a:off x="6098958" y="1295400"/>
            <a:ext cx="575402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AC2A3-7DEC-A84D-951B-1EDB07F9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AE8B5-3C4B-084C-BAA1-8FE08CEF3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44</a:t>
            </a:fld>
            <a:endParaRPr lang="x-non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09880CE-6D96-E741-97E1-4B41EB62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035" y="2005635"/>
            <a:ext cx="7020887" cy="1609344"/>
          </a:xfrm>
        </p:spPr>
        <p:txBody>
          <a:bodyPr/>
          <a:lstStyle/>
          <a:p>
            <a:r>
              <a:rPr lang="ru-RU" dirty="0"/>
              <a:t>Третью подзадачу </a:t>
            </a:r>
            <a:r>
              <a:rPr lang="ru-RU" dirty="0">
                <a:solidFill>
                  <a:srgbClr val="C00000"/>
                </a:solidFill>
              </a:rPr>
              <a:t>позже</a:t>
            </a:r>
            <a:r>
              <a:rPr lang="ru-RU" dirty="0"/>
              <a:t>!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42277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DC2910A-6D38-EB42-AB4A-B5B6417D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390732-FE82-BE4C-8F88-12D7AB94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45</a:t>
            </a:fld>
            <a:endParaRPr lang="en-US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21375"/>
          <a:stretch/>
        </p:blipFill>
        <p:spPr>
          <a:xfrm>
            <a:off x="115992" y="297672"/>
            <a:ext cx="581509" cy="535930"/>
          </a:xfrm>
          <a:prstGeom prst="rect">
            <a:avLst/>
          </a:prstGeom>
        </p:spPr>
      </p:pic>
      <p:sp>
        <p:nvSpPr>
          <p:cNvPr id="16" name="Google Shape;538;p46"/>
          <p:cNvSpPr txBox="1"/>
          <p:nvPr/>
        </p:nvSpPr>
        <p:spPr>
          <a:xfrm>
            <a:off x="1220822" y="2372341"/>
            <a:ext cx="81252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/>
              <a:buNone/>
            </a:pPr>
            <a:r>
              <a:rPr lang="ru-RU" sz="5400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#ПРОГРАММИРОВАНИЕ</a:t>
            </a:r>
            <a:endParaRPr dirty="0"/>
          </a:p>
        </p:txBody>
      </p:sp>
      <p:sp>
        <p:nvSpPr>
          <p:cNvPr id="17" name="Google Shape;539;p46"/>
          <p:cNvSpPr txBox="1"/>
          <p:nvPr/>
        </p:nvSpPr>
        <p:spPr>
          <a:xfrm>
            <a:off x="962840" y="3928893"/>
            <a:ext cx="2890069" cy="94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/>
              <a:buNone/>
            </a:pPr>
            <a:r>
              <a:rPr lang="ru-RU" sz="5400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#МУЗЕЙ</a:t>
            </a:r>
            <a:endParaRPr dirty="0"/>
          </a:p>
        </p:txBody>
      </p:sp>
      <p:sp>
        <p:nvSpPr>
          <p:cNvPr id="18" name="Google Shape;540;p46"/>
          <p:cNvSpPr txBox="1"/>
          <p:nvPr/>
        </p:nvSpPr>
        <p:spPr>
          <a:xfrm>
            <a:off x="3273135" y="4874413"/>
            <a:ext cx="5204400" cy="8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/>
              <a:buNone/>
            </a:pPr>
            <a:r>
              <a:rPr lang="ru-RU" sz="5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#ЭКСКУРСОВОД</a:t>
            </a:r>
            <a:endParaRPr/>
          </a:p>
        </p:txBody>
      </p:sp>
      <p:sp>
        <p:nvSpPr>
          <p:cNvPr id="19" name="Google Shape;541;p46"/>
          <p:cNvSpPr txBox="1"/>
          <p:nvPr/>
        </p:nvSpPr>
        <p:spPr>
          <a:xfrm>
            <a:off x="8010265" y="4042493"/>
            <a:ext cx="36219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/>
              <a:buNone/>
            </a:pPr>
            <a:r>
              <a:rPr lang="ru-RU" sz="5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#SCRATCH</a:t>
            </a:r>
            <a:endParaRPr sz="5400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542;p46"/>
          <p:cNvSpPr txBox="1"/>
          <p:nvPr/>
        </p:nvSpPr>
        <p:spPr>
          <a:xfrm>
            <a:off x="8477566" y="1409882"/>
            <a:ext cx="24636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/>
              <a:buNone/>
            </a:pPr>
            <a:r>
              <a:rPr lang="ru-RU" sz="5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#КОТ</a:t>
            </a:r>
            <a:endParaRPr/>
          </a:p>
        </p:txBody>
      </p:sp>
      <p:sp>
        <p:nvSpPr>
          <p:cNvPr id="21" name="Google Shape;543;p46"/>
          <p:cNvSpPr txBox="1"/>
          <p:nvPr/>
        </p:nvSpPr>
        <p:spPr>
          <a:xfrm>
            <a:off x="4253898" y="3389934"/>
            <a:ext cx="47700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/>
              <a:buNone/>
            </a:pPr>
            <a:r>
              <a:rPr lang="ru-RU" sz="5400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#АЛГОРИТМ</a:t>
            </a:r>
            <a:endParaRPr dirty="0"/>
          </a:p>
        </p:txBody>
      </p:sp>
      <p:sp>
        <p:nvSpPr>
          <p:cNvPr id="22" name="Google Shape;544;p46"/>
          <p:cNvSpPr txBox="1"/>
          <p:nvPr/>
        </p:nvSpPr>
        <p:spPr>
          <a:xfrm>
            <a:off x="4405544" y="627936"/>
            <a:ext cx="47067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/>
              <a:buNone/>
            </a:pPr>
            <a:r>
              <a:rPr lang="ru-RU" sz="5400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#ИНТЕРЕСНО</a:t>
            </a:r>
            <a:endParaRPr dirty="0"/>
          </a:p>
        </p:txBody>
      </p:sp>
      <p:sp>
        <p:nvSpPr>
          <p:cNvPr id="23" name="Google Shape;545;p46"/>
          <p:cNvSpPr txBox="1"/>
          <p:nvPr/>
        </p:nvSpPr>
        <p:spPr>
          <a:xfrm>
            <a:off x="2160287" y="1325834"/>
            <a:ext cx="2245257" cy="1010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/>
              <a:buNone/>
            </a:pPr>
            <a:r>
              <a:rPr lang="ru-RU" sz="5400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#ПЁТР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8116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5417-089C-9C4D-A872-6735216A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358" y="2487649"/>
            <a:ext cx="10058400" cy="1609344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Как связан Пётр Первый 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и программирование?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F78C3-C881-EC4E-B12F-59D375DF2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dirty="0"/>
              <a:t>Мария Юрьевна Румянцева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E5F3C-146C-9749-883C-37248660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536E5983-37C8-A14D-AB5D-8FA8451B0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610" y="1147180"/>
            <a:ext cx="2985558" cy="45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2592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DB0B0-9207-454D-B075-2DB851872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617" y="2326684"/>
            <a:ext cx="8693426" cy="1609344"/>
          </a:xfrm>
        </p:spPr>
        <p:txBody>
          <a:bodyPr>
            <a:normAutofit/>
          </a:bodyPr>
          <a:lstStyle/>
          <a:p>
            <a:r>
              <a:rPr lang="ru-RU" sz="7200" dirty="0"/>
              <a:t>Кем </a:t>
            </a:r>
            <a:r>
              <a:rPr lang="ru-RU" sz="7200" dirty="0">
                <a:solidFill>
                  <a:srgbClr val="C00000"/>
                </a:solidFill>
              </a:rPr>
              <a:t>вы</a:t>
            </a:r>
            <a:r>
              <a:rPr lang="ru-RU" sz="7200" dirty="0"/>
              <a:t> хотите стать?</a:t>
            </a:r>
            <a:endParaRPr lang="x-none" sz="7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13E7A-387C-8D47-AEB5-742C44811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7D1E7-5693-5945-8BC5-17A31DE8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47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74275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50CA2-A24D-7641-A616-DCF6E5F8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344"/>
          </a:xfrm>
        </p:spPr>
        <p:txBody>
          <a:bodyPr>
            <a:normAutofit/>
          </a:bodyPr>
          <a:lstStyle/>
          <a:p>
            <a:pPr algn="ctr"/>
            <a:r>
              <a:rPr lang="ru-RU" cap="none" dirty="0">
                <a:solidFill>
                  <a:srgbClr val="C00000"/>
                </a:solidFill>
              </a:rPr>
              <a:t>Какие предметы </a:t>
            </a:r>
            <a:r>
              <a:rPr lang="ru-RU" cap="none" dirty="0"/>
              <a:t>нужно изучать программисту в школе?</a:t>
            </a:r>
            <a:endParaRPr lang="x-none" cap="none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4DDA882-26DE-1443-A8DB-9941CB1D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D80AF35-B878-E542-A34A-414ED14EF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48</a:t>
            </a:fld>
            <a:endParaRPr lang="x-non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193216-C513-0441-A361-91559A022A04}"/>
              </a:ext>
            </a:extLst>
          </p:cNvPr>
          <p:cNvSpPr txBox="1"/>
          <p:nvPr/>
        </p:nvSpPr>
        <p:spPr>
          <a:xfrm>
            <a:off x="8455183" y="2466401"/>
            <a:ext cx="21991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История</a:t>
            </a:r>
            <a:endParaRPr lang="x-none" sz="36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357AA65-796E-2645-BCEF-A31755B05CD2}"/>
              </a:ext>
            </a:extLst>
          </p:cNvPr>
          <p:cNvSpPr/>
          <p:nvPr/>
        </p:nvSpPr>
        <p:spPr>
          <a:xfrm>
            <a:off x="8423629" y="1732958"/>
            <a:ext cx="2201333" cy="208470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/>
              <a:t>?</a:t>
            </a:r>
            <a:endParaRPr lang="x-none" sz="8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1E8FAE-81EC-B145-8E88-543B991FFD2E}"/>
              </a:ext>
            </a:extLst>
          </p:cNvPr>
          <p:cNvSpPr txBox="1"/>
          <p:nvPr/>
        </p:nvSpPr>
        <p:spPr>
          <a:xfrm>
            <a:off x="8421490" y="4782400"/>
            <a:ext cx="220133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Технология</a:t>
            </a:r>
            <a:endParaRPr lang="x-none" sz="28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F6FDA4F-37D4-264F-9A37-C874131EBA44}"/>
              </a:ext>
            </a:extLst>
          </p:cNvPr>
          <p:cNvSpPr/>
          <p:nvPr/>
        </p:nvSpPr>
        <p:spPr>
          <a:xfrm>
            <a:off x="8421489" y="4016618"/>
            <a:ext cx="2201333" cy="208470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/>
              <a:t>?</a:t>
            </a:r>
            <a:endParaRPr lang="x-none" sz="8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4495" y="1760043"/>
            <a:ext cx="2201333" cy="20879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04495" y="2527957"/>
            <a:ext cx="220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Математика</a:t>
            </a:r>
            <a:endParaRPr lang="x-none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F68571-D5D2-E340-9696-FE74FD6B38C3}"/>
              </a:ext>
            </a:extLst>
          </p:cNvPr>
          <p:cNvSpPr/>
          <p:nvPr/>
        </p:nvSpPr>
        <p:spPr>
          <a:xfrm>
            <a:off x="1409568" y="1758330"/>
            <a:ext cx="2201333" cy="208470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/>
              <a:t>?</a:t>
            </a:r>
            <a:endParaRPr lang="x-none" sz="80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4843900" y="4076659"/>
            <a:ext cx="2201333" cy="20879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48336" y="4717664"/>
            <a:ext cx="1788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Физика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3E4273-8BB3-354A-B8A0-C1AD8E835872}"/>
              </a:ext>
            </a:extLst>
          </p:cNvPr>
          <p:cNvSpPr/>
          <p:nvPr/>
        </p:nvSpPr>
        <p:spPr>
          <a:xfrm>
            <a:off x="4843900" y="4076659"/>
            <a:ext cx="2201333" cy="208470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/>
              <a:t>?</a:t>
            </a:r>
            <a:endParaRPr lang="x-none" sz="8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8423629" y="1747214"/>
            <a:ext cx="2201333" cy="20879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839622" y="1762998"/>
            <a:ext cx="2201333" cy="208795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848178" y="2297653"/>
            <a:ext cx="2197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Английский</a:t>
            </a:r>
            <a:br>
              <a:rPr lang="ru-RU" sz="2800" dirty="0"/>
            </a:br>
            <a:r>
              <a:rPr lang="ru-RU" sz="2800" dirty="0"/>
              <a:t>язык</a:t>
            </a:r>
            <a:endParaRPr lang="x-none"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FC2E44-F008-8E4E-B788-C1A07AD2AAE7}"/>
              </a:ext>
            </a:extLst>
          </p:cNvPr>
          <p:cNvSpPr/>
          <p:nvPr/>
        </p:nvSpPr>
        <p:spPr>
          <a:xfrm>
            <a:off x="4830066" y="1747714"/>
            <a:ext cx="2201333" cy="208470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/>
              <a:t>?</a:t>
            </a:r>
            <a:endParaRPr lang="x-none" sz="80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404494" y="4079911"/>
            <a:ext cx="2201333" cy="208795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421490" y="4034126"/>
            <a:ext cx="2201333" cy="208795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9568" y="4813177"/>
            <a:ext cx="22125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/>
              <a:t>Информатика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669A4D-FD47-2A4D-9B72-5F4E008B71A1}"/>
              </a:ext>
            </a:extLst>
          </p:cNvPr>
          <p:cNvSpPr/>
          <p:nvPr/>
        </p:nvSpPr>
        <p:spPr>
          <a:xfrm>
            <a:off x="1404495" y="4063952"/>
            <a:ext cx="2201333" cy="208470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/>
              <a:t>?</a:t>
            </a:r>
            <a:endParaRPr lang="x-none" sz="8000" dirty="0"/>
          </a:p>
        </p:txBody>
      </p:sp>
    </p:spTree>
    <p:extLst>
      <p:ext uri="{BB962C8B-B14F-4D97-AF65-F5344CB8AC3E}">
        <p14:creationId xmlns:p14="http://schemas.microsoft.com/office/powerpoint/2010/main" val="239999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3" grpId="0" animBg="1"/>
      <p:bldP spid="39" grpId="0" animBg="1"/>
      <p:bldP spid="9" grpId="0" animBg="1"/>
      <p:bldP spid="25" grpId="0" animBg="1"/>
      <p:bldP spid="29" grpId="0" animBg="1"/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95E17-3775-D34C-B37B-E4941BF0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продолжить работу?</a:t>
            </a:r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B560B-1978-5D42-916D-F1068334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6F085-1E7A-6942-9817-0A7BB919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49</a:t>
            </a:fld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552F44-5C51-8244-9C2E-CC265C89F831}"/>
              </a:ext>
            </a:extLst>
          </p:cNvPr>
          <p:cNvSpPr/>
          <p:nvPr/>
        </p:nvSpPr>
        <p:spPr>
          <a:xfrm>
            <a:off x="966420" y="2367171"/>
            <a:ext cx="1056385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x-none" sz="4400" dirty="0"/>
          </a:p>
          <a:p>
            <a:r>
              <a:rPr lang="en-GB" sz="4400" dirty="0"/>
              <a:t>https://</a:t>
            </a:r>
            <a:r>
              <a:rPr lang="en-GB" sz="4400" dirty="0" err="1"/>
              <a:t>scratch.mit.edu</a:t>
            </a:r>
            <a:r>
              <a:rPr lang="en-GB" sz="4400" dirty="0"/>
              <a:t>/projects/582519475/</a:t>
            </a:r>
            <a:endParaRPr lang="x-none" sz="4400" dirty="0"/>
          </a:p>
        </p:txBody>
      </p:sp>
    </p:spTree>
    <p:extLst>
      <p:ext uri="{BB962C8B-B14F-4D97-AF65-F5344CB8AC3E}">
        <p14:creationId xmlns:p14="http://schemas.microsoft.com/office/powerpoint/2010/main" val="1716640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ерб Санкт-Петербурга — Википедия">
            <a:extLst>
              <a:ext uri="{FF2B5EF4-FFF2-40B4-BE49-F238E27FC236}">
                <a16:creationId xmlns:a16="http://schemas.microsoft.com/office/drawing/2014/main" id="{933E25CD-BDFC-8444-A728-D92CF2C00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632" y="422071"/>
            <a:ext cx="4426020" cy="47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5E1A710-7A76-D241-BC80-0170D2C88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34" y="1609472"/>
            <a:ext cx="5908198" cy="2933499"/>
          </a:xfrm>
        </p:spPr>
        <p:txBody>
          <a:bodyPr>
            <a:noAutofit/>
          </a:bodyPr>
          <a:lstStyle/>
          <a:p>
            <a:r>
              <a:rPr lang="ru-RU" sz="5400" cap="none" dirty="0"/>
              <a:t>Пётр Первый</a:t>
            </a:r>
            <a:br>
              <a:rPr lang="ru-RU" sz="5400" cap="none" dirty="0"/>
            </a:br>
            <a:r>
              <a:rPr lang="ru-RU" sz="5400" cap="none" dirty="0">
                <a:solidFill>
                  <a:srgbClr val="C00000"/>
                </a:solidFill>
              </a:rPr>
              <a:t>основал</a:t>
            </a:r>
            <a:r>
              <a:rPr lang="ru-RU" sz="5400" cap="none" dirty="0"/>
              <a:t> </a:t>
            </a:r>
            <a:br>
              <a:rPr lang="ru-RU" sz="5400" cap="none" dirty="0"/>
            </a:br>
            <a:r>
              <a:rPr lang="ru-RU" sz="5400" cap="none" dirty="0"/>
              <a:t>Санкт-Петербург</a:t>
            </a:r>
            <a:br>
              <a:rPr lang="ru-RU" sz="5400" cap="none" dirty="0"/>
            </a:br>
            <a:r>
              <a:rPr lang="ru-RU" sz="5400" cap="none" dirty="0"/>
              <a:t>в 1703 году</a:t>
            </a:r>
            <a:endParaRPr lang="x-none" sz="5400" cap="non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C8347B-F0FB-7E43-991F-038747AE4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dirty="0"/>
              <a:t>Мария Юрьевна Румянцева</a:t>
            </a:r>
            <a:endParaRPr lang="x-none" sz="2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8DF0FB-0CD3-E74C-AB04-36D79790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5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DD4263-3CAE-FD4F-81B8-9735132F8A57}"/>
              </a:ext>
            </a:extLst>
          </p:cNvPr>
          <p:cNvSpPr txBox="1"/>
          <p:nvPr/>
        </p:nvSpPr>
        <p:spPr>
          <a:xfrm>
            <a:off x="7169289" y="5426710"/>
            <a:ext cx="4141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Герб Санкт-Петербурга</a:t>
            </a:r>
            <a:endParaRPr lang="x-none" sz="3200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52922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E4C60BD-85D5-F94E-A7AF-7154C35B3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782" y="2290500"/>
            <a:ext cx="7877749" cy="1609344"/>
          </a:xfrm>
        </p:spPr>
        <p:txBody>
          <a:bodyPr>
            <a:noAutofit/>
          </a:bodyPr>
          <a:lstStyle/>
          <a:p>
            <a:r>
              <a:rPr lang="en-US" sz="13600" dirty="0">
                <a:solidFill>
                  <a:srgbClr val="C00000"/>
                </a:solidFill>
              </a:rPr>
              <a:t>#</a:t>
            </a:r>
            <a:r>
              <a:rPr lang="ru-RU" sz="13600" dirty="0">
                <a:solidFill>
                  <a:srgbClr val="C00000"/>
                </a:solidFill>
              </a:rPr>
              <a:t>Спасибо</a:t>
            </a:r>
            <a:r>
              <a:rPr lang="en-US" sz="13600" dirty="0">
                <a:solidFill>
                  <a:srgbClr val="C00000"/>
                </a:solidFill>
              </a:rPr>
              <a:t>!</a:t>
            </a:r>
            <a:endParaRPr lang="ru-RU" sz="13600" dirty="0">
              <a:solidFill>
                <a:srgbClr val="C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5CC93-7D9E-EC43-9355-66D4E019E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Мария Юрьевна Румянцева</a:t>
            </a: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EC3CB-AC4D-CB4F-9D35-D40EA5FE5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50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9344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E0099-4330-C24F-8C9F-1E4FC7691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128" y="2426627"/>
            <a:ext cx="7561675" cy="1609344"/>
          </a:xfrm>
        </p:spPr>
        <p:txBody>
          <a:bodyPr>
            <a:normAutofit/>
          </a:bodyPr>
          <a:lstStyle/>
          <a:p>
            <a:r>
              <a:rPr lang="ru-RU" sz="8000" dirty="0">
                <a:solidFill>
                  <a:srgbClr val="C00000"/>
                </a:solidFill>
              </a:rPr>
              <a:t>Превращаемся…</a:t>
            </a:r>
            <a:endParaRPr lang="x-none" sz="8000" dirty="0">
              <a:solidFill>
                <a:srgbClr val="C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F3337-1441-F044-BAB3-659F80BB3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dirty="0"/>
              <a:t>Мария Юрьевна Румянцева</a:t>
            </a:r>
            <a:endParaRPr lang="x-none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BB803B-E261-4C4B-942F-66A235608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8776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2941-8FF0-574F-B4A5-1238A6A7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30" y="1034831"/>
            <a:ext cx="7368731" cy="4644581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ru-RU" sz="5400" cap="none" dirty="0">
                <a:solidFill>
                  <a:srgbClr val="C00000"/>
                </a:solidFill>
              </a:rPr>
              <a:t>Мария Юрьевна</a:t>
            </a:r>
            <a:br>
              <a:rPr lang="ru-RU" sz="5400" cap="none" dirty="0"/>
            </a:br>
            <a:br>
              <a:rPr lang="ru-RU" sz="5400" cap="none" dirty="0"/>
            </a:br>
            <a:r>
              <a:rPr lang="ru-RU" sz="5400" cap="none" dirty="0"/>
              <a:t>Санкт-Петербург</a:t>
            </a:r>
            <a:endParaRPr lang="x-none" sz="5400" cap="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06D72-A57D-7542-97D8-AA469414F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074" name="Picture 2" descr="Сколько причин любить программирование? | GeekBrains - образовательный  портал">
            <a:extLst>
              <a:ext uri="{FF2B5EF4-FFF2-40B4-BE49-F238E27FC236}">
                <a16:creationId xmlns:a16="http://schemas.microsoft.com/office/drawing/2014/main" id="{81BAA90F-6C65-EB4E-B9EC-2CA39ED07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406" y="1757065"/>
            <a:ext cx="5447604" cy="408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DF7886-7B3B-4B46-9CB7-2899DFFAC31A}"/>
              </a:ext>
            </a:extLst>
          </p:cNvPr>
          <p:cNvSpPr/>
          <p:nvPr/>
        </p:nvSpPr>
        <p:spPr>
          <a:xfrm>
            <a:off x="6179406" y="619333"/>
            <a:ext cx="54232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00B050"/>
                </a:solidFill>
              </a:rPr>
              <a:t>Программирование</a:t>
            </a:r>
            <a:endParaRPr lang="x-none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877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5417-089C-9C4D-A872-6735216A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463" y="406710"/>
            <a:ext cx="6993570" cy="5159204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Как связаны 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Пётр Первый и программирование?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F78C3-C881-EC4E-B12F-59D375DF2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dirty="0"/>
              <a:t>Мария Юрьевна Румянцева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E5F3C-146C-9749-883C-37248660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536E5983-37C8-A14D-AB5D-8FA8451B0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947" y="406710"/>
            <a:ext cx="3798181" cy="580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7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D145C-6EB7-CE4F-A419-96F568071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288" y="-19678"/>
            <a:ext cx="10058400" cy="1609344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Работа в экипажах</a:t>
            </a:r>
            <a:endParaRPr lang="x-none" dirty="0">
              <a:solidFill>
                <a:srgbClr val="C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613696-2711-EB48-B96F-37CB8B482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dirty="0"/>
              <a:t>Мария Юрьевна Румянцева</a:t>
            </a:r>
            <a:endParaRPr lang="x-none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51521-6139-5D45-8A77-FB07BDB1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9C1FA-F9D2-F044-8ED3-A170C7390D38}" type="slidenum">
              <a:rPr lang="x-none" smtClean="0"/>
              <a:t>9</a:t>
            </a:fld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BD26E1-0A97-D64A-B071-6A2C074AD181}"/>
              </a:ext>
            </a:extLst>
          </p:cNvPr>
          <p:cNvSpPr txBox="1"/>
          <p:nvPr/>
        </p:nvSpPr>
        <p:spPr>
          <a:xfrm>
            <a:off x="4983406" y="5076539"/>
            <a:ext cx="1785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Полтава</a:t>
            </a:r>
            <a:endParaRPr lang="x-none" sz="3600" dirty="0"/>
          </a:p>
        </p:txBody>
      </p:sp>
      <p:pic>
        <p:nvPicPr>
          <p:cNvPr id="2052" name="Picture 4" descr="Морским судам - быть! Появление русского флота на мировой арене">
            <a:extLst>
              <a:ext uri="{FF2B5EF4-FFF2-40B4-BE49-F238E27FC236}">
                <a16:creationId xmlns:a16="http://schemas.microsoft.com/office/drawing/2014/main" id="{0B18B841-EEF0-BB4C-A2CA-7B14FA279F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r="22402"/>
          <a:stretch/>
        </p:blipFill>
        <p:spPr bwMode="auto">
          <a:xfrm>
            <a:off x="545555" y="1589666"/>
            <a:ext cx="301934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олтава» первый линейный корабль Балтийского флота | Парусники, яхты">
            <a:extLst>
              <a:ext uri="{FF2B5EF4-FFF2-40B4-BE49-F238E27FC236}">
                <a16:creationId xmlns:a16="http://schemas.microsoft.com/office/drawing/2014/main" id="{4C219189-C79C-7C47-8169-143A98A17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" b="14780"/>
          <a:stretch/>
        </p:blipFill>
        <p:spPr bwMode="auto">
          <a:xfrm>
            <a:off x="4366480" y="1568631"/>
            <a:ext cx="3019341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онимика кораблей Российского Императорского флота | Корабли не танки">
            <a:extLst>
              <a:ext uri="{FF2B5EF4-FFF2-40B4-BE49-F238E27FC236}">
                <a16:creationId xmlns:a16="http://schemas.microsoft.com/office/drawing/2014/main" id="{8A8F75DA-589E-F24A-9961-2639DF096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r="15184"/>
          <a:stretch/>
        </p:blipFill>
        <p:spPr bwMode="auto">
          <a:xfrm>
            <a:off x="8023417" y="1589666"/>
            <a:ext cx="352697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48619-FAA8-3C44-A712-EDC4837ED0C7}"/>
              </a:ext>
            </a:extLst>
          </p:cNvPr>
          <p:cNvSpPr txBox="1"/>
          <p:nvPr/>
        </p:nvSpPr>
        <p:spPr>
          <a:xfrm>
            <a:off x="1157383" y="5076539"/>
            <a:ext cx="1635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Выборг</a:t>
            </a:r>
            <a:endParaRPr lang="x-none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FAC0B-894D-3446-BA67-357942685C08}"/>
              </a:ext>
            </a:extLst>
          </p:cNvPr>
          <p:cNvSpPr txBox="1"/>
          <p:nvPr/>
        </p:nvSpPr>
        <p:spPr>
          <a:xfrm>
            <a:off x="9098252" y="5076539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Нарва</a:t>
            </a:r>
            <a:endParaRPr lang="x-none" sz="3600" dirty="0"/>
          </a:p>
        </p:txBody>
      </p:sp>
    </p:spTree>
    <p:extLst>
      <p:ext uri="{BB962C8B-B14F-4D97-AF65-F5344CB8AC3E}">
        <p14:creationId xmlns:p14="http://schemas.microsoft.com/office/powerpoint/2010/main" val="34607469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{EB1A7848-5291-5B4B-B4D3-672842706769}tf10001070</Template>
  <TotalTime>8289</TotalTime>
  <Words>554</Words>
  <Application>Microsoft Macintosh PowerPoint</Application>
  <PresentationFormat>Widescreen</PresentationFormat>
  <Paragraphs>212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Calibri</vt:lpstr>
      <vt:lpstr>Rockwell Extra Bold</vt:lpstr>
      <vt:lpstr>Wingdings</vt:lpstr>
      <vt:lpstr>Wood Type</vt:lpstr>
      <vt:lpstr>Гид из XVIII века</vt:lpstr>
      <vt:lpstr>Кто я?</vt:lpstr>
      <vt:lpstr>Пётр Первый</vt:lpstr>
      <vt:lpstr>PowerPoint Presentation</vt:lpstr>
      <vt:lpstr>Пётр Первый основал  Санкт-Петербург в 1703 году</vt:lpstr>
      <vt:lpstr>Превращаемся…</vt:lpstr>
      <vt:lpstr>Мария Юрьевна  Санкт-Петербург</vt:lpstr>
      <vt:lpstr>Как связаны  Пётр Первый и программирование?</vt:lpstr>
      <vt:lpstr>Работа в экипажах</vt:lpstr>
      <vt:lpstr>Какие правила командной работы вы знаете?</vt:lpstr>
      <vt:lpstr>Правила работы в команде</vt:lpstr>
      <vt:lpstr>PowerPoint Presentation</vt:lpstr>
      <vt:lpstr>Где программирование?</vt:lpstr>
      <vt:lpstr>PowerPoint Presentation</vt:lpstr>
      <vt:lpstr>Компьютерный гид для музея Петровская акватория</vt:lpstr>
      <vt:lpstr>Алгоритм</vt:lpstr>
      <vt:lpstr>Что такое алгоритм?</vt:lpstr>
      <vt:lpstr>Алгоритм</vt:lpstr>
      <vt:lpstr>PowerPoint Presentation</vt:lpstr>
      <vt:lpstr>PowerPoint Presentation</vt:lpstr>
      <vt:lpstr>PowerPoint Presentation</vt:lpstr>
      <vt:lpstr>PowerPoint Presentation</vt:lpstr>
      <vt:lpstr>Правила</vt:lpstr>
      <vt:lpstr>Открываем компьютеры!</vt:lpstr>
      <vt:lpstr>PowerPoint Presentation</vt:lpstr>
      <vt:lpstr>Задача: наладить ДИАЛОГ с Петром</vt:lpstr>
      <vt:lpstr>Договоримся о цветах</vt:lpstr>
      <vt:lpstr>PowerPoint Presentation</vt:lpstr>
      <vt:lpstr>PowerPoint Presentation</vt:lpstr>
      <vt:lpstr>Запустим повторение</vt:lpstr>
      <vt:lpstr>Научим гида спрашивать</vt:lpstr>
      <vt:lpstr>Составляем команды для проверки</vt:lpstr>
      <vt:lpstr>Начнём проверять</vt:lpstr>
      <vt:lpstr>Вставляем ОТВЕТ</vt:lpstr>
      <vt:lpstr>PowerPoint Presentation</vt:lpstr>
      <vt:lpstr>Завершаем первую подзадачу</vt:lpstr>
      <vt:lpstr>Тестируем</vt:lpstr>
      <vt:lpstr>PowerPoint Presentation</vt:lpstr>
      <vt:lpstr>PowerPoint Presentation</vt:lpstr>
      <vt:lpstr>Соберем все вопросы вместе!</vt:lpstr>
      <vt:lpstr>PowerPoint Presentation</vt:lpstr>
      <vt:lpstr>PowerPoint Presentation</vt:lpstr>
      <vt:lpstr>PowerPoint Presentation</vt:lpstr>
      <vt:lpstr>Третью подзадачу позже!</vt:lpstr>
      <vt:lpstr>PowerPoint Presentation</vt:lpstr>
      <vt:lpstr>Как связан Пётр Первый  и программирование?</vt:lpstr>
      <vt:lpstr>Кем вы хотите стать?</vt:lpstr>
      <vt:lpstr>Какие предметы нужно изучать программисту в школе?</vt:lpstr>
      <vt:lpstr>Как продолжить работу?</vt:lpstr>
      <vt:lpstr>#Спасибо!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Аватар из XvII века</dc:title>
  <dc:creator>Microsoft Office User</dc:creator>
  <cp:lastModifiedBy>Румянцева Мария Юрьевна</cp:lastModifiedBy>
  <cp:revision>116</cp:revision>
  <dcterms:created xsi:type="dcterms:W3CDTF">2021-09-30T19:30:29Z</dcterms:created>
  <dcterms:modified xsi:type="dcterms:W3CDTF">2022-03-31T20:50:42Z</dcterms:modified>
</cp:coreProperties>
</file>