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71" r:id="rId2"/>
    <p:sldId id="260" r:id="rId3"/>
    <p:sldId id="295" r:id="rId4"/>
    <p:sldId id="278" r:id="rId5"/>
    <p:sldId id="288" r:id="rId6"/>
    <p:sldId id="289" r:id="rId7"/>
    <p:sldId id="291" r:id="rId8"/>
    <p:sldId id="292" r:id="rId9"/>
    <p:sldId id="290" r:id="rId10"/>
    <p:sldId id="293" r:id="rId11"/>
    <p:sldId id="298" r:id="rId12"/>
    <p:sldId id="296" r:id="rId13"/>
    <p:sldId id="294" r:id="rId14"/>
    <p:sldId id="299" r:id="rId15"/>
    <p:sldId id="297" r:id="rId16"/>
    <p:sldId id="300" r:id="rId17"/>
    <p:sldId id="301" r:id="rId18"/>
    <p:sldId id="287" r:id="rId19"/>
    <p:sldId id="266" r:id="rId20"/>
    <p:sldId id="256" r:id="rId21"/>
    <p:sldId id="257" r:id="rId22"/>
    <p:sldId id="258" r:id="rId23"/>
    <p:sldId id="259" r:id="rId24"/>
    <p:sldId id="277" r:id="rId25"/>
    <p:sldId id="281" r:id="rId26"/>
    <p:sldId id="282" r:id="rId27"/>
    <p:sldId id="283" r:id="rId28"/>
    <p:sldId id="27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-84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9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A8D36-2950-49E5-AC8C-91A8FE7699B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B3B80-9850-412F-989A-15615A7AC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084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B3B80-9850-412F-989A-15615A7AC5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540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204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517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42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279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09085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1149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9527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915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805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27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318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06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095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907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829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685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18F0C-02CC-41B7-A963-52BCA2017842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748659-BD9F-4086-BF74-9432D3D73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65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1555" r="16623"/>
          <a:stretch>
            <a:fillRect/>
          </a:stretch>
        </p:blipFill>
        <p:spPr bwMode="auto">
          <a:xfrm>
            <a:off x="2148115" y="2401596"/>
            <a:ext cx="9027886" cy="416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103" y="452847"/>
            <a:ext cx="8559900" cy="2804159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                  </a:t>
            </a:r>
            <a:r>
              <a:rPr lang="ru-RU" sz="3200" b="1" i="1" dirty="0" smtClean="0">
                <a:solidFill>
                  <a:schemeClr val="tx1"/>
                </a:solidFill>
              </a:rPr>
              <a:t>23 </a:t>
            </a:r>
            <a:r>
              <a:rPr lang="ru-RU" sz="3200" b="1" i="1" dirty="0">
                <a:solidFill>
                  <a:schemeClr val="tx1"/>
                </a:solidFill>
              </a:rPr>
              <a:t>октября -</a:t>
            </a:r>
            <a:r>
              <a:rPr lang="ru-RU" sz="3600" b="1" i="1" dirty="0">
                <a:solidFill>
                  <a:schemeClr val="tx1"/>
                </a:solidFill>
              </a:rPr>
              <a:t/>
            </a:r>
            <a:br>
              <a:rPr lang="ru-RU" sz="3600" b="1" i="1" dirty="0">
                <a:solidFill>
                  <a:schemeClr val="tx1"/>
                </a:solidFill>
              </a:rPr>
            </a:br>
            <a:r>
              <a:rPr lang="ru-RU" sz="3600" b="1" i="1" dirty="0" smtClean="0">
                <a:solidFill>
                  <a:schemeClr val="tx1"/>
                </a:solidFill>
              </a:rPr>
              <a:t> </a:t>
            </a:r>
            <a:r>
              <a:rPr lang="ru-RU" sz="4800" b="1" i="1" dirty="0" smtClean="0">
                <a:solidFill>
                  <a:srgbClr val="7030A0"/>
                </a:solidFill>
              </a:rPr>
              <a:t>Международный </a:t>
            </a:r>
            <a:r>
              <a:rPr lang="ru-RU" sz="4800" b="1" i="1" dirty="0">
                <a:solidFill>
                  <a:srgbClr val="7030A0"/>
                </a:solidFill>
              </a:rPr>
              <a:t>день </a:t>
            </a:r>
            <a:r>
              <a:rPr lang="ru-RU" sz="4800" b="1" i="1" dirty="0" smtClean="0">
                <a:solidFill>
                  <a:srgbClr val="7030A0"/>
                </a:solidFill>
              </a:rPr>
              <a:t>  школьных </a:t>
            </a:r>
            <a:r>
              <a:rPr lang="ru-RU" sz="4800" b="1" i="1" dirty="0">
                <a:solidFill>
                  <a:srgbClr val="7030A0"/>
                </a:solidFill>
              </a:rPr>
              <a:t>библиотек </a:t>
            </a:r>
            <a:r>
              <a:rPr lang="ru-RU" sz="4800" b="1" i="1" dirty="0">
                <a:solidFill>
                  <a:schemeClr val="tx1"/>
                </a:solidFill>
              </a:rPr>
              <a:t/>
            </a:r>
            <a:br>
              <a:rPr lang="ru-RU" sz="4800" b="1" i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2" y="4355384"/>
            <a:ext cx="2730321" cy="220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6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1017_145407.jpg"/>
          <p:cNvPicPr>
            <a:picLocks noChangeAspect="1"/>
          </p:cNvPicPr>
          <p:nvPr/>
        </p:nvPicPr>
        <p:blipFill>
          <a:blip r:embed="rId2" cstate="print"/>
          <a:srcRect t="13078"/>
          <a:stretch>
            <a:fillRect/>
          </a:stretch>
        </p:blipFill>
        <p:spPr>
          <a:xfrm>
            <a:off x="374755" y="239843"/>
            <a:ext cx="4616971" cy="29755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1880" y="200979"/>
            <a:ext cx="7766936" cy="668451"/>
          </a:xfrm>
        </p:spPr>
        <p:txBody>
          <a:bodyPr/>
          <a:lstStyle/>
          <a:p>
            <a:pPr algn="ctr"/>
            <a:r>
              <a:rPr lang="ru-RU" dirty="0" smtClean="0"/>
              <a:t>           ВЫСТАВКИ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221018_140951.jpg"/>
          <p:cNvPicPr>
            <a:picLocks noChangeAspect="1"/>
          </p:cNvPicPr>
          <p:nvPr/>
        </p:nvPicPr>
        <p:blipFill>
          <a:blip r:embed="rId3" cstate="print"/>
          <a:srcRect l="8403" r="8782" b="5792"/>
          <a:stretch>
            <a:fillRect/>
          </a:stretch>
        </p:blipFill>
        <p:spPr>
          <a:xfrm>
            <a:off x="6790545" y="2039746"/>
            <a:ext cx="5081665" cy="4286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  <p:pic>
        <p:nvPicPr>
          <p:cNvPr id="7" name="Рисунок 6" descr="IMG_20221018_151214.jpg"/>
          <p:cNvPicPr>
            <a:picLocks noChangeAspect="1"/>
          </p:cNvPicPr>
          <p:nvPr/>
        </p:nvPicPr>
        <p:blipFill>
          <a:blip r:embed="rId5" cstate="print"/>
          <a:srcRect t="9947" r="10078"/>
          <a:stretch>
            <a:fillRect/>
          </a:stretch>
        </p:blipFill>
        <p:spPr>
          <a:xfrm>
            <a:off x="1516218" y="3057993"/>
            <a:ext cx="5117658" cy="3800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21018_151405.jpg"/>
          <p:cNvPicPr>
            <a:picLocks noChangeAspect="1"/>
          </p:cNvPicPr>
          <p:nvPr/>
        </p:nvPicPr>
        <p:blipFill>
          <a:blip r:embed="rId2" cstate="print"/>
          <a:srcRect l="9194" r="6784"/>
          <a:stretch>
            <a:fillRect/>
          </a:stretch>
        </p:blipFill>
        <p:spPr>
          <a:xfrm>
            <a:off x="1558977" y="229027"/>
            <a:ext cx="8109679" cy="6389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21017_145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7751" y="2858462"/>
            <a:ext cx="5394249" cy="3999538"/>
          </a:xfrm>
          <a:prstGeom prst="rect">
            <a:avLst/>
          </a:prstGeom>
        </p:spPr>
      </p:pic>
      <p:pic>
        <p:nvPicPr>
          <p:cNvPr id="5" name="Рисунок 4" descr="IMG_20221017_145417.jpg"/>
          <p:cNvPicPr>
            <a:picLocks noChangeAspect="1"/>
          </p:cNvPicPr>
          <p:nvPr/>
        </p:nvPicPr>
        <p:blipFill>
          <a:blip r:embed="rId3" cstate="print"/>
          <a:srcRect t="10492" r="16561"/>
          <a:stretch>
            <a:fillRect/>
          </a:stretch>
        </p:blipFill>
        <p:spPr>
          <a:xfrm>
            <a:off x="6762774" y="0"/>
            <a:ext cx="5211112" cy="4144780"/>
          </a:xfrm>
          <a:prstGeom prst="rect">
            <a:avLst/>
          </a:prstGeom>
        </p:spPr>
      </p:pic>
      <p:pic>
        <p:nvPicPr>
          <p:cNvPr id="6" name="Рисунок 5" descr="IMG_20221017_145327.jpg"/>
          <p:cNvPicPr>
            <a:picLocks noChangeAspect="1"/>
          </p:cNvPicPr>
          <p:nvPr/>
        </p:nvPicPr>
        <p:blipFill>
          <a:blip r:embed="rId4" cstate="print"/>
          <a:srcRect l="45192" b="11913"/>
          <a:stretch>
            <a:fillRect/>
          </a:stretch>
        </p:blipFill>
        <p:spPr>
          <a:xfrm>
            <a:off x="989352" y="258522"/>
            <a:ext cx="5366478" cy="6394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1939" y="335891"/>
            <a:ext cx="7766936" cy="683440"/>
          </a:xfrm>
        </p:spPr>
        <p:txBody>
          <a:bodyPr/>
          <a:lstStyle/>
          <a:p>
            <a:pPr algn="ctr"/>
            <a:r>
              <a:rPr lang="ru-RU" dirty="0" smtClean="0"/>
              <a:t>ФАРМУЛЯР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11455" y="1229193"/>
          <a:ext cx="8577121" cy="4572000"/>
        </p:xfrm>
        <a:graphic>
          <a:graphicData uri="http://schemas.openxmlformats.org/drawingml/2006/table">
            <a:tbl>
              <a:tblPr/>
              <a:tblGrid>
                <a:gridCol w="4266901"/>
                <a:gridCol w="4310220"/>
              </a:tblGrid>
              <a:tr h="44408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ЗАМЕТКИ БИБЛИОТЕКАРЯ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ФОРМУЛЯР ЧИТАТЕЛЯ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Фамилия ___________________________________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Имя, отчество 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Год рождения 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Должность __________________________________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Место работы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Адрес ______________________________________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ОУ ________________________________________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Рабочий телефон 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Домашний адрес, телефон 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____________________________________________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Паспорт: серия ____________ № 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Кем и когда выдан 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___________________________________________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Правила библиотеки обязуюсь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выполнять __________________________________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30000" dirty="0">
                          <a:latin typeface="Times New Roman"/>
                          <a:ea typeface="Times New Roman"/>
                        </a:rPr>
                        <a:t>                                                                 (подпись читателя)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21017_145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9024" y="1648918"/>
            <a:ext cx="7025583" cy="5209082"/>
          </a:xfrm>
          <a:prstGeom prst="rect">
            <a:avLst/>
          </a:prstGeom>
        </p:spPr>
      </p:pic>
      <p:pic>
        <p:nvPicPr>
          <p:cNvPr id="5" name="Рисунок 4" descr="IMG_20221017_145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903915" cy="4377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221018_153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925" y="0"/>
            <a:ext cx="924950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21018_151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4362" y="366550"/>
            <a:ext cx="8310350" cy="616166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21018_123253_BURST001_COVER.jpg"/>
          <p:cNvPicPr>
            <a:picLocks noChangeAspect="1"/>
          </p:cNvPicPr>
          <p:nvPr/>
        </p:nvPicPr>
        <p:blipFill>
          <a:blip r:embed="rId2" cstate="print"/>
          <a:srcRect t="33443" r="10103"/>
          <a:stretch>
            <a:fillRect/>
          </a:stretch>
        </p:blipFill>
        <p:spPr>
          <a:xfrm>
            <a:off x="195788" y="0"/>
            <a:ext cx="3707906" cy="3702570"/>
          </a:xfrm>
          <a:prstGeom prst="rect">
            <a:avLst/>
          </a:prstGeom>
        </p:spPr>
      </p:pic>
      <p:pic>
        <p:nvPicPr>
          <p:cNvPr id="5" name="Рисунок 4" descr="IMG_20221018_123318.jpg"/>
          <p:cNvPicPr>
            <a:picLocks noChangeAspect="1"/>
          </p:cNvPicPr>
          <p:nvPr/>
        </p:nvPicPr>
        <p:blipFill>
          <a:blip r:embed="rId3" cstate="print"/>
          <a:srcRect l="3433" r="25258" b="7213"/>
          <a:stretch>
            <a:fillRect/>
          </a:stretch>
        </p:blipFill>
        <p:spPr>
          <a:xfrm rot="10800000">
            <a:off x="6460760" y="3852472"/>
            <a:ext cx="2726833" cy="2630774"/>
          </a:xfrm>
          <a:prstGeom prst="rect">
            <a:avLst/>
          </a:prstGeom>
        </p:spPr>
      </p:pic>
      <p:pic>
        <p:nvPicPr>
          <p:cNvPr id="6" name="Рисунок 5" descr="IMG_20221018_123409.jpg"/>
          <p:cNvPicPr>
            <a:picLocks noChangeAspect="1"/>
          </p:cNvPicPr>
          <p:nvPr/>
        </p:nvPicPr>
        <p:blipFill>
          <a:blip r:embed="rId4" cstate="print"/>
          <a:srcRect t="30383" r="17179"/>
          <a:stretch>
            <a:fillRect/>
          </a:stretch>
        </p:blipFill>
        <p:spPr>
          <a:xfrm>
            <a:off x="285730" y="3443181"/>
            <a:ext cx="3012106" cy="3414819"/>
          </a:xfrm>
          <a:prstGeom prst="rect">
            <a:avLst/>
          </a:prstGeom>
        </p:spPr>
      </p:pic>
      <p:pic>
        <p:nvPicPr>
          <p:cNvPr id="7" name="Рисунок 6" descr="IMG_20221018_123440.jpg"/>
          <p:cNvPicPr>
            <a:picLocks noChangeAspect="1"/>
          </p:cNvPicPr>
          <p:nvPr/>
        </p:nvPicPr>
        <p:blipFill>
          <a:blip r:embed="rId5" cstate="print"/>
          <a:srcRect l="15999" t="7104" r="16491"/>
          <a:stretch>
            <a:fillRect/>
          </a:stretch>
        </p:blipFill>
        <p:spPr>
          <a:xfrm rot="10800000">
            <a:off x="3883333" y="0"/>
            <a:ext cx="2003110" cy="3717560"/>
          </a:xfrm>
          <a:prstGeom prst="rect">
            <a:avLst/>
          </a:prstGeom>
        </p:spPr>
      </p:pic>
      <p:pic>
        <p:nvPicPr>
          <p:cNvPr id="10" name="Рисунок 9" descr="IMG_20221019_0946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762053" y="607518"/>
            <a:ext cx="2728130" cy="2022758"/>
          </a:xfrm>
          <a:prstGeom prst="rect">
            <a:avLst/>
          </a:prstGeom>
        </p:spPr>
      </p:pic>
      <p:pic>
        <p:nvPicPr>
          <p:cNvPr id="13" name="Рисунок 12" descr="IMG_20221019_094602.jpg"/>
          <p:cNvPicPr>
            <a:picLocks noChangeAspect="1"/>
          </p:cNvPicPr>
          <p:nvPr/>
        </p:nvPicPr>
        <p:blipFill>
          <a:blip r:embed="rId7" cstate="print"/>
          <a:srcRect l="7057" t="28327" r="18653" b="17453"/>
          <a:stretch>
            <a:fillRect/>
          </a:stretch>
        </p:blipFill>
        <p:spPr>
          <a:xfrm>
            <a:off x="3312826" y="3642610"/>
            <a:ext cx="3076157" cy="3028013"/>
          </a:xfrm>
          <a:prstGeom prst="rect">
            <a:avLst/>
          </a:prstGeom>
        </p:spPr>
      </p:pic>
      <p:pic>
        <p:nvPicPr>
          <p:cNvPr id="14" name="Рисунок 13" descr="IMG_20221019_094619.jpg"/>
          <p:cNvPicPr>
            <a:picLocks noChangeAspect="1"/>
          </p:cNvPicPr>
          <p:nvPr/>
        </p:nvPicPr>
        <p:blipFill>
          <a:blip r:embed="rId8" cstate="print"/>
          <a:srcRect l="7647" r="34496" b="17049"/>
          <a:stretch>
            <a:fillRect/>
          </a:stretch>
        </p:blipFill>
        <p:spPr>
          <a:xfrm rot="10800000">
            <a:off x="8386234" y="1543985"/>
            <a:ext cx="2785029" cy="2960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3309" y="1145893"/>
            <a:ext cx="8596668" cy="2801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7030A0"/>
                </a:solidFill>
              </a:rPr>
              <a:t>Историческая   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7030A0"/>
                </a:solidFill>
              </a:rPr>
              <a:t>           страничка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9" y="3598146"/>
            <a:ext cx="3662846" cy="2960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80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331336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</a:t>
            </a:r>
            <a:b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интересных</a:t>
            </a:r>
            <a:b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фактов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9" y="3598146"/>
            <a:ext cx="3662846" cy="2960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48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9314" y="679269"/>
            <a:ext cx="5338355" cy="49464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Дня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школьных библиотек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006" y="1045029"/>
            <a:ext cx="4850674" cy="47200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287382" y="908042"/>
            <a:ext cx="5379321" cy="50834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3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5197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824458"/>
            <a:ext cx="2850548" cy="4542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675" y="1439056"/>
            <a:ext cx="2479516" cy="47440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08287" y="719530"/>
            <a:ext cx="7220351" cy="445818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3300" b="1" i="1" u="sng" dirty="0" smtClean="0">
                <a:solidFill>
                  <a:schemeClr val="tx1"/>
                </a:solidFill>
              </a:rPr>
              <a:t>Лучше поздно, чем никогда</a:t>
            </a:r>
            <a:r>
              <a:rPr lang="ru-RU" sz="3300" i="1" u="sng" dirty="0" smtClean="0">
                <a:solidFill>
                  <a:schemeClr val="tx1"/>
                </a:solidFill>
              </a:rPr>
              <a:t>!</a:t>
            </a:r>
            <a:r>
              <a:rPr lang="ru-RU" sz="3300" dirty="0" smtClean="0">
                <a:solidFill>
                  <a:schemeClr val="tx1"/>
                </a:solidFill>
              </a:rPr>
              <a:t> Забывчивые читатели были во все времена. В 1975 году в одну из английских библиотек была возвращена книга «Учись вязать и вышивать». Читательница так увлекалась ею, что держала 43 года. Но рекорд рассеянности установлен в библиотеке Кембриджского университета: книгу туда вернули через … 300 лет!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9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817268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567" y="1552575"/>
            <a:ext cx="8770183" cy="493636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9785" y="269824"/>
            <a:ext cx="11027850" cy="5336824"/>
          </a:xfrm>
        </p:spPr>
        <p:txBody>
          <a:bodyPr/>
          <a:lstStyle/>
          <a:p>
            <a:pPr lvl="0"/>
            <a:r>
              <a:rPr lang="ru-RU" sz="2800" i="1" u="sng" dirty="0" smtClean="0"/>
              <a:t>Живая библиотека.</a:t>
            </a:r>
            <a:r>
              <a:rPr lang="ru-RU" sz="2800" dirty="0" smtClean="0"/>
              <a:t> Принадлежала богатому римскому торговцу </a:t>
            </a:r>
            <a:r>
              <a:rPr lang="ru-RU" sz="2800" dirty="0" err="1" smtClean="0"/>
              <a:t>Ицелу</a:t>
            </a:r>
            <a:r>
              <a:rPr lang="ru-RU" sz="2800" dirty="0" smtClean="0"/>
              <a:t>. Она состояла из 200 рабов. Каждому из них он приказал быть говорящей книгой.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88578" y="2143594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46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684" y="562582"/>
            <a:ext cx="9039069" cy="56853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878" y="275104"/>
            <a:ext cx="5721531" cy="488550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ru-RU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службе Её Величества.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Известна приверженность англичан к традициям. Одна из них соблюдается в библиотеке Британского музея: для защиты книг от мышей в штате сотрудников состоят кошки!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87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108" y="1959428"/>
            <a:ext cx="4238898" cy="34311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7430" y="957943"/>
            <a:ext cx="5390604" cy="5007428"/>
          </a:xfrm>
        </p:spPr>
        <p:txBody>
          <a:bodyPr>
            <a:noAutofit/>
          </a:bodyPr>
          <a:lstStyle/>
          <a:p>
            <a:pPr lvl="0"/>
            <a:r>
              <a:rPr lang="ru-RU" sz="3200" i="1" u="sng" dirty="0" smtClean="0"/>
              <a:t>Драгоценный узник.</a:t>
            </a:r>
            <a:r>
              <a:rPr lang="ru-RU" sz="3200" dirty="0" smtClean="0"/>
              <a:t> В средние века книги были очень дороги. Именно поэтому особо ценные экземпляры приковывали к стене или специальным пюпитрам – чтобы никто из читателей не прихватил «по рассеянности» книгу с собой.</a:t>
            </a:r>
          </a:p>
          <a:p>
            <a:r>
              <a:rPr lang="ru-RU" sz="3200" i="1" dirty="0" smtClean="0"/>
              <a:t> </a:t>
            </a:r>
            <a:endParaRPr lang="ru-RU" sz="3200" dirty="0" smtClean="0"/>
          </a:p>
          <a:p>
            <a:pPr marL="0" indent="0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428400745_knigi-na-cepyah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734"/>
            <a:ext cx="5379103" cy="581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85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75360"/>
            <a:ext cx="8596668" cy="506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 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вопросов </a:t>
            </a:r>
          </a:p>
          <a:p>
            <a:pPr marL="0" indent="0">
              <a:buNone/>
            </a:pPr>
            <a:r>
              <a:rPr lang="ru-RU" sz="6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</a:t>
            </a: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ответов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8" y="4351135"/>
            <a:ext cx="2805542" cy="2267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38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Работает ли библиотека сейчас?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По нечётным числам закрыто! В воскресенье не работаем! Вторая пятница месяца- выходной!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ÐÐ°ÑÑÐ¸Ð½ÐºÐ¸ Ð¿Ð¾ Ð·Ð°Ð¿ÑÐ¾ÑÑ ÐºÐ°Ð»ÐµÐ½Ð´Ð°ÑÑ Ð½Ð° Ð¾ÐºÑÑÐ±ÑÑ 2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61" y="714356"/>
            <a:ext cx="4037755" cy="214311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725187" cy="4083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Открываемся в 9.00! </a:t>
            </a:r>
            <a:br>
              <a:rPr lang="ru-RU" dirty="0" smtClean="0"/>
            </a:br>
            <a:r>
              <a:rPr lang="ru-RU" dirty="0" smtClean="0"/>
              <a:t>С 14.00 до 15.00 обед! </a:t>
            </a:r>
            <a:br>
              <a:rPr lang="ru-RU" dirty="0" smtClean="0"/>
            </a:br>
            <a:r>
              <a:rPr lang="ru-RU" dirty="0" smtClean="0"/>
              <a:t>Закрываемся в 16:30</a:t>
            </a:r>
            <a:endParaRPr lang="ru-RU" dirty="0"/>
          </a:p>
        </p:txBody>
      </p:sp>
      <p:pic>
        <p:nvPicPr>
          <p:cNvPr id="3" name="Рисунок 2" descr="ÐÐ°ÑÑÐ¸Ð½ÐºÐ¸ Ð¿Ð¾ Ð·Ð°Ð¿ÑÐ¾ÑÑ ÑÐ¸ÑÐµÑÐ±Ð»Ð°Ñ ÑÐ°ÑÐ¾Ð² Ð½Ð° 11.3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73" y="785794"/>
            <a:ext cx="352427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12" y="2500306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Каждый месяц 5-го числа закрыто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53737"/>
            <a:ext cx="8596668" cy="4987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Страничка </a:t>
            </a:r>
          </a:p>
          <a:p>
            <a:pPr marL="0" indent="0" algn="ctr">
              <a:buNone/>
            </a:pP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читателей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943413"/>
            <a:ext cx="3040673" cy="2457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49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095" y="221030"/>
            <a:ext cx="7891200" cy="6636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8559384" y="0"/>
            <a:ext cx="3231170" cy="3053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7244" y="695654"/>
            <a:ext cx="7831805" cy="938273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ЗАОЧНОЕ ПУТЕШЕСТВИЕ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7815" y="1577456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БИБЛИОТЕКА-</a:t>
            </a:r>
          </a:p>
          <a:p>
            <a:pPr algn="ctr"/>
            <a:r>
              <a:rPr lang="ru-RU" sz="66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ДОМ ДЛЯ КНИГ.</a:t>
            </a:r>
            <a:endParaRPr lang="ru-RU" sz="66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6" name="AutoShape 2" descr="ÐÐ°ÑÑÐ¸Ð½ÐºÐ¸ Ð¿Ð¾ Ð·Ð°Ð¿ÑÐ¾ÑÑ ÐºÐ°ÑÑÐ¸Ð½ÐºÐ° Ð±Ð¸Ð±Ð»Ð¸Ð¾ÑÐµ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3309" y="1145893"/>
            <a:ext cx="8596668" cy="28010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7030A0"/>
                </a:solidFill>
              </a:rPr>
              <a:t>Страничка о библиотеке МБОУ «Гимназия №1»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9" y="3598146"/>
            <a:ext cx="3662846" cy="2960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8559384" y="0"/>
            <a:ext cx="3231170" cy="3053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80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21017_145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9024" y="1648918"/>
            <a:ext cx="7025583" cy="5209082"/>
          </a:xfrm>
          <a:prstGeom prst="rect">
            <a:avLst/>
          </a:prstGeom>
        </p:spPr>
      </p:pic>
      <p:pic>
        <p:nvPicPr>
          <p:cNvPr id="5" name="Рисунок 4" descr="IMG_20221017_145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903915" cy="4377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7028" y="275931"/>
            <a:ext cx="7766936" cy="713420"/>
          </a:xfrm>
        </p:spPr>
        <p:txBody>
          <a:bodyPr/>
          <a:lstStyle/>
          <a:p>
            <a:pPr algn="ctr"/>
            <a:r>
              <a:rPr lang="ru-RU" dirty="0" smtClean="0"/>
              <a:t>АБОНЕМЕНТ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221017_145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9429"/>
            <a:ext cx="5509270" cy="4084820"/>
          </a:xfrm>
          <a:prstGeom prst="rect">
            <a:avLst/>
          </a:prstGeom>
        </p:spPr>
      </p:pic>
      <p:pic>
        <p:nvPicPr>
          <p:cNvPr id="5" name="Рисунок 4" descr="IMG-20221018-WA0007.jpg"/>
          <p:cNvPicPr>
            <a:picLocks noChangeAspect="1"/>
          </p:cNvPicPr>
          <p:nvPr/>
        </p:nvPicPr>
        <p:blipFill>
          <a:blip r:embed="rId3" cstate="print"/>
          <a:srcRect t="6339" b="11694"/>
          <a:stretch>
            <a:fillRect/>
          </a:stretch>
        </p:blipFill>
        <p:spPr>
          <a:xfrm>
            <a:off x="5877706" y="869430"/>
            <a:ext cx="5143500" cy="5621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017_145327.jpg"/>
          <p:cNvPicPr>
            <a:picLocks noChangeAspect="1"/>
          </p:cNvPicPr>
          <p:nvPr/>
        </p:nvPicPr>
        <p:blipFill>
          <a:blip r:embed="rId2" cstate="print"/>
          <a:srcRect l="45192" b="11913"/>
          <a:stretch>
            <a:fillRect/>
          </a:stretch>
        </p:blipFill>
        <p:spPr>
          <a:xfrm>
            <a:off x="3072982" y="458374"/>
            <a:ext cx="3552669" cy="42335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597" y="404733"/>
            <a:ext cx="8569465" cy="404735"/>
          </a:xfrm>
        </p:spPr>
        <p:txBody>
          <a:bodyPr/>
          <a:lstStyle/>
          <a:p>
            <a:pPr algn="l"/>
            <a:r>
              <a:rPr lang="ru-RU" dirty="0" smtClean="0"/>
              <a:t>КНИГИ- НЕПОСЕДЫ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221017_145417.jpg"/>
          <p:cNvPicPr>
            <a:picLocks noChangeAspect="1"/>
          </p:cNvPicPr>
          <p:nvPr/>
        </p:nvPicPr>
        <p:blipFill>
          <a:blip r:embed="rId3" cstate="print"/>
          <a:srcRect t="10492" r="16561"/>
          <a:stretch>
            <a:fillRect/>
          </a:stretch>
        </p:blipFill>
        <p:spPr>
          <a:xfrm>
            <a:off x="6762774" y="0"/>
            <a:ext cx="5211112" cy="4144780"/>
          </a:xfrm>
          <a:prstGeom prst="rect">
            <a:avLst/>
          </a:prstGeom>
        </p:spPr>
      </p:pic>
      <p:pic>
        <p:nvPicPr>
          <p:cNvPr id="6" name="Рисунок 5" descr="IMG_20221017_145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40854"/>
            <a:ext cx="3820282" cy="2832529"/>
          </a:xfrm>
          <a:prstGeom prst="rect">
            <a:avLst/>
          </a:prstGeom>
        </p:spPr>
      </p:pic>
      <p:pic>
        <p:nvPicPr>
          <p:cNvPr id="8" name="Рисунок 7" descr="IMG_20221017_145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7751" y="2858462"/>
            <a:ext cx="5394249" cy="3999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374754" y="1004341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2018" y="0"/>
            <a:ext cx="7766936" cy="1049311"/>
          </a:xfrm>
        </p:spPr>
        <p:txBody>
          <a:bodyPr/>
          <a:lstStyle/>
          <a:p>
            <a:pPr algn="ctr"/>
            <a:r>
              <a:rPr lang="ru-RU" dirty="0" smtClean="0"/>
              <a:t>КНИГИ-ДОМОСЕДЫ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21017_145320.jpg"/>
          <p:cNvPicPr>
            <a:picLocks noChangeAspect="1"/>
          </p:cNvPicPr>
          <p:nvPr/>
        </p:nvPicPr>
        <p:blipFill>
          <a:blip r:embed="rId2" cstate="print"/>
          <a:srcRect l="44541" t="7227" r="35360" b="69037"/>
          <a:stretch>
            <a:fillRect/>
          </a:stretch>
        </p:blipFill>
        <p:spPr>
          <a:xfrm>
            <a:off x="989351" y="929390"/>
            <a:ext cx="8184629" cy="5741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73" t="33166" r="21304" b="12485"/>
          <a:stretch/>
        </p:blipFill>
        <p:spPr>
          <a:xfrm>
            <a:off x="9743607" y="0"/>
            <a:ext cx="2143593" cy="20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1959" y="185989"/>
            <a:ext cx="7766936" cy="653460"/>
          </a:xfrm>
        </p:spPr>
        <p:txBody>
          <a:bodyPr/>
          <a:lstStyle/>
          <a:p>
            <a:pPr algn="ctr"/>
            <a:r>
              <a:rPr lang="ru-RU" dirty="0" smtClean="0"/>
              <a:t>ЧИТАЛЬНЫЙ ЗАЛ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221013_121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0917" y="2203353"/>
            <a:ext cx="5671279" cy="4204941"/>
          </a:xfrm>
          <a:prstGeom prst="rect">
            <a:avLst/>
          </a:prstGeom>
        </p:spPr>
      </p:pic>
      <p:pic>
        <p:nvPicPr>
          <p:cNvPr id="5" name="Рисунок 4" descr="IMG_20221017_145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824" y="769030"/>
            <a:ext cx="5786203" cy="429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657</TotalTime>
  <Words>255</Words>
  <Application>Microsoft Office PowerPoint</Application>
  <PresentationFormat>Произвольный</PresentationFormat>
  <Paragraphs>50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                  23 октября -  Международный день   школьных библиотек  </vt:lpstr>
      <vt:lpstr>Эмблема Международного Дня  школьных библиотек </vt:lpstr>
      <vt:lpstr>ЗАОЧНОЕ ПУТЕШЕСТВИЕ</vt:lpstr>
      <vt:lpstr>Слайд 4</vt:lpstr>
      <vt:lpstr>Слайд 5</vt:lpstr>
      <vt:lpstr>АБОНЕМЕНТ</vt:lpstr>
      <vt:lpstr>КНИГИ- НЕПОСЕДЫ</vt:lpstr>
      <vt:lpstr>КНИГИ-ДОМОСЕДЫ</vt:lpstr>
      <vt:lpstr>ЧИТАЛЬНЫЙ ЗАЛ</vt:lpstr>
      <vt:lpstr>           ВЫСТАВКИ</vt:lpstr>
      <vt:lpstr>Слайд 11</vt:lpstr>
      <vt:lpstr>Слайд 12</vt:lpstr>
      <vt:lpstr>ФАРМУЛЯР</vt:lpstr>
      <vt:lpstr>Слайд 14</vt:lpstr>
      <vt:lpstr>Слайд 15</vt:lpstr>
      <vt:lpstr>Слайд 16</vt:lpstr>
      <vt:lpstr>Слайд 17</vt:lpstr>
      <vt:lpstr>Слайд 18</vt:lpstr>
      <vt:lpstr>Страничка          интересных                         фактов</vt:lpstr>
      <vt:lpstr>Слайд 20</vt:lpstr>
      <vt:lpstr>Слайд 21</vt:lpstr>
      <vt:lpstr>Слайд 22</vt:lpstr>
      <vt:lpstr>Слайд 23</vt:lpstr>
      <vt:lpstr>Слайд 24</vt:lpstr>
      <vt:lpstr>     Работает ли библиотека сейчас? По нечётным числам закрыто! В воскресенье не работаем! Вторая пятница месяца- выходной!   </vt:lpstr>
      <vt:lpstr>        Открываемся в 9.00!  С 14.00 до 15.00 обед!  Закрываемся в 16:30</vt:lpstr>
      <vt:lpstr>Каждый месяц 5-го числа закрыто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Пользователь Windows</cp:lastModifiedBy>
  <cp:revision>60</cp:revision>
  <dcterms:created xsi:type="dcterms:W3CDTF">2018-10-09T17:19:38Z</dcterms:created>
  <dcterms:modified xsi:type="dcterms:W3CDTF">2023-10-25T09:42:51Z</dcterms:modified>
</cp:coreProperties>
</file>