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74" r:id="rId4"/>
    <p:sldId id="260" r:id="rId5"/>
    <p:sldId id="261" r:id="rId6"/>
    <p:sldId id="271" r:id="rId7"/>
    <p:sldId id="268" r:id="rId8"/>
    <p:sldId id="275" r:id="rId9"/>
    <p:sldId id="263" r:id="rId10"/>
    <p:sldId id="264" r:id="rId11"/>
    <p:sldId id="277" r:id="rId12"/>
    <p:sldId id="278" r:id="rId13"/>
    <p:sldId id="265" r:id="rId14"/>
    <p:sldId id="276" r:id="rId15"/>
    <p:sldId id="272" r:id="rId16"/>
    <p:sldId id="273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EF6"/>
    <a:srgbClr val="6B90FF"/>
    <a:srgbClr val="0066FF"/>
    <a:srgbClr val="0000FF"/>
    <a:srgbClr val="002DEA"/>
    <a:srgbClr val="004A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7" d="100"/>
          <a:sy n="67" d="100"/>
        </p:scale>
        <p:origin x="1906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chemeClr val="accent6">
                <a:lumMod val="60000"/>
                <a:lumOff val="40000"/>
                <a:alpha val="67000"/>
              </a:schemeClr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image" Target="../media/image17.png"/><Relationship Id="rId2" Type="http://schemas.openxmlformats.org/officeDocument/2006/relationships/image" Target="../media/image4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5.jpeg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Звук и буква 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91200"/>
            <a:ext cx="8915400" cy="8382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Учитель-логопед «МДОУ Детский сад № 108 «Снежинка» г. </a:t>
            </a:r>
            <a:r>
              <a:rPr lang="ru-RU" sz="2000">
                <a:solidFill>
                  <a:schemeClr val="tx1"/>
                </a:solidFill>
              </a:rPr>
              <a:t>Петрозаводск - </a:t>
            </a:r>
            <a:r>
              <a:rPr lang="ru-RU" sz="2000" dirty="0">
                <a:solidFill>
                  <a:schemeClr val="tx1"/>
                </a:solidFill>
              </a:rPr>
              <a:t>Дорофеева И.А.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5334000" cy="41116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«Четвертый лишний»</a:t>
            </a:r>
          </a:p>
        </p:txBody>
      </p:sp>
      <p:pic>
        <p:nvPicPr>
          <p:cNvPr id="8" name="Picture 20" descr="http://nachalo4ka.ru/wp-content/uploads/2014/08/matreshka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429000"/>
            <a:ext cx="1502925" cy="2312191"/>
          </a:xfrm>
          <a:prstGeom prst="rect">
            <a:avLst/>
          </a:prstGeom>
          <a:noFill/>
        </p:spPr>
      </p:pic>
      <p:pic>
        <p:nvPicPr>
          <p:cNvPr id="9" name="Picture 10" descr="https://img-fotki.yandex.ru/get/16132/130884706.169/0_eeb0d_687af17c_orig.png"/>
          <p:cNvPicPr>
            <a:picLocks noChangeAspect="1" noChangeArrowheads="1"/>
          </p:cNvPicPr>
          <p:nvPr/>
        </p:nvPicPr>
        <p:blipFill>
          <a:blip r:embed="rId3" cstate="print"/>
          <a:srcRect l="10744" r="14047"/>
          <a:stretch>
            <a:fillRect/>
          </a:stretch>
        </p:blipFill>
        <p:spPr bwMode="auto">
          <a:xfrm>
            <a:off x="6934200" y="533400"/>
            <a:ext cx="1905000" cy="3103882"/>
          </a:xfrm>
          <a:prstGeom prst="rect">
            <a:avLst/>
          </a:prstGeom>
          <a:noFill/>
        </p:spPr>
      </p:pic>
      <p:pic>
        <p:nvPicPr>
          <p:cNvPr id="10" name="Picture 4" descr="http://mihdetsad-2.ucoz.ru/foto/79777724_large_Malchik_1.png"/>
          <p:cNvPicPr>
            <a:picLocks noChangeAspect="1" noChangeArrowheads="1"/>
          </p:cNvPicPr>
          <p:nvPr/>
        </p:nvPicPr>
        <p:blipFill>
          <a:blip r:embed="rId4" cstate="print"/>
          <a:srcRect l="30535" t="13433" r="35137" b="2985"/>
          <a:stretch>
            <a:fillRect/>
          </a:stretch>
        </p:blipFill>
        <p:spPr bwMode="auto">
          <a:xfrm>
            <a:off x="990600" y="762000"/>
            <a:ext cx="1001485" cy="2438400"/>
          </a:xfrm>
          <a:prstGeom prst="rect">
            <a:avLst/>
          </a:prstGeom>
          <a:noFill/>
        </p:spPr>
      </p:pic>
      <p:pic>
        <p:nvPicPr>
          <p:cNvPr id="11" name="Рисунок 10" descr="http://img1.liveinternet.ru/images/attach/c/0/119/222/119222511_large_fhy5fV1CkY4.jp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493" t="27820" r="49345" b="42293"/>
          <a:stretch>
            <a:fillRect/>
          </a:stretch>
        </p:blipFill>
        <p:spPr bwMode="auto">
          <a:xfrm>
            <a:off x="4953000" y="33528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DB7F18-2CC2-4329-9F9B-77B5433B5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281" y="498279"/>
            <a:ext cx="4081440" cy="18856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FFF248-B2E7-4C9F-9EF9-81EB558A1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834423"/>
            <a:ext cx="2548349" cy="24995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6D5C0A-4399-43F5-BDEC-904F39268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079" y="43313"/>
            <a:ext cx="1920406" cy="27556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01B4D0-08B9-414B-B4BB-7583DA1EC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5334000"/>
            <a:ext cx="4218798" cy="11339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F528CF-9D1C-40E8-B813-F4CEDD2A1A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139" b="81250" l="10521" r="42917">
                        <a14:foregroundMark x1="12292" y1="25139" x2="13542" y2="76389"/>
                        <a14:foregroundMark x1="41563" y1="26806" x2="41563" y2="75278"/>
                        <a14:foregroundMark x1="41563" y1="75278" x2="40625" y2="76667"/>
                        <a14:foregroundMark x1="41458" y1="78750" x2="41458" y2="78750"/>
                        <a14:foregroundMark x1="41875" y1="79028" x2="42604" y2="78889"/>
                        <a14:foregroundMark x1="12292" y1="78194" x2="11771" y2="76667"/>
                        <a14:foregroundMark x1="34792" y1="74306" x2="34688" y2="73056"/>
                        <a14:foregroundMark x1="35833" y1="73611" x2="33854" y2="74722"/>
                        <a14:foregroundMark x1="26146" y1="64306" x2="27500" y2="62500"/>
                        <a14:foregroundMark x1="20729" y1="62500" x2="23854" y2="59306"/>
                        <a14:foregroundMark x1="28646" y1="59861" x2="27813" y2="62083"/>
                        <a14:foregroundMark x1="28333" y1="56111" x2="28333" y2="56111"/>
                        <a14:foregroundMark x1="17500" y1="79444" x2="28854" y2="80556"/>
                        <a14:foregroundMark x1="21730" y1="73185" x2="21355" y2="73039"/>
                        <a14:foregroundMark x1="29985" y1="76397" x2="28556" y2="75841"/>
                        <a14:foregroundMark x1="37813" y1="79444" x2="33056" y2="77592"/>
                        <a14:foregroundMark x1="26979" y1="48889" x2="28750" y2="49167"/>
                        <a14:foregroundMark x1="26875" y1="49722" x2="27813" y2="52639"/>
                        <a14:foregroundMark x1="29583" y1="50139" x2="25729" y2="56111"/>
                        <a14:foregroundMark x1="25729" y1="56111" x2="23333" y2="50556"/>
                        <a14:foregroundMark x1="31023" y1="78572" x2="28854" y2="78472"/>
                        <a14:foregroundMark x1="37917" y1="78889" x2="33580" y2="78689"/>
                        <a14:foregroundMark x1="15625" y1="78472" x2="17500" y2="79444"/>
                        <a14:foregroundMark x1="10521" y1="78472" x2="24375" y2="81111"/>
                        <a14:foregroundMark x1="37500" y1="79722" x2="31875" y2="79722"/>
                        <a14:foregroundMark x1="38750" y1="79028" x2="40208" y2="80139"/>
                        <a14:foregroundMark x1="39063" y1="80139" x2="39063" y2="80139"/>
                        <a14:foregroundMark x1="41875" y1="80833" x2="41875" y2="80833"/>
                        <a14:foregroundMark x1="42917" y1="80556" x2="30938" y2="79722"/>
                        <a14:foregroundMark x1="10833" y1="80694" x2="22917" y2="81250"/>
                        <a14:backgroundMark x1="27396" y1="73611" x2="24167" y2="74167"/>
                        <a14:backgroundMark x1="23854" y1="72917" x2="21667" y2="73056"/>
                        <a14:backgroundMark x1="21563" y1="73611" x2="20417" y2="72778"/>
                        <a14:backgroundMark x1="20833" y1="73056" x2="21250" y2="73056"/>
                        <a14:backgroundMark x1="32813" y1="77083" x2="30312" y2="77083"/>
                        <a14:backgroundMark x1="32917" y1="77222" x2="33333" y2="77500"/>
                        <a14:backgroundMark x1="31458" y1="72917" x2="31458" y2="72917"/>
                      </a14:backgroundRemoval>
                    </a14:imgEffect>
                  </a14:imgLayer>
                </a14:imgProps>
              </a:ext>
            </a:extLst>
          </a:blip>
          <a:srcRect l="9661" t="21111" r="55834" b="18889"/>
          <a:stretch/>
        </p:blipFill>
        <p:spPr>
          <a:xfrm>
            <a:off x="609599" y="2716691"/>
            <a:ext cx="3090797" cy="40308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90E8AA-A9C9-4DB6-9409-A727338164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50" b="87083" l="20938" r="78125">
                        <a14:foregroundMark x1="40000" y1="47361" x2="33854" y2="29306"/>
                        <a14:foregroundMark x1="33854" y1="29306" x2="21563" y2="21806"/>
                        <a14:foregroundMark x1="21563" y1="21806" x2="20938" y2="23750"/>
                        <a14:foregroundMark x1="25833" y1="19167" x2="35938" y2="18750"/>
                        <a14:foregroundMark x1="24375" y1="85556" x2="29896" y2="84306"/>
                        <a14:foregroundMark x1="61458" y1="47639" x2="68125" y2="32361"/>
                        <a14:foregroundMark x1="68125" y1="32361" x2="73229" y2="41111"/>
                        <a14:foregroundMark x1="78229" y1="85139" x2="77917" y2="79722"/>
                        <a14:foregroundMark x1="29896" y1="87083" x2="29896" y2="87083"/>
                      </a14:backgroundRemoval>
                    </a14:imgEffect>
                  </a14:imgLayer>
                </a14:imgProps>
              </a:ext>
            </a:extLst>
          </a:blip>
          <a:srcRect l="19167" t="14445" r="18333" b="11111"/>
          <a:stretch/>
        </p:blipFill>
        <p:spPr>
          <a:xfrm>
            <a:off x="6117519" y="152400"/>
            <a:ext cx="2617340" cy="233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8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34078-14DA-4104-9923-362C8E9F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0" y="914400"/>
            <a:ext cx="4572000" cy="1143000"/>
          </a:xfrm>
        </p:spPr>
        <p:txBody>
          <a:bodyPr>
            <a:normAutofit/>
          </a:bodyPr>
          <a:lstStyle/>
          <a:p>
            <a:r>
              <a:rPr lang="ru-RU" sz="2400" dirty="0"/>
              <a:t>Взявшись за руки мы встали</a:t>
            </a:r>
            <a:br>
              <a:rPr lang="ru-RU" sz="2400" dirty="0"/>
            </a:br>
            <a:r>
              <a:rPr lang="ru-RU" sz="2400" dirty="0"/>
              <a:t>И на М похоже стали.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8C98B3-A3B8-47AF-A828-149BCDD7BA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56" b="84167" l="54271" r="83438">
                        <a14:foregroundMark x1="60000" y1="47222" x2="60000" y2="47222"/>
                        <a14:foregroundMark x1="56667" y1="45833" x2="56667" y2="45833"/>
                        <a14:foregroundMark x1="54792" y1="51667" x2="54792" y2="51667"/>
                        <a14:foregroundMark x1="54792" y1="62222" x2="54792" y2="62222"/>
                        <a14:foregroundMark x1="57708" y1="83611" x2="54271" y2="84028"/>
                        <a14:foregroundMark x1="62396" y1="83611" x2="64271" y2="84167"/>
                        <a14:foregroundMark x1="76250" y1="83333" x2="73438" y2="83611"/>
                        <a14:foregroundMark x1="83438" y1="52778" x2="82813" y2="52361"/>
                        <a14:foregroundMark x1="72604" y1="51250" x2="73958" y2="50694"/>
                        <a14:foregroundMark x1="73438" y1="49306" x2="73646" y2="50000"/>
                        <a14:foregroundMark x1="78854" y1="72917" x2="78750" y2="76528"/>
                        <a14:foregroundMark x1="76458" y1="72500" x2="76875" y2="76389"/>
                        <a14:foregroundMark x1="80053" y1="63097" x2="78542" y2="65000"/>
                        <a14:foregroundMark x1="74896" y1="62222" x2="76771" y2="65000"/>
                        <a14:backgroundMark x1="82083" y1="70556" x2="83333" y2="69583"/>
                        <a14:backgroundMark x1="83438" y1="66806" x2="82917" y2="61250"/>
                        <a14:backgroundMark x1="80313" y1="60556" x2="81979" y2="60694"/>
                        <a14:backgroundMark x1="83438" y1="54306" x2="83438" y2="54306"/>
                        <a14:backgroundMark x1="83125" y1="51667" x2="83125" y2="51667"/>
                        <a14:backgroundMark x1="82396" y1="50417" x2="83021" y2="45694"/>
                        <a14:backgroundMark x1="83021" y1="50139" x2="83021" y2="50139"/>
                      </a14:backgroundRemoval>
                    </a14:imgEffect>
                  </a14:imgLayer>
                </a14:imgProps>
              </a:ext>
            </a:extLst>
          </a:blip>
          <a:srcRect l="51667" t="44444" r="14166" b="13334"/>
          <a:stretch/>
        </p:blipFill>
        <p:spPr>
          <a:xfrm>
            <a:off x="4913007" y="2347119"/>
            <a:ext cx="3978902" cy="36877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DABFFC-26B2-460F-B842-68FC0AC7D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361" b="94028" l="6250" r="40521">
                        <a14:foregroundMark x1="16354" y1="55833" x2="10313" y2="68056"/>
                        <a14:foregroundMark x1="10313" y1="68056" x2="10104" y2="75278"/>
                        <a14:foregroundMark x1="8854" y1="71528" x2="7604" y2="78750"/>
                        <a14:foregroundMark x1="7604" y1="78750" x2="9167" y2="85833"/>
                        <a14:foregroundMark x1="9167" y1="85833" x2="12292" y2="82917"/>
                        <a14:foregroundMark x1="17604" y1="63333" x2="13333" y2="76806"/>
                        <a14:foregroundMark x1="13333" y1="76806" x2="13229" y2="80417"/>
                        <a14:foregroundMark x1="17188" y1="63056" x2="21458" y2="77639"/>
                        <a14:foregroundMark x1="21458" y1="77639" x2="22604" y2="84861"/>
                        <a14:foregroundMark x1="22604" y1="84861" x2="27500" y2="81250"/>
                        <a14:foregroundMark x1="27500" y1="81250" x2="29583" y2="67917"/>
                        <a14:foregroundMark x1="17708" y1="74444" x2="18125" y2="82361"/>
                        <a14:foregroundMark x1="18125" y1="82361" x2="20313" y2="81389"/>
                        <a14:foregroundMark x1="29583" y1="74583" x2="30312" y2="83611"/>
                        <a14:foregroundMark x1="18333" y1="58611" x2="21979" y2="64028"/>
                        <a14:foregroundMark x1="21979" y1="64028" x2="24375" y2="70972"/>
                        <a14:foregroundMark x1="24375" y1="70972" x2="28542" y2="66389"/>
                        <a14:foregroundMark x1="28542" y1="66389" x2="29896" y2="58750"/>
                        <a14:foregroundMark x1="29896" y1="58750" x2="34896" y2="63333"/>
                        <a14:foregroundMark x1="34896" y1="63333" x2="36667" y2="70139"/>
                        <a14:foregroundMark x1="36667" y1="70139" x2="36875" y2="73611"/>
                        <a14:foregroundMark x1="30312" y1="54028" x2="33229" y2="59861"/>
                        <a14:foregroundMark x1="33229" y1="59861" x2="33438" y2="61528"/>
                        <a14:foregroundMark x1="30312" y1="54167" x2="27813" y2="61111"/>
                        <a14:foregroundMark x1="27813" y1="61111" x2="24688" y2="63889"/>
                        <a14:foregroundMark x1="33854" y1="64861" x2="36250" y2="79028"/>
                        <a14:foregroundMark x1="36250" y1="79028" x2="36667" y2="79028"/>
                        <a14:foregroundMark x1="39583" y1="72222" x2="40521" y2="79167"/>
                        <a14:foregroundMark x1="40521" y1="79167" x2="40313" y2="79444"/>
                        <a14:foregroundMark x1="34167" y1="93333" x2="35625" y2="91111"/>
                        <a14:foregroundMark x1="36354" y1="93611" x2="36250" y2="93611"/>
                        <a14:foregroundMark x1="37083" y1="94028" x2="37083" y2="94028"/>
                        <a14:foregroundMark x1="33958" y1="94028" x2="33542" y2="93750"/>
                        <a14:foregroundMark x1="6563" y1="72361" x2="6250" y2="73750"/>
                        <a14:foregroundMark x1="6354" y1="76389" x2="7083" y2="79028"/>
                        <a14:foregroundMark x1="6875" y1="75278" x2="7604" y2="76528"/>
                        <a14:foregroundMark x1="30625" y1="52361" x2="30625" y2="52361"/>
                        <a14:foregroundMark x1="30938" y1="52361" x2="31979" y2="54861"/>
                      </a14:backgroundRemoval>
                    </a14:imgEffect>
                  </a14:imgLayer>
                </a14:imgProps>
              </a:ext>
            </a:extLst>
          </a:blip>
          <a:srcRect l="5000" t="50000" r="56486" b="5556"/>
          <a:stretch/>
        </p:blipFill>
        <p:spPr>
          <a:xfrm>
            <a:off x="268761" y="293688"/>
            <a:ext cx="4150839" cy="359251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7557EE-19CB-4297-975C-2ED98DCF03E9}"/>
              </a:ext>
            </a:extLst>
          </p:cNvPr>
          <p:cNvSpPr/>
          <p:nvPr/>
        </p:nvSpPr>
        <p:spPr>
          <a:xfrm>
            <a:off x="225421" y="4191000"/>
            <a:ext cx="3962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Мама, глянь-ка,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Две горы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Словно две родных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Сестры!</a:t>
            </a:r>
          </a:p>
        </p:txBody>
      </p:sp>
    </p:spTree>
    <p:extLst>
      <p:ext uri="{BB962C8B-B14F-4D97-AF65-F5344CB8AC3E}">
        <p14:creationId xmlns:p14="http://schemas.microsoft.com/office/powerpoint/2010/main" val="172515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0"/>
            <a:ext cx="4800600" cy="48736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Собери букву</a:t>
            </a:r>
          </a:p>
        </p:txBody>
      </p:sp>
      <p:sp>
        <p:nvSpPr>
          <p:cNvPr id="4" name="Блок-схема: процесс 3"/>
          <p:cNvSpPr/>
          <p:nvPr/>
        </p:nvSpPr>
        <p:spPr>
          <a:xfrm rot="2700000">
            <a:off x="4749385" y="4380436"/>
            <a:ext cx="228600" cy="1143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3143250" y="4495800"/>
            <a:ext cx="228600" cy="1905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процесс 8"/>
          <p:cNvSpPr/>
          <p:nvPr/>
        </p:nvSpPr>
        <p:spPr>
          <a:xfrm rot="18900000">
            <a:off x="3744166" y="4386374"/>
            <a:ext cx="228600" cy="1143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http://images.myshared.ru/5/465290/slide_8.jpg"/>
          <p:cNvPicPr/>
          <p:nvPr/>
        </p:nvPicPr>
        <p:blipFill>
          <a:blip r:embed="rId2">
            <a:clrChange>
              <a:clrFrom>
                <a:srgbClr val="FEFF99"/>
              </a:clrFrom>
              <a:clrTo>
                <a:srgbClr val="FEFF99">
                  <a:alpha val="0"/>
                </a:srgbClr>
              </a:clrTo>
            </a:clrChange>
          </a:blip>
          <a:srcRect l="2084" t="1709" r="65206" b="59616"/>
          <a:stretch>
            <a:fillRect/>
          </a:stretch>
        </p:blipFill>
        <p:spPr bwMode="auto">
          <a:xfrm>
            <a:off x="533400" y="152400"/>
            <a:ext cx="24765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images.myshared.ru/5/465290/slide_8.jpg"/>
          <p:cNvPicPr/>
          <p:nvPr/>
        </p:nvPicPr>
        <p:blipFill>
          <a:blip r:embed="rId2">
            <a:clrChange>
              <a:clrFrom>
                <a:srgbClr val="FFFE99"/>
              </a:clrFrom>
              <a:clrTo>
                <a:srgbClr val="FFFE99">
                  <a:alpha val="0"/>
                </a:srgbClr>
              </a:clrTo>
            </a:clrChange>
          </a:blip>
          <a:srcRect l="5612" t="58333" r="65206" b="14103"/>
          <a:stretch>
            <a:fillRect/>
          </a:stretch>
        </p:blipFill>
        <p:spPr bwMode="auto">
          <a:xfrm>
            <a:off x="514350" y="3238500"/>
            <a:ext cx="26289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Блок-схема: процесс 11"/>
          <p:cNvSpPr/>
          <p:nvPr/>
        </p:nvSpPr>
        <p:spPr>
          <a:xfrm>
            <a:off x="5388402" y="4467002"/>
            <a:ext cx="228600" cy="1905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BC860A-768D-4B9E-8A19-2A36D03CE0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59" b="67480" l="35000" r="66250">
                        <a14:foregroundMark x1="35469" y1="57114" x2="35156" y2="64837"/>
                        <a14:foregroundMark x1="35156" y1="64837" x2="36250" y2="67073"/>
                        <a14:foregroundMark x1="41875" y1="31301" x2="41875" y2="31301"/>
                        <a14:foregroundMark x1="57031" y1="30081" x2="57656" y2="30081"/>
                        <a14:foregroundMark x1="65469" y1="56504" x2="66094" y2="64228"/>
                        <a14:foregroundMark x1="66094" y1="64228" x2="65156" y2="66057"/>
                        <a14:foregroundMark x1="44063" y1="32317" x2="39063" y2="32520"/>
                        <a14:foregroundMark x1="57500" y1="28862" x2="58281" y2="28659"/>
                        <a14:foregroundMark x1="62187" y1="38211" x2="64627" y2="50904"/>
                        <a14:foregroundMark x1="65400" y1="55982" x2="66250" y2="65650"/>
                        <a14:backgroundMark x1="42813" y1="46138" x2="47656" y2="54065"/>
                        <a14:backgroundMark x1="53906" y1="49593" x2="57969" y2="43699"/>
                        <a14:backgroundMark x1="57969" y1="43699" x2="57969" y2="44919"/>
                        <a14:backgroundMark x1="65469" y1="52642" x2="65469" y2="52642"/>
                        <a14:backgroundMark x1="64844" y1="50813" x2="66094" y2="55691"/>
                        <a14:backgroundMark x1="57969" y1="28252" x2="57969" y2="28252"/>
                      </a14:backgroundRemoval>
                    </a14:imgEffect>
                  </a14:imgLayer>
                </a14:imgProps>
              </a:ext>
            </a:extLst>
          </a:blip>
          <a:srcRect l="32500" t="27236" r="31250" b="27850"/>
          <a:stretch/>
        </p:blipFill>
        <p:spPr>
          <a:xfrm rot="204248">
            <a:off x="5591434" y="341895"/>
            <a:ext cx="3238824" cy="3084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DB07C2-4111-4457-9C50-C2ED993B7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250" t="12245" r="11250" b="17755"/>
          <a:stretch/>
        </p:blipFill>
        <p:spPr>
          <a:xfrm>
            <a:off x="5696391" y="251778"/>
            <a:ext cx="3020065" cy="27278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298C2A-B714-4216-8D72-671CCB31C4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0" b="89443" l="13994" r="83100">
                        <a14:foregroundMark x1="20452" y1="17791" x2="13994" y2="25806"/>
                        <a14:foregroundMark x1="20990" y1="14956" x2="21636" y2="14956"/>
                        <a14:foregroundMark x1="29602" y1="19159" x2="29602" y2="19159"/>
                        <a14:foregroundMark x1="16792" y1="55230" x2="16146" y2="63636"/>
                        <a14:foregroundMark x1="13994" y1="47507" x2="14316" y2="46921"/>
                        <a14:foregroundMark x1="20129" y1="89443" x2="19160" y2="88563"/>
                        <a14:foregroundMark x1="36060" y1="27468" x2="37890" y2="30596"/>
                        <a14:foregroundMark x1="81916" y1="14467" x2="82239" y2="17204"/>
                        <a14:foregroundMark x1="41550" y1="39198" x2="46394" y2="44477"/>
                        <a14:foregroundMark x1="82239" y1="37732" x2="82239" y2="46921"/>
                        <a14:foregroundMark x1="81916" y1="51711" x2="80947" y2="61388"/>
                        <a14:foregroundMark x1="80947" y1="67546" x2="82239" y2="74487"/>
                        <a14:foregroundMark x1="82562" y1="30010" x2="82562" y2="30010"/>
                        <a14:foregroundMark x1="82885" y1="23363" x2="83100" y2="24438"/>
                      </a14:backgroundRemoval>
                    </a14:imgEffect>
                  </a14:imgLayer>
                </a14:imgProps>
              </a:ext>
            </a:extLst>
          </a:blip>
          <a:srcRect l="9623" t="11112" r="10846" b="5555"/>
          <a:stretch/>
        </p:blipFill>
        <p:spPr>
          <a:xfrm>
            <a:off x="272143" y="163989"/>
            <a:ext cx="2699657" cy="31149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5FABF5-4EEF-419F-884C-D4FA4E5151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946" b="86492" l="25750" r="74625">
                        <a14:foregroundMark x1="27500" y1="18011" x2="27500" y2="18011"/>
                        <a14:foregroundMark x1="39625" y1="17073" x2="39625" y2="17073"/>
                        <a14:foregroundMark x1="36750" y1="14447" x2="36750" y2="14447"/>
                        <a14:foregroundMark x1="44125" y1="29456" x2="44125" y2="29456"/>
                        <a14:foregroundMark x1="26500" y1="29268" x2="26500" y2="34709"/>
                        <a14:foregroundMark x1="26125" y1="17073" x2="26875" y2="22889"/>
                        <a14:foregroundMark x1="25875" y1="43527" x2="26250" y2="46154"/>
                        <a14:foregroundMark x1="26125" y1="50094" x2="27250" y2="58537"/>
                        <a14:foregroundMark x1="30875" y1="82739" x2="31375" y2="83302"/>
                        <a14:foregroundMark x1="33250" y1="85929" x2="30375" y2="85553"/>
                        <a14:foregroundMark x1="41750" y1="27205" x2="43500" y2="33021"/>
                        <a14:foregroundMark x1="43750" y1="30206" x2="44875" y2="32083"/>
                        <a14:foregroundMark x1="49500" y1="86679" x2="51000" y2="84803"/>
                        <a14:foregroundMark x1="52250" y1="86679" x2="52250" y2="86679"/>
                        <a14:foregroundMark x1="73250" y1="84991" x2="72625" y2="71670"/>
                        <a14:foregroundMark x1="72625" y1="71670" x2="74125" y2="62852"/>
                        <a14:foregroundMark x1="74625" y1="80863" x2="74625" y2="78236"/>
                        <a14:foregroundMark x1="73750" y1="35647" x2="73750" y2="35647"/>
                        <a14:foregroundMark x1="65375" y1="12946" x2="65375" y2="12946"/>
                      </a14:backgroundRemoval>
                    </a14:imgEffect>
                  </a14:imgLayer>
                </a14:imgProps>
              </a:ext>
            </a:extLst>
          </a:blip>
          <a:srcRect l="23000" t="10381" r="23000" b="9474"/>
          <a:stretch/>
        </p:blipFill>
        <p:spPr>
          <a:xfrm>
            <a:off x="2971800" y="2979579"/>
            <a:ext cx="3945424" cy="390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1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http://www.proza.ru/pics/2016/07/04/19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64162" y="193597"/>
            <a:ext cx="2060647" cy="1863802"/>
          </a:xfrm>
          <a:prstGeom prst="rect">
            <a:avLst/>
          </a:prstGeom>
          <a:noFill/>
        </p:spPr>
      </p:pic>
      <p:pic>
        <p:nvPicPr>
          <p:cNvPr id="5" name="Picture 24" descr="http://maminy-sekrety.ru/wp-content/uploads/2017/06/bukva-u-krasnay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4648200"/>
            <a:ext cx="1947809" cy="1943099"/>
          </a:xfrm>
          <a:prstGeom prst="rect">
            <a:avLst/>
          </a:prstGeom>
          <a:noFill/>
        </p:spPr>
      </p:pic>
      <p:pic>
        <p:nvPicPr>
          <p:cNvPr id="7" name="Picture 36" descr="C:\Users\алена\Desktop\мамик - рабочий стол\картинки для презентации\слайд 4\Результат\i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77823">
            <a:off x="6325175" y="2280910"/>
            <a:ext cx="2036308" cy="2076060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>
            <a:off x="2895600" y="3200400"/>
            <a:ext cx="30480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893466">
            <a:off x="2861160" y="4731138"/>
            <a:ext cx="3264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20229957">
            <a:off x="2748586" y="1636403"/>
            <a:ext cx="3264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www.passionforum.ru/upload/159/u15989/096/934daa48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E0EF6">
                <a:alpha val="50980"/>
                <a:tint val="45000"/>
                <a:satMod val="400000"/>
              </a:srgbClr>
            </a:duotone>
            <a:lum bright="33000" contrast="82000"/>
          </a:blip>
          <a:srcRect/>
          <a:stretch>
            <a:fillRect/>
          </a:stretch>
        </p:blipFill>
        <p:spPr bwMode="auto">
          <a:xfrm>
            <a:off x="0" y="2209800"/>
            <a:ext cx="2660346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goodphotoblog.ru/img-q5y5x5n4g4041416t4b4n4p5s5f5s2p4u4/wp-content/uploads/2014/05/bukvai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8268" y="2362200"/>
            <a:ext cx="2126956" cy="2034368"/>
          </a:xfrm>
          <a:prstGeom prst="rect">
            <a:avLst/>
          </a:prstGeom>
          <a:noFill/>
        </p:spPr>
      </p:pic>
      <p:pic>
        <p:nvPicPr>
          <p:cNvPr id="5" name="Picture 12" descr="http://maminy-sekrety.ru/wp-content/uploads/2017/06/bukva-yi-krasnay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" y="0"/>
            <a:ext cx="2479674" cy="1864265"/>
          </a:xfrm>
          <a:prstGeom prst="rect">
            <a:avLst/>
          </a:prstGeom>
          <a:noFill/>
        </p:spPr>
      </p:pic>
      <p:pic>
        <p:nvPicPr>
          <p:cNvPr id="6" name="Picture 14" descr="https://prikolnye-kartinki.ru/img/picture/Nov/09/0223c5b362b1067367c3207866662d56/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4572000"/>
            <a:ext cx="1752600" cy="2036576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2667000" y="3048000"/>
            <a:ext cx="3264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746775">
            <a:off x="2883486" y="1601706"/>
            <a:ext cx="3264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9827088">
            <a:off x="2726614" y="4431023"/>
            <a:ext cx="3264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www.passionforum.ru/upload/159/u15989/096/934daa48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E0EF6">
                <a:alpha val="50980"/>
                <a:tint val="45000"/>
                <a:satMod val="400000"/>
              </a:srgbClr>
            </a:duotone>
            <a:lum bright="33000" contrast="82000"/>
          </a:blip>
          <a:srcRect/>
          <a:stretch>
            <a:fillRect/>
          </a:stretch>
        </p:blipFill>
        <p:spPr bwMode="auto">
          <a:xfrm>
            <a:off x="6248400" y="1981200"/>
            <a:ext cx="2660346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3352800"/>
            <a:ext cx="6172200" cy="1143000"/>
          </a:xfrm>
        </p:spPr>
        <p:txBody>
          <a:bodyPr>
            <a:noAutofit/>
          </a:bodyPr>
          <a:lstStyle/>
          <a:p>
            <a:r>
              <a:rPr lang="ru-RU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МОЛОДЦЫ !</a:t>
            </a:r>
          </a:p>
        </p:txBody>
      </p:sp>
      <p:pic>
        <p:nvPicPr>
          <p:cNvPr id="5" name="Рисунок 4" descr="C:\Users\алена\Desktop\мамик - рабочий стол\картинки для презентации\слайд 4\Masha.png"/>
          <p:cNvPicPr/>
          <p:nvPr/>
        </p:nvPicPr>
        <p:blipFill>
          <a:blip r:embed="rId2"/>
          <a:srcRect l="1403" r="50501" b="4602"/>
          <a:stretch>
            <a:fillRect/>
          </a:stretch>
        </p:blipFill>
        <p:spPr bwMode="auto">
          <a:xfrm flipH="1">
            <a:off x="152400" y="0"/>
            <a:ext cx="4114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0"/>
            <a:ext cx="3657600" cy="639762"/>
          </a:xfrm>
        </p:spPr>
        <p:txBody>
          <a:bodyPr>
            <a:normAutofit/>
          </a:bodyPr>
          <a:lstStyle/>
          <a:p>
            <a:r>
              <a:rPr lang="ru-RU" sz="2400"/>
              <a:t>Здравствуйте</a:t>
            </a:r>
            <a:r>
              <a:rPr lang="ru-RU" sz="2400" dirty="0"/>
              <a:t>, я, Маша!</a:t>
            </a:r>
          </a:p>
        </p:txBody>
      </p:sp>
      <p:pic>
        <p:nvPicPr>
          <p:cNvPr id="12296" name="Picture 8" descr="https://mashabear.com/upload/medialibrary/bdb/kniga.png"/>
          <p:cNvPicPr>
            <a:picLocks noChangeAspect="1" noChangeArrowheads="1"/>
          </p:cNvPicPr>
          <p:nvPr/>
        </p:nvPicPr>
        <p:blipFill>
          <a:blip r:embed="rId2"/>
          <a:srcRect l="5322" t="5311" r="4198"/>
          <a:stretch>
            <a:fillRect/>
          </a:stretch>
        </p:blipFill>
        <p:spPr bwMode="auto">
          <a:xfrm>
            <a:off x="2020277" y="609600"/>
            <a:ext cx="5447323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 rot="616905">
            <a:off x="4419600" y="78145"/>
            <a:ext cx="4572000" cy="31242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 rot="20593383">
            <a:off x="294999" y="3500424"/>
            <a:ext cx="4534493" cy="320419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4200" y="0"/>
            <a:ext cx="2743200" cy="56356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загадки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304800"/>
            <a:ext cx="39624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Летом много их бывает,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зимой все вымерзают.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Прыгают, жужжат над ухом.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они зовутся?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24400" y="3962400"/>
            <a:ext cx="41910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лесные жители,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Мудрые строители.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иголок всей артелью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Строим дом себе под елью.</a:t>
            </a:r>
          </a:p>
        </p:txBody>
      </p:sp>
      <p:pic>
        <p:nvPicPr>
          <p:cNvPr id="10" name="Picture 2" descr="http://pluspng.com/img-png/fly-png-download-png-image-fly-png-image-24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128453">
            <a:off x="5055356" y="1039305"/>
            <a:ext cx="1810358" cy="1242357"/>
          </a:xfrm>
          <a:prstGeom prst="rect">
            <a:avLst/>
          </a:prstGeom>
          <a:noFill/>
        </p:spPr>
      </p:pic>
      <p:pic>
        <p:nvPicPr>
          <p:cNvPr id="11" name="Picture 2" descr="http://pluspng.com/img-png/fly-png-download-png-image-fly-png-image-24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128453">
            <a:off x="6804006" y="1105639"/>
            <a:ext cx="1740462" cy="1194391"/>
          </a:xfrm>
          <a:prstGeom prst="rect">
            <a:avLst/>
          </a:prstGeom>
          <a:noFill/>
        </p:spPr>
      </p:pic>
      <p:pic>
        <p:nvPicPr>
          <p:cNvPr id="14" name="Picture 3" descr="C:\Users\алена\Desktop\мамик - рабочий стол\картинки для презентации\слайд 4\мураве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1395" y="3962400"/>
            <a:ext cx="1413405" cy="1884362"/>
          </a:xfrm>
          <a:prstGeom prst="rect">
            <a:avLst/>
          </a:prstGeom>
          <a:noFill/>
        </p:spPr>
      </p:pic>
      <p:pic>
        <p:nvPicPr>
          <p:cNvPr id="15" name="Picture 3" descr="C:\Users\алена\Desktop\мамик - рабочий стол\картинки для презентации\слайд 4\мураве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7990" y="4364038"/>
            <a:ext cx="1413405" cy="188436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лена\Desktop\мамик - рабочий стол\картинки для презентации\слайд 4\мурав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352800" y="2133600"/>
            <a:ext cx="1600113" cy="1828742"/>
          </a:xfrm>
          <a:prstGeom prst="rect">
            <a:avLst/>
          </a:prstGeom>
          <a:noFill/>
        </p:spPr>
      </p:pic>
      <p:pic>
        <p:nvPicPr>
          <p:cNvPr id="10" name="Picture 2" descr="http://allday2.com/uploads/posts/2015-02/1423552014_poppies-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764161">
            <a:off x="2555222" y="36971"/>
            <a:ext cx="970371" cy="1987646"/>
          </a:xfrm>
          <a:prstGeom prst="rect">
            <a:avLst/>
          </a:prstGeom>
          <a:noFill/>
        </p:spPr>
      </p:pic>
      <p:pic>
        <p:nvPicPr>
          <p:cNvPr id="1029" name="Picture 5" descr="C:\Users\алена\Desktop\мамик - рабочий стол\картинки для презентации\слайд 4\малыш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900"/>
          <a:stretch>
            <a:fillRect/>
          </a:stretch>
        </p:blipFill>
        <p:spPr bwMode="auto">
          <a:xfrm>
            <a:off x="5715000" y="1752600"/>
            <a:ext cx="1376017" cy="1695450"/>
          </a:xfrm>
          <a:prstGeom prst="rect">
            <a:avLst/>
          </a:prstGeom>
          <a:noFill/>
        </p:spPr>
      </p:pic>
      <p:pic>
        <p:nvPicPr>
          <p:cNvPr id="40" name="Рисунок 39" descr="http://risovach.ru/upload/2014/11/generator/masha_67527029_orig_.png"/>
          <p:cNvPicPr/>
          <p:nvPr/>
        </p:nvPicPr>
        <p:blipFill>
          <a:blip r:embed="rId5" cstate="print"/>
          <a:srcRect l="18694" t="8605" r="20475" b="9199"/>
          <a:stretch>
            <a:fillRect/>
          </a:stretch>
        </p:blipFill>
        <p:spPr bwMode="auto">
          <a:xfrm>
            <a:off x="3352800" y="0"/>
            <a:ext cx="1371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0" descr="http://nachalo4ka.ru/wp-content/uploads/2014/08/matreshka-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191000"/>
            <a:ext cx="1502925" cy="2312191"/>
          </a:xfrm>
          <a:prstGeom prst="rect">
            <a:avLst/>
          </a:prstGeom>
          <a:noFill/>
        </p:spPr>
      </p:pic>
      <p:pic>
        <p:nvPicPr>
          <p:cNvPr id="45" name="Picture 14" descr="https://thumbs.dreamstime.com/z/%D0%BC%D0%B0-%D0%B5%D0%BD%D1%8C%D0%BA%D0%B8%D0%B9-%D0%BC%D0%B0%D1%82%D1%80%D0%BE%D1%81-55292675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93208" l="20000" r="76232">
                        <a14:foregroundMark x1="73333" y1="18033" x2="73333" y2="18033"/>
                        <a14:foregroundMark x1="73043" y1="20141" x2="56232" y2="7963"/>
                        <a14:foregroundMark x1="56232" y1="7963" x2="44348" y2="8431"/>
                        <a14:foregroundMark x1="44928" y1="7963" x2="67826" y2="13349"/>
                        <a14:foregroundMark x1="63478" y1="10773" x2="41449" y2="9133"/>
                        <a14:foregroundMark x1="51014" y1="10070" x2="51014" y2="10070"/>
                        <a14:foregroundMark x1="52464" y1="10070" x2="52464" y2="10070"/>
                        <a14:foregroundMark x1="24928" y1="25761" x2="26377" y2="42857"/>
                        <a14:foregroundMark x1="26377" y1="42857" x2="26377" y2="43091"/>
                        <a14:foregroundMark x1="20870" y1="26698" x2="20000" y2="37002"/>
                        <a14:foregroundMark x1="38551" y1="45199" x2="50725" y2="59719"/>
                        <a14:foregroundMark x1="50725" y1="59719" x2="35072" y2="54098"/>
                        <a14:foregroundMark x1="50435" y1="50351" x2="31884" y2="45902"/>
                        <a14:foregroundMark x1="28986" y1="51756" x2="47536" y2="59251"/>
                        <a14:foregroundMark x1="35362" y1="57377" x2="35942" y2="58080"/>
                        <a14:foregroundMark x1="35942" y1="58080" x2="35942" y2="58080"/>
                        <a14:foregroundMark x1="33913" y1="87588" x2="33043" y2="87588"/>
                        <a14:foregroundMark x1="31594" y1="90398" x2="27536" y2="92506"/>
                        <a14:foregroundMark x1="59420" y1="93208" x2="58551" y2="92506"/>
                        <a14:foregroundMark x1="73043" y1="24590" x2="73043" y2="24590"/>
                        <a14:foregroundMark x1="35072" y1="13583" x2="36522" y2="11944"/>
                        <a14:foregroundMark x1="44928" y1="10070" x2="44928" y2="10070"/>
                        <a14:foregroundMark x1="31884" y1="44731" x2="31884" y2="44731"/>
                        <a14:foregroundMark x1="36522" y1="50820" x2="38551" y2="52459"/>
                        <a14:foregroundMark x1="42029" y1="60656" x2="42029" y2="60656"/>
                        <a14:foregroundMark x1="27826" y1="57845" x2="44348" y2="61358"/>
                        <a14:foregroundMark x1="31014" y1="43560" x2="28986" y2="46370"/>
                        <a14:foregroundMark x1="53913" y1="48946" x2="55942" y2="62529"/>
                        <a14:foregroundMark x1="60580" y1="58548" x2="60000" y2="52927"/>
                      </a14:backgroundRemoval>
                    </a14:imgEffect>
                  </a14:imgLayer>
                </a14:imgProps>
              </a:ext>
            </a:extLst>
          </a:blip>
          <a:srcRect l="19473" t="6246" r="17241" b="3146"/>
          <a:stretch>
            <a:fillRect/>
          </a:stretch>
        </p:blipFill>
        <p:spPr bwMode="auto">
          <a:xfrm>
            <a:off x="7315200" y="3962400"/>
            <a:ext cx="1447800" cy="2561492"/>
          </a:xfrm>
          <a:prstGeom prst="rect">
            <a:avLst/>
          </a:prstGeom>
          <a:noFill/>
        </p:spPr>
      </p:pic>
      <p:pic>
        <p:nvPicPr>
          <p:cNvPr id="46" name="Picture 4" descr="http://mihdetsad-2.ucoz.ru/foto/79777724_large_Malchik_1.png"/>
          <p:cNvPicPr>
            <a:picLocks noChangeAspect="1" noChangeArrowheads="1"/>
          </p:cNvPicPr>
          <p:nvPr/>
        </p:nvPicPr>
        <p:blipFill>
          <a:blip r:embed="rId9" cstate="print"/>
          <a:srcRect l="30535" t="13433" r="35137" b="2985"/>
          <a:stretch>
            <a:fillRect/>
          </a:stretch>
        </p:blipFill>
        <p:spPr bwMode="auto">
          <a:xfrm>
            <a:off x="381000" y="0"/>
            <a:ext cx="1001485" cy="2438400"/>
          </a:xfrm>
          <a:prstGeom prst="rect">
            <a:avLst/>
          </a:prstGeom>
          <a:noFill/>
        </p:spPr>
      </p:pic>
      <p:pic>
        <p:nvPicPr>
          <p:cNvPr id="47" name="Рисунок 46" descr="Рисунок10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3200400"/>
            <a:ext cx="1958637" cy="1380744"/>
          </a:xfrm>
          <a:prstGeom prst="rect">
            <a:avLst/>
          </a:prstGeom>
        </p:spPr>
      </p:pic>
      <p:pic>
        <p:nvPicPr>
          <p:cNvPr id="50" name="Рисунок 49" descr="http://static8.depositphotos.com/1076754/899/v/170/depositphotos_8998692-Milk-jug-and-glass-of.jpg"/>
          <p:cNvPicPr/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77" b="82099" l="7101" r="88166">
                        <a14:foregroundMark x1="39645" y1="79012" x2="39645" y2="79012"/>
                        <a14:foregroundMark x1="39053" y1="82716" x2="39053" y2="82716"/>
                        <a14:foregroundMark x1="47337" y1="82099" x2="50888" y2="79012"/>
                        <a14:foregroundMark x1="55030" y1="77160" x2="55030" y2="77160"/>
                        <a14:foregroundMark x1="28994" y1="80864" x2="31361" y2="80864"/>
                        <a14:foregroundMark x1="14201" y1="57407" x2="14201" y2="57407"/>
                        <a14:foregroundMark x1="7692" y1="45679" x2="7692" y2="45679"/>
                        <a14:foregroundMark x1="55621" y1="15432" x2="55621" y2="15432"/>
                        <a14:foregroundMark x1="35503" y1="14198" x2="37278" y2="14198"/>
                        <a14:foregroundMark x1="48521" y1="12963" x2="48521" y2="12963"/>
                        <a14:foregroundMark x1="39053" y1="10494" x2="35503" y2="9877"/>
                        <a14:foregroundMark x1="31953" y1="11111" x2="34320" y2="12963"/>
                        <a14:foregroundMark x1="38462" y1="15432" x2="41420" y2="12346"/>
                        <a14:foregroundMark x1="49112" y1="21605" x2="47929" y2="20988"/>
                        <a14:foregroundMark x1="80473" y1="62963" x2="80473" y2="62963"/>
                        <a14:foregroundMark x1="75148" y1="55556" x2="75148" y2="55556"/>
                        <a14:foregroundMark x1="73964" y1="47531" x2="76923" y2="48765"/>
                        <a14:foregroundMark x1="85207" y1="50617" x2="85207" y2="50617"/>
                        <a14:foregroundMark x1="88166" y1="48148" x2="88166" y2="48148"/>
                      </a14:backgroundRemoval>
                    </a14:imgEffect>
                  </a14:imgLayer>
                </a14:imgProps>
              </a:ext>
            </a:extLst>
          </a:blip>
          <a:srcRect l="3550" t="6790" r="8284" b="13580"/>
          <a:stretch>
            <a:fillRect/>
          </a:stretch>
        </p:blipFill>
        <p:spPr bwMode="auto">
          <a:xfrm>
            <a:off x="4038600" y="4495800"/>
            <a:ext cx="2209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https://ds02.infourok.ru/uploads/ex/0bac/0003dc3b-e59386c7/1/hello_html_m25f2cdd7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9992587">
            <a:off x="1711275" y="1877628"/>
            <a:ext cx="1600200" cy="1550194"/>
          </a:xfrm>
          <a:prstGeom prst="rect">
            <a:avLst/>
          </a:prstGeom>
          <a:noFill/>
        </p:spPr>
      </p:pic>
      <p:pic>
        <p:nvPicPr>
          <p:cNvPr id="12" name="Picture 4" descr="https://thetomatos.com/wp-content/uploads/2016/11/realistic-hammer-clipart-1-1024x1024.png"/>
          <p:cNvPicPr>
            <a:picLocks noChangeAspect="1" noChangeArrowheads="1"/>
          </p:cNvPicPr>
          <p:nvPr/>
        </p:nvPicPr>
        <p:blipFill>
          <a:blip r:embed="rId14" cstate="print"/>
          <a:srcRect l="2128" t="6383" r="4255" b="8511"/>
          <a:stretch>
            <a:fillRect/>
          </a:stretch>
        </p:blipFill>
        <p:spPr bwMode="auto">
          <a:xfrm>
            <a:off x="5486400" y="3581400"/>
            <a:ext cx="1676400" cy="1524000"/>
          </a:xfrm>
          <a:prstGeom prst="rect">
            <a:avLst/>
          </a:prstGeom>
          <a:noFill/>
        </p:spPr>
      </p:pic>
      <p:pic>
        <p:nvPicPr>
          <p:cNvPr id="13" name="Picture 8" descr="http://varimat.ucoz.com/_nw/1/68166746.jpe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348" r="4696" b="8696"/>
          <a:stretch>
            <a:fillRect/>
          </a:stretch>
        </p:blipFill>
        <p:spPr bwMode="auto">
          <a:xfrm>
            <a:off x="5105400" y="304800"/>
            <a:ext cx="2072640" cy="1295400"/>
          </a:xfrm>
          <a:prstGeom prst="rect">
            <a:avLst/>
          </a:prstGeom>
          <a:noFill/>
        </p:spPr>
      </p:pic>
      <p:pic>
        <p:nvPicPr>
          <p:cNvPr id="14" name="Picture 14" descr="http://3.bp.blogspot.com/-sV3rhzqFykM/URZhVnOpXsI/AAAAAAAAtjk/RZE8x7jpMJg/s640/clipart-24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257800"/>
            <a:ext cx="1783185" cy="1228726"/>
          </a:xfrm>
          <a:prstGeom prst="rect">
            <a:avLst/>
          </a:prstGeom>
          <a:noFill/>
        </p:spPr>
      </p:pic>
      <p:pic>
        <p:nvPicPr>
          <p:cNvPr id="15" name="Picture 10" descr="https://img-fotki.yandex.ru/get/16132/130884706.169/0_eeb0d_687af17c_orig.png"/>
          <p:cNvPicPr>
            <a:picLocks noChangeAspect="1" noChangeArrowheads="1"/>
          </p:cNvPicPr>
          <p:nvPr/>
        </p:nvPicPr>
        <p:blipFill>
          <a:blip r:embed="rId17" cstate="print"/>
          <a:srcRect l="10744" r="14047"/>
          <a:stretch>
            <a:fillRect/>
          </a:stretch>
        </p:blipFill>
        <p:spPr bwMode="auto">
          <a:xfrm>
            <a:off x="7010400" y="-1"/>
            <a:ext cx="2133600" cy="34763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otvet.imgsmail.ru/download/22d3653f36af6a20bffbcc256718a632_i-192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7167" l="10689" r="94299">
                        <a14:foregroundMark x1="61758" y1="12833" x2="61758" y2="12833"/>
                        <a14:foregroundMark x1="67933" y1="7833" x2="67933" y2="7833"/>
                        <a14:foregroundMark x1="68646" y1="6667" x2="68646" y2="6667"/>
                        <a14:foregroundMark x1="17340" y1="44500" x2="17340" y2="44500"/>
                        <a14:foregroundMark x1="60808" y1="82333" x2="60808" y2="82333"/>
                        <a14:foregroundMark x1="56057" y1="76167" x2="54394" y2="76167"/>
                        <a14:foregroundMark x1="42043" y1="72167" x2="30641" y2="79333"/>
                        <a14:foregroundMark x1="30641" y1="79333" x2="40143" y2="87167"/>
                        <a14:foregroundMark x1="40143" y1="87167" x2="54157" y2="89667"/>
                        <a14:foregroundMark x1="54157" y1="89667" x2="73397" y2="89167"/>
                        <a14:foregroundMark x1="73397" y1="89167" x2="61045" y2="80167"/>
                        <a14:foregroundMark x1="61045" y1="80167" x2="46556" y2="78500"/>
                        <a14:foregroundMark x1="46556" y1="78500" x2="48456" y2="78833"/>
                        <a14:foregroundMark x1="29929" y1="74333" x2="18052" y2="79833"/>
                        <a14:foregroundMark x1="18052" y1="79833" x2="21378" y2="83500"/>
                        <a14:foregroundMark x1="41330" y1="93000" x2="57007" y2="94667"/>
                        <a14:foregroundMark x1="57007" y1="94667" x2="61520" y2="94000"/>
                        <a14:foregroundMark x1="50831" y1="96167" x2="61758" y2="97333"/>
                        <a14:foregroundMark x1="23753" y1="92500" x2="24703" y2="91833"/>
                        <a14:foregroundMark x1="32304" y1="94167" x2="33492" y2="94167"/>
                        <a14:foregroundMark x1="29454" y1="93833" x2="29454" y2="93833"/>
                        <a14:foregroundMark x1="10926" y1="83500" x2="10926" y2="83500"/>
                        <a14:foregroundMark x1="71259" y1="84667" x2="72209" y2="84667"/>
                        <a14:foregroundMark x1="71971" y1="83833" x2="71971" y2="83833"/>
                        <a14:foregroundMark x1="71971" y1="83833" x2="73634" y2="82500"/>
                        <a14:foregroundMark x1="88124" y1="82333" x2="88124" y2="82333"/>
                        <a14:foregroundMark x1="94299" y1="83333" x2="94299" y2="83333"/>
                        <a14:foregroundMark x1="71496" y1="85000" x2="70309" y2="85000"/>
                      </a14:backgroundRemoval>
                    </a14:imgEffect>
                  </a14:imgLayer>
                </a14:imgProps>
              </a:ext>
            </a:extLst>
          </a:blip>
          <a:srcRect l="7601" t="5333" r="3088" b="2667"/>
          <a:stretch>
            <a:fillRect/>
          </a:stretch>
        </p:blipFill>
        <p:spPr bwMode="auto">
          <a:xfrm>
            <a:off x="3523973" y="335280"/>
            <a:ext cx="3010453" cy="44196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0"/>
            <a:ext cx="7315200" cy="533400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«Угости Машу»</a:t>
            </a:r>
            <a:r>
              <a:rPr lang="en-US" sz="2200" dirty="0"/>
              <a:t> </a:t>
            </a:r>
            <a:r>
              <a:rPr lang="ru-RU" sz="1800" dirty="0"/>
              <a:t>(назови только те слова, которые начинаются на звук «М»)</a:t>
            </a:r>
          </a:p>
        </p:txBody>
      </p:sp>
      <p:pic>
        <p:nvPicPr>
          <p:cNvPr id="21" name="Рисунок 20" descr="https://im0-tub-ru.yandex.net/i?id=ef0f515baab9d8fc15a375add9f4425c-l&amp;n=13"/>
          <p:cNvPicPr/>
          <p:nvPr/>
        </p:nvPicPr>
        <p:blipFill>
          <a:blip r:embed="rId4" cstate="print">
            <a:clrChange>
              <a:clrFrom>
                <a:srgbClr val="FFFCFD"/>
              </a:clrFrom>
              <a:clrTo>
                <a:srgbClr val="FFFC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20226" y="630238"/>
            <a:ext cx="1447800" cy="125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Рисунок8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534524">
            <a:off x="623685" y="379181"/>
            <a:ext cx="2072110" cy="1578751"/>
          </a:xfrm>
          <a:prstGeom prst="rect">
            <a:avLst/>
          </a:prstGeom>
        </p:spPr>
      </p:pic>
      <p:pic>
        <p:nvPicPr>
          <p:cNvPr id="29" name="Рисунок 28" descr="http://res.cloudinary.com/hrscywv4p/image/upload/c_limit,h_900,w_1200/mrbp0onhoevyimqx27nf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381000"/>
            <a:ext cx="1669098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http://detboxfon.ru/uploads/images/k/u/s/kusok_sira_foto_1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61" t="11712" r="15571"/>
          <a:stretch>
            <a:fillRect/>
          </a:stretch>
        </p:blipFill>
        <p:spPr bwMode="auto">
          <a:xfrm>
            <a:off x="6934200" y="2743200"/>
            <a:ext cx="152711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https://clipartion.com/wp-content/uploads/2015/11/clip-art-illustration-of-a-cartoon-banana-clip-art-illustration-830x1039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2450" y="5029200"/>
            <a:ext cx="137039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https://www.firestock.ru/download/s/fe488qgzrvudm4y/Fotolia_51292333_Subscription_Monthly_L.jp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1981200"/>
            <a:ext cx="13049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https://media.istockphoto.com/photos/colored-ice-cream-picture-id462043069?k=6&amp;m=462043069&amp;s=612x612&amp;w=0&amp;h=q_pImbhAa_PObVBYT41bWN6DlzlJcsF6DGbrIwC3cf0=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23" r="12828"/>
          <a:stretch>
            <a:fillRect/>
          </a:stretch>
        </p:blipFill>
        <p:spPr bwMode="auto">
          <a:xfrm rot="8462857">
            <a:off x="3028132" y="4821093"/>
            <a:ext cx="930251" cy="1962678"/>
          </a:xfrm>
          <a:prstGeom prst="rect">
            <a:avLst/>
          </a:prstGeom>
          <a:noFill/>
        </p:spPr>
      </p:pic>
      <p:pic>
        <p:nvPicPr>
          <p:cNvPr id="35" name="Рисунок 34" descr="http://static8.depositphotos.com/1076754/899/v/170/depositphotos_8998692-Milk-jug-and-glass-of.jpg"/>
          <p:cNvPicPr/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550" t="6790" r="8284" b="13580"/>
          <a:stretch>
            <a:fillRect/>
          </a:stretch>
        </p:blipFill>
        <p:spPr bwMode="auto">
          <a:xfrm>
            <a:off x="533400" y="3581400"/>
            <a:ext cx="14478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4" descr="http://3.bp.blogspot.com/-sV3rhzqFykM/URZhVnOpXsI/AAAAAAAAtjk/RZE8x7jpMJg/s640/clipart-2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9400" y="5486400"/>
            <a:ext cx="1658775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76596E-6 L 0.26858 0.30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9898E-6 L -0.30417 0.341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0" y="1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14616E-6 L 0.10139 -0.24584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0" y="-1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0111E-6 L 0.2875 -0.0589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0" y="-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1129E-6 L -0.24063 -0.2941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0" y="-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609600"/>
            <a:ext cx="37338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Вот летела муха,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варенье села,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Вымазала брюхо 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Дальше полетела.</a:t>
            </a:r>
          </a:p>
        </p:txBody>
      </p:sp>
      <p:pic>
        <p:nvPicPr>
          <p:cNvPr id="5" name="Picture 2" descr="http://pluspng.com/img-png/fly-png-download-png-image-fly-png-image-24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128453">
            <a:off x="4058809" y="2451834"/>
            <a:ext cx="4400602" cy="301991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362200" y="152400"/>
            <a:ext cx="4114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«Муха»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(пальчиковая гимнастика)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0"/>
            <a:ext cx="4495800" cy="48736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«Сколько мух поймала Маша?»</a:t>
            </a:r>
          </a:p>
        </p:txBody>
      </p:sp>
      <p:pic>
        <p:nvPicPr>
          <p:cNvPr id="4" name="Рисунок 3" descr="http://galerey-room.ru/images/0_5141c_364ab1a0_orig.png"/>
          <p:cNvPicPr/>
          <p:nvPr/>
        </p:nvPicPr>
        <p:blipFill>
          <a:blip r:embed="rId2" cstate="print"/>
          <a:srcRect l="9346" t="11905" r="11682" b="9048"/>
          <a:stretch>
            <a:fillRect/>
          </a:stretch>
        </p:blipFill>
        <p:spPr bwMode="auto">
          <a:xfrm>
            <a:off x="2971800" y="2057400"/>
            <a:ext cx="3048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pluspng.com/img-png/fly-png-download-png-image-fly-png-image-24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28453">
            <a:off x="7390222" y="3015694"/>
            <a:ext cx="1326889" cy="910577"/>
          </a:xfrm>
          <a:prstGeom prst="rect">
            <a:avLst/>
          </a:prstGeom>
          <a:noFill/>
        </p:spPr>
      </p:pic>
      <p:pic>
        <p:nvPicPr>
          <p:cNvPr id="7" name="Picture 2" descr="http://pluspng.com/img-png/fly-png-download-png-image-fly-png-image-24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28453">
            <a:off x="4570822" y="729693"/>
            <a:ext cx="1326889" cy="910577"/>
          </a:xfrm>
          <a:prstGeom prst="rect">
            <a:avLst/>
          </a:prstGeom>
          <a:noFill/>
        </p:spPr>
      </p:pic>
      <p:pic>
        <p:nvPicPr>
          <p:cNvPr id="8" name="Picture 2" descr="http://pluspng.com/img-png/fly-png-download-png-image-fly-png-image-24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28453">
            <a:off x="6475822" y="5149293"/>
            <a:ext cx="1326889" cy="910577"/>
          </a:xfrm>
          <a:prstGeom prst="rect">
            <a:avLst/>
          </a:prstGeom>
          <a:noFill/>
        </p:spPr>
      </p:pic>
      <p:pic>
        <p:nvPicPr>
          <p:cNvPr id="9" name="Picture 2" descr="http://pluspng.com/img-png/fly-png-download-png-image-fly-png-image-24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28453">
            <a:off x="989422" y="5149294"/>
            <a:ext cx="1326889" cy="910577"/>
          </a:xfrm>
          <a:prstGeom prst="rect">
            <a:avLst/>
          </a:prstGeom>
          <a:noFill/>
        </p:spPr>
      </p:pic>
      <p:pic>
        <p:nvPicPr>
          <p:cNvPr id="10" name="Picture 2" descr="http://pluspng.com/img-png/fly-png-download-png-image-fly-png-image-24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28453">
            <a:off x="913222" y="1186894"/>
            <a:ext cx="1326889" cy="91057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7 0.0666 L -0.18907 0.33302 " pathEditMode="relative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16281E-7 L -0.43333 -4.16281E-7 " pathEditMode="relative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44866E-6 L -0.33333 -0.24421 " pathEditMode="relative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6161E-6 L 0.19166 -0.25532 " pathEditMode="relative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7620000" cy="381000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«Маша - художник»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(назови только те слова, которые начинаются на звук «М»)</a:t>
            </a:r>
          </a:p>
        </p:txBody>
      </p:sp>
      <p:sp>
        <p:nvSpPr>
          <p:cNvPr id="19" name="Овал 18"/>
          <p:cNvSpPr/>
          <p:nvPr/>
        </p:nvSpPr>
        <p:spPr>
          <a:xfrm>
            <a:off x="4038600" y="2819400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апля 19"/>
          <p:cNvSpPr/>
          <p:nvPr/>
        </p:nvSpPr>
        <p:spPr>
          <a:xfrm>
            <a:off x="2133600" y="3766352"/>
            <a:ext cx="2013752" cy="1872447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Капля 20"/>
          <p:cNvSpPr/>
          <p:nvPr/>
        </p:nvSpPr>
        <p:spPr>
          <a:xfrm rot="17270524">
            <a:off x="4515995" y="4080000"/>
            <a:ext cx="1950554" cy="1898399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Капля 21"/>
          <p:cNvSpPr/>
          <p:nvPr/>
        </p:nvSpPr>
        <p:spPr>
          <a:xfrm rot="3685654">
            <a:off x="1632025" y="1717236"/>
            <a:ext cx="1921576" cy="1909567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Капля 22"/>
          <p:cNvSpPr/>
          <p:nvPr/>
        </p:nvSpPr>
        <p:spPr>
          <a:xfrm rot="8309091">
            <a:off x="3755298" y="478351"/>
            <a:ext cx="1892039" cy="1806156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Капля 23"/>
          <p:cNvSpPr/>
          <p:nvPr/>
        </p:nvSpPr>
        <p:spPr>
          <a:xfrm rot="12808779">
            <a:off x="5482508" y="1990316"/>
            <a:ext cx="1986744" cy="1902953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 descr="http://img1.liveinternet.ru/images/attach/c/8/102/583/102583867_2_.png"/>
          <p:cNvPicPr/>
          <p:nvPr/>
        </p:nvPicPr>
        <p:blipFill>
          <a:blip r:embed="rId2"/>
          <a:srcRect l="4488" t="4321" r="7676" b="3704"/>
          <a:stretch>
            <a:fillRect/>
          </a:stretch>
        </p:blipFill>
        <p:spPr bwMode="auto">
          <a:xfrm flipH="1">
            <a:off x="-152400" y="0"/>
            <a:ext cx="2057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http://allday2.com/uploads/posts/2015-02/1423552014_poppies-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438400"/>
            <a:ext cx="990600" cy="2029081"/>
          </a:xfrm>
          <a:prstGeom prst="rect">
            <a:avLst/>
          </a:prstGeom>
          <a:noFill/>
        </p:spPr>
      </p:pic>
      <p:pic>
        <p:nvPicPr>
          <p:cNvPr id="31" name="Рисунок 30" descr="Рисунок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200" y="838200"/>
            <a:ext cx="1377696" cy="1078992"/>
          </a:xfrm>
          <a:prstGeom prst="rect">
            <a:avLst/>
          </a:prstGeom>
        </p:spPr>
      </p:pic>
      <p:pic>
        <p:nvPicPr>
          <p:cNvPr id="32" name="Picture 4" descr="http://images.clipartpanda.com/mask-clipart-Bia4yb8i8.png"/>
          <p:cNvPicPr>
            <a:picLocks noChangeAspect="1" noChangeArrowheads="1"/>
          </p:cNvPicPr>
          <p:nvPr/>
        </p:nvPicPr>
        <p:blipFill>
          <a:blip r:embed="rId5" cstate="print"/>
          <a:srcRect r="12388" b="12644"/>
          <a:stretch>
            <a:fillRect/>
          </a:stretch>
        </p:blipFill>
        <p:spPr bwMode="auto">
          <a:xfrm>
            <a:off x="6938210" y="4724400"/>
            <a:ext cx="2205790" cy="1676400"/>
          </a:xfrm>
          <a:prstGeom prst="rect">
            <a:avLst/>
          </a:prstGeom>
          <a:noFill/>
        </p:spPr>
      </p:pic>
      <p:pic>
        <p:nvPicPr>
          <p:cNvPr id="33" name="Picture 14" descr="http://borisova.3dn.ru/kartinki/gribi/9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5062415"/>
            <a:ext cx="1309747" cy="1795585"/>
          </a:xfrm>
          <a:prstGeom prst="rect">
            <a:avLst/>
          </a:prstGeom>
          <a:noFill/>
        </p:spPr>
      </p:pic>
      <p:pic>
        <p:nvPicPr>
          <p:cNvPr id="34" name="Picture 22" descr="http://www.playcast.ru/uploads/2014/07/08/917235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5257800"/>
            <a:ext cx="1073912" cy="1066800"/>
          </a:xfrm>
          <a:prstGeom prst="rect">
            <a:avLst/>
          </a:prstGeom>
          <a:noFill/>
        </p:spPr>
      </p:pic>
      <p:pic>
        <p:nvPicPr>
          <p:cNvPr id="35" name="Picture 24" descr="http://clipartmania.ru/uploads/gallery/comthumb/294/red-bow-5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3800" y="533400"/>
            <a:ext cx="1219200" cy="1163117"/>
          </a:xfrm>
          <a:prstGeom prst="rect">
            <a:avLst/>
          </a:prstGeom>
          <a:noFill/>
        </p:spPr>
      </p:pic>
      <p:pic>
        <p:nvPicPr>
          <p:cNvPr id="36" name="Picture 8" descr="http://www.artwall.ru/files/products/sticker_p-5804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6400" y="381000"/>
            <a:ext cx="1464550" cy="946099"/>
          </a:xfrm>
          <a:prstGeom prst="rect">
            <a:avLst/>
          </a:prstGeom>
          <a:noFill/>
        </p:spPr>
      </p:pic>
      <p:pic>
        <p:nvPicPr>
          <p:cNvPr id="18" name="Picture 2" descr="http://pluspng.com/img-png/fly-png-download-png-image-fly-png-image-240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8128453">
            <a:off x="7742088" y="2482292"/>
            <a:ext cx="1326889" cy="910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52451E-6 L 0.42084 -0.30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0" y="-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93 L -0.15035 0.49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77058E-7 L -0.16267 -0.3885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111 L -0.17152 -0.48451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0" y="-2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58834E-6 L -0.56094 0.2493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019800" cy="411162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«Четвертый лишний»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(назови слово, в котором нет звука М)</a:t>
            </a:r>
          </a:p>
        </p:txBody>
      </p:sp>
      <p:pic>
        <p:nvPicPr>
          <p:cNvPr id="2049" name="Picture 1" descr="C:\Users\алена\Desktop\мамик - рабочий стол\картинки для презентации\слайд 4\макароны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17" t="949" r="14027" b="2117"/>
          <a:stretch>
            <a:fillRect/>
          </a:stretch>
        </p:blipFill>
        <p:spPr bwMode="auto">
          <a:xfrm>
            <a:off x="228600" y="3810000"/>
            <a:ext cx="2514600" cy="2151668"/>
          </a:xfrm>
          <a:prstGeom prst="rect">
            <a:avLst/>
          </a:prstGeom>
          <a:noFill/>
        </p:spPr>
      </p:pic>
      <p:pic>
        <p:nvPicPr>
          <p:cNvPr id="2050" name="Picture 2" descr="C:\Users\алена\Desktop\мамик - рабочий стол\картинки для презентации\слайд 4\малыш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353"/>
          <a:stretch>
            <a:fillRect/>
          </a:stretch>
        </p:blipFill>
        <p:spPr bwMode="auto">
          <a:xfrm>
            <a:off x="5029200" y="3581400"/>
            <a:ext cx="1828800" cy="2215315"/>
          </a:xfrm>
          <a:prstGeom prst="rect">
            <a:avLst/>
          </a:prstGeom>
          <a:noFill/>
        </p:spPr>
      </p:pic>
      <p:pic>
        <p:nvPicPr>
          <p:cNvPr id="2051" name="Picture 3" descr="C:\Users\алена\Desktop\мамик - рабочий стол\картинки для презентации\слайд 4\мурав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3810000"/>
            <a:ext cx="1413405" cy="1884362"/>
          </a:xfrm>
          <a:prstGeom prst="rect">
            <a:avLst/>
          </a:prstGeom>
          <a:noFill/>
        </p:spPr>
      </p:pic>
      <p:pic>
        <p:nvPicPr>
          <p:cNvPr id="2052" name="Picture 4" descr="C:\Users\алена\Desktop\мамик - рабочий стол\картинки для презентации\слайд 4\кот.png"/>
          <p:cNvPicPr>
            <a:picLocks noChangeAspect="1" noChangeArrowheads="1"/>
          </p:cNvPicPr>
          <p:nvPr/>
        </p:nvPicPr>
        <p:blipFill>
          <a:blip r:embed="rId5" cstate="print"/>
          <a:srcRect l="8333" t="5612" r="16667"/>
          <a:stretch>
            <a:fillRect/>
          </a:stretch>
        </p:blipFill>
        <p:spPr bwMode="auto">
          <a:xfrm>
            <a:off x="2667000" y="3429000"/>
            <a:ext cx="1895939" cy="2362200"/>
          </a:xfrm>
          <a:prstGeom prst="rect">
            <a:avLst/>
          </a:prstGeom>
          <a:noFill/>
        </p:spPr>
      </p:pic>
      <p:pic>
        <p:nvPicPr>
          <p:cNvPr id="7" name="Рисунок 6" descr="https://static-01.mackoviahracky.sk/files/image_bank/22022016_e6e51754868c4f95df0c617e335c2d40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0"/>
            <a:ext cx="138259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173</Words>
  <Application>Microsoft Office PowerPoint</Application>
  <PresentationFormat>Экран (4:3)</PresentationFormat>
  <Paragraphs>29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Звук и буква М</vt:lpstr>
      <vt:lpstr>Здравствуйте, я, Маша!</vt:lpstr>
      <vt:lpstr>загадки</vt:lpstr>
      <vt:lpstr>Презентация PowerPoint</vt:lpstr>
      <vt:lpstr>«Угости Машу» (назови только те слова, которые начинаются на звук «М»)</vt:lpstr>
      <vt:lpstr>Презентация PowerPoint</vt:lpstr>
      <vt:lpstr>«Сколько мух поймала Маша?»</vt:lpstr>
      <vt:lpstr>«Маша - художник» (назови только те слова, которые начинаются на звук «М»)</vt:lpstr>
      <vt:lpstr>«Четвертый лишний» (назови слово, в котором нет звука М)</vt:lpstr>
      <vt:lpstr>«Четвертый лишний»</vt:lpstr>
      <vt:lpstr>Презентация PowerPoint</vt:lpstr>
      <vt:lpstr>Взявшись за руки мы встали И на М похоже стали.</vt:lpstr>
      <vt:lpstr>Собери букву</vt:lpstr>
      <vt:lpstr>Презентация PowerPoint</vt:lpstr>
      <vt:lpstr>Презентация PowerPoint</vt:lpstr>
      <vt:lpstr>Презентация PowerPoint</vt:lpstr>
      <vt:lpstr>МОЛОДЦЫ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Звук и буква М</dc:title>
  <dc:creator>алена</dc:creator>
  <cp:lastModifiedBy>Ирина Дорофеева</cp:lastModifiedBy>
  <cp:revision>45</cp:revision>
  <dcterms:created xsi:type="dcterms:W3CDTF">2018-04-27T14:47:31Z</dcterms:created>
  <dcterms:modified xsi:type="dcterms:W3CDTF">2022-03-26T08:00:47Z</dcterms:modified>
</cp:coreProperties>
</file>