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88" r:id="rId3"/>
    <p:sldId id="325" r:id="rId4"/>
    <p:sldId id="292" r:id="rId5"/>
    <p:sldId id="328" r:id="rId6"/>
    <p:sldId id="329" r:id="rId7"/>
    <p:sldId id="300" r:id="rId8"/>
    <p:sldId id="327" r:id="rId9"/>
    <p:sldId id="326" r:id="rId10"/>
    <p:sldId id="290" r:id="rId11"/>
    <p:sldId id="330" r:id="rId12"/>
    <p:sldId id="303" r:id="rId13"/>
    <p:sldId id="320" r:id="rId14"/>
    <p:sldId id="347" r:id="rId15"/>
    <p:sldId id="318" r:id="rId16"/>
    <p:sldId id="319" r:id="rId17"/>
    <p:sldId id="313" r:id="rId18"/>
    <p:sldId id="314" r:id="rId19"/>
    <p:sldId id="331" r:id="rId20"/>
    <p:sldId id="315" r:id="rId21"/>
    <p:sldId id="322" r:id="rId22"/>
    <p:sldId id="316" r:id="rId23"/>
    <p:sldId id="304" r:id="rId24"/>
    <p:sldId id="305" r:id="rId25"/>
    <p:sldId id="332" r:id="rId26"/>
    <p:sldId id="317" r:id="rId27"/>
    <p:sldId id="306" r:id="rId28"/>
    <p:sldId id="333" r:id="rId29"/>
    <p:sldId id="307" r:id="rId30"/>
    <p:sldId id="308" r:id="rId31"/>
    <p:sldId id="309" r:id="rId32"/>
    <p:sldId id="311" r:id="rId33"/>
    <p:sldId id="321" r:id="rId34"/>
    <p:sldId id="334" r:id="rId35"/>
    <p:sldId id="323" r:id="rId36"/>
    <p:sldId id="310" r:id="rId37"/>
    <p:sldId id="312" r:id="rId38"/>
    <p:sldId id="335" r:id="rId39"/>
    <p:sldId id="289" r:id="rId40"/>
    <p:sldId id="350" r:id="rId41"/>
    <p:sldId id="269" r:id="rId42"/>
    <p:sldId id="263" r:id="rId43"/>
    <p:sldId id="264" r:id="rId44"/>
    <p:sldId id="265" r:id="rId45"/>
    <p:sldId id="259" r:id="rId46"/>
    <p:sldId id="268" r:id="rId47"/>
    <p:sldId id="267" r:id="rId48"/>
    <p:sldId id="266" r:id="rId49"/>
    <p:sldId id="272" r:id="rId50"/>
    <p:sldId id="273" r:id="rId51"/>
    <p:sldId id="274" r:id="rId52"/>
    <p:sldId id="275" r:id="rId53"/>
    <p:sldId id="276" r:id="rId54"/>
    <p:sldId id="278" r:id="rId55"/>
    <p:sldId id="277" r:id="rId56"/>
    <p:sldId id="279" r:id="rId57"/>
    <p:sldId id="352" r:id="rId58"/>
    <p:sldId id="354" r:id="rId59"/>
    <p:sldId id="353" r:id="rId60"/>
    <p:sldId id="355" r:id="rId61"/>
    <p:sldId id="280" r:id="rId62"/>
    <p:sldId id="281" r:id="rId63"/>
    <p:sldId id="348" r:id="rId64"/>
    <p:sldId id="349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0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E9C0-A666-4E76-8BAB-950B96A7E929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B439D-3BFF-450B-AEB0-F77C7D03A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4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B439D-3BFF-450B-AEB0-F77C7D03AA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3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6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8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4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7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5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8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9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5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7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3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D387E-2038-4E5D-A5D2-4207F4F8C91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2BDD-0E54-4FF1-B5D8-AF67C804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9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5745"/>
            <a:ext cx="9144000" cy="171182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7030A0"/>
                </a:solidFill>
              </a:rPr>
              <a:t>“Hello, Donkey” game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8363" y="3657456"/>
            <a:ext cx="3144981" cy="26463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Игра-</a:t>
            </a:r>
            <a:r>
              <a:rPr lang="ru-RU" dirty="0" err="1" smtClean="0"/>
              <a:t>дрилл</a:t>
            </a:r>
            <a:r>
              <a:rPr lang="ru-RU" dirty="0" smtClean="0"/>
              <a:t> для 2 класса </a:t>
            </a:r>
            <a:endParaRPr lang="en-US" dirty="0" smtClean="0"/>
          </a:p>
          <a:p>
            <a:r>
              <a:rPr lang="ru-RU" dirty="0" smtClean="0"/>
              <a:t>УМК </a:t>
            </a:r>
            <a:r>
              <a:rPr lang="en-US" dirty="0" smtClean="0"/>
              <a:t>Team up</a:t>
            </a:r>
          </a:p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Евсеева Анастасия Олеговна, </a:t>
            </a:r>
          </a:p>
          <a:p>
            <a:r>
              <a:rPr lang="ru-RU" dirty="0" smtClean="0"/>
              <a:t>учитель английского языка,</a:t>
            </a:r>
          </a:p>
          <a:p>
            <a:r>
              <a:rPr lang="ru-RU" dirty="0" smtClean="0"/>
              <a:t>МБОУ «СОШ №39»</a:t>
            </a:r>
          </a:p>
          <a:p>
            <a:r>
              <a:rPr lang="ru-RU" dirty="0"/>
              <a:t>г</a:t>
            </a:r>
            <a:r>
              <a:rPr lang="ru-RU" dirty="0" smtClean="0"/>
              <a:t>. Набережные Челны</a:t>
            </a:r>
          </a:p>
          <a:p>
            <a:r>
              <a:rPr lang="ru-RU" dirty="0" smtClean="0"/>
              <a:t>Татарстан</a:t>
            </a:r>
            <a:endParaRPr lang="ru-RU" dirty="0"/>
          </a:p>
        </p:txBody>
      </p:sp>
      <p:pic>
        <p:nvPicPr>
          <p:cNvPr id="4" name="Содержимое 3" descr="eeyore_he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48" y="2307565"/>
            <a:ext cx="4524397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7030A0"/>
                </a:solidFill>
              </a:rPr>
              <a:t>Sh</a:t>
            </a:r>
            <a:r>
              <a:rPr lang="en-US" sz="8000" b="1" dirty="0" smtClean="0">
                <a:solidFill>
                  <a:srgbClr val="7030A0"/>
                </a:solidFill>
              </a:rPr>
              <a:t> =[</a:t>
            </a:r>
            <a:r>
              <a:rPr lang="ru-RU" sz="8000" b="1" dirty="0" smtClean="0">
                <a:solidFill>
                  <a:srgbClr val="7030A0"/>
                </a:solidFill>
              </a:rPr>
              <a:t>ш</a:t>
            </a:r>
            <a:r>
              <a:rPr lang="en-US" sz="8000" b="1" dirty="0" smtClean="0">
                <a:solidFill>
                  <a:srgbClr val="7030A0"/>
                </a:solidFill>
              </a:rPr>
              <a:t>]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Sh</a:t>
            </a:r>
            <a:r>
              <a:rPr lang="en-US" sz="6600" b="1" dirty="0" smtClean="0"/>
              <a:t>e</a:t>
            </a:r>
          </a:p>
          <a:p>
            <a:r>
              <a:rPr lang="en-US" sz="6600" b="1" dirty="0" smtClean="0">
                <a:solidFill>
                  <a:srgbClr val="7030A0"/>
                </a:solidFill>
              </a:rPr>
              <a:t>Sh</a:t>
            </a:r>
            <a:r>
              <a:rPr lang="en-US" sz="6600" b="1" dirty="0" smtClean="0"/>
              <a:t>elf</a:t>
            </a:r>
          </a:p>
          <a:p>
            <a:r>
              <a:rPr lang="en-US" sz="6600" b="1" dirty="0" smtClean="0">
                <a:solidFill>
                  <a:srgbClr val="7030A0"/>
                </a:solidFill>
              </a:rPr>
              <a:t>Sh</a:t>
            </a:r>
            <a:r>
              <a:rPr lang="en-US" sz="6600" b="1" dirty="0" smtClean="0"/>
              <a:t>ip</a:t>
            </a:r>
          </a:p>
          <a:p>
            <a:r>
              <a:rPr lang="en-US" sz="6600" b="1" dirty="0" smtClean="0">
                <a:solidFill>
                  <a:srgbClr val="7030A0"/>
                </a:solidFill>
              </a:rPr>
              <a:t>Sh</a:t>
            </a:r>
            <a:r>
              <a:rPr lang="en-US" sz="6600" b="1" dirty="0" smtClean="0"/>
              <a:t>arpener</a:t>
            </a:r>
            <a:endParaRPr lang="ru-RU" sz="6600" b="1" dirty="0" smtClean="0"/>
          </a:p>
          <a:p>
            <a:r>
              <a:rPr lang="en-US" sz="6600" b="1" dirty="0" smtClean="0"/>
              <a:t>fi</a:t>
            </a:r>
            <a:r>
              <a:rPr lang="en-US" sz="6600" b="1" dirty="0" smtClean="0">
                <a:solidFill>
                  <a:srgbClr val="7030A0"/>
                </a:solidFill>
              </a:rPr>
              <a:t>sh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Hello, </a:t>
            </a:r>
            <a:r>
              <a:rPr lang="en-US" b="1" dirty="0" smtClean="0">
                <a:solidFill>
                  <a:srgbClr val="FF0000"/>
                </a:solidFill>
              </a:rPr>
              <a:t>Donkey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eyore_he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357298"/>
            <a:ext cx="4524397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1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ch</a:t>
            </a:r>
            <a:r>
              <a:rPr lang="en-US" sz="9600" b="1" dirty="0" smtClean="0">
                <a:solidFill>
                  <a:srgbClr val="7030A0"/>
                </a:solidFill>
              </a:rPr>
              <a:t>ampion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9191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th</a:t>
            </a:r>
            <a:r>
              <a:rPr lang="en-US" sz="9600" b="1" dirty="0" smtClean="0">
                <a:solidFill>
                  <a:srgbClr val="7030A0"/>
                </a:solidFill>
              </a:rPr>
              <a:t>ings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563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yore_he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357298"/>
            <a:ext cx="4524397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5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ch</a:t>
            </a:r>
            <a:r>
              <a:rPr lang="en-US" sz="9600" b="1" dirty="0" smtClean="0">
                <a:solidFill>
                  <a:srgbClr val="7030A0"/>
                </a:solidFill>
              </a:rPr>
              <a:t>air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2218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>
                <a:solidFill>
                  <a:srgbClr val="7030A0"/>
                </a:solidFill>
              </a:rPr>
              <a:t>s</a:t>
            </a:r>
            <a:r>
              <a:rPr lang="en-US" sz="9600" b="1" u="sng" dirty="0" smtClean="0">
                <a:solidFill>
                  <a:srgbClr val="7030A0"/>
                </a:solidFill>
              </a:rPr>
              <a:t>h</a:t>
            </a:r>
            <a:r>
              <a:rPr lang="en-US" sz="9600" b="1" dirty="0" smtClean="0">
                <a:solidFill>
                  <a:srgbClr val="7030A0"/>
                </a:solidFill>
              </a:rPr>
              <a:t>ip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6470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th</a:t>
            </a:r>
            <a:r>
              <a:rPr lang="en-US" sz="9600" b="1" dirty="0" smtClean="0">
                <a:solidFill>
                  <a:srgbClr val="7030A0"/>
                </a:solidFill>
              </a:rPr>
              <a:t>ree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454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sh</a:t>
            </a:r>
            <a:r>
              <a:rPr lang="en-US" sz="9600" b="1" dirty="0" smtClean="0">
                <a:solidFill>
                  <a:srgbClr val="7030A0"/>
                </a:solidFill>
              </a:rPr>
              <a:t>elf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4166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yore_he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357298"/>
            <a:ext cx="4524397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0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492" y="365125"/>
            <a:ext cx="10316308" cy="1325563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atin typeface="Comic Sans MS" panose="030F0702030302020204" pitchFamily="66" charset="0"/>
              </a:rPr>
              <a:t>Сс</a:t>
            </a:r>
            <a:r>
              <a:rPr lang="ru-RU" sz="5400" b="1" dirty="0" smtClean="0">
                <a:latin typeface="Comic Sans MS" panose="030F0702030302020204" pitchFamily="66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[s]=</a:t>
            </a:r>
            <a:r>
              <a:rPr lang="ru-RU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перед </a:t>
            </a:r>
            <a:r>
              <a:rPr lang="en-US" sz="5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e,i,y</a:t>
            </a:r>
            <a:r>
              <a:rPr lang="en-US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smtClean="0">
                <a:latin typeface="Comic Sans MS" panose="030F0702030302020204" pitchFamily="66" charset="0"/>
              </a:rPr>
              <a:t>или </a:t>
            </a:r>
            <a:r>
              <a:rPr lang="en-US" sz="5400" b="1" dirty="0" smtClean="0">
                <a:latin typeface="Comic Sans MS" panose="030F0702030302020204" pitchFamily="66" charset="0"/>
              </a:rPr>
              <a:t>[k]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[k] – cool, crayon, case, chocolate</a:t>
            </a:r>
          </a:p>
          <a:p>
            <a:r>
              <a:rPr lang="en-US" sz="7200" b="1" dirty="0" smtClean="0"/>
              <a:t>[s] – pen</a:t>
            </a:r>
            <a:r>
              <a:rPr lang="en-US" sz="7200" b="1" u="sng" dirty="0" smtClean="0"/>
              <a:t>c</a:t>
            </a:r>
            <a:r>
              <a:rPr lang="en-US" sz="7200" b="1" dirty="0" smtClean="0">
                <a:solidFill>
                  <a:srgbClr val="7030A0"/>
                </a:solidFill>
              </a:rPr>
              <a:t>i</a:t>
            </a:r>
            <a:r>
              <a:rPr lang="en-US" sz="7200" b="1" dirty="0" smtClean="0"/>
              <a:t>l, </a:t>
            </a:r>
            <a:r>
              <a:rPr lang="en-US" sz="7200" b="1" u="sng" dirty="0" smtClean="0"/>
              <a:t>sc</a:t>
            </a:r>
            <a:r>
              <a:rPr lang="en-US" sz="7200" b="1" dirty="0" smtClean="0">
                <a:solidFill>
                  <a:srgbClr val="7030A0"/>
                </a:solidFill>
              </a:rPr>
              <a:t>i</a:t>
            </a:r>
            <a:r>
              <a:rPr lang="en-US" sz="7200" b="1" dirty="0" smtClean="0"/>
              <a:t>ssors, i</a:t>
            </a:r>
            <a:r>
              <a:rPr lang="en-US" sz="7200" b="1" u="sng" dirty="0" smtClean="0"/>
              <a:t>c</a:t>
            </a:r>
            <a:r>
              <a:rPr lang="en-US" sz="7200" b="1" dirty="0" smtClean="0"/>
              <a:t>e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538768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ch</a:t>
            </a:r>
            <a:r>
              <a:rPr lang="en-US" sz="9600" b="1" dirty="0" smtClean="0">
                <a:solidFill>
                  <a:srgbClr val="7030A0"/>
                </a:solidFill>
              </a:rPr>
              <a:t>icken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085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>
                <a:solidFill>
                  <a:srgbClr val="7030A0"/>
                </a:solidFill>
              </a:rPr>
              <a:t>t</a:t>
            </a:r>
            <a:r>
              <a:rPr lang="en-US" sz="9600" b="1" u="sng" dirty="0" smtClean="0">
                <a:solidFill>
                  <a:srgbClr val="7030A0"/>
                </a:solidFill>
              </a:rPr>
              <a:t>h</a:t>
            </a:r>
            <a:r>
              <a:rPr lang="en-US" sz="9600" b="1" dirty="0" smtClean="0">
                <a:solidFill>
                  <a:srgbClr val="7030A0"/>
                </a:solidFill>
              </a:rPr>
              <a:t>ese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6467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sh</a:t>
            </a:r>
            <a:r>
              <a:rPr lang="en-US" sz="9600" b="1" dirty="0" smtClean="0">
                <a:solidFill>
                  <a:srgbClr val="7030A0"/>
                </a:solidFill>
              </a:rPr>
              <a:t>ell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6696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sh</a:t>
            </a:r>
            <a:r>
              <a:rPr lang="en-US" sz="9600" b="1" dirty="0" smtClean="0">
                <a:solidFill>
                  <a:srgbClr val="7030A0"/>
                </a:solidFill>
              </a:rPr>
              <a:t>arpener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3186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th</a:t>
            </a:r>
            <a:r>
              <a:rPr lang="en-US" sz="9600" b="1" dirty="0" smtClean="0">
                <a:solidFill>
                  <a:srgbClr val="7030A0"/>
                </a:solidFill>
              </a:rPr>
              <a:t>is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647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yore_he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357298"/>
            <a:ext cx="4524397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2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Th</a:t>
            </a:r>
            <a:r>
              <a:rPr lang="en-US" sz="9600" b="1" dirty="0" smtClean="0">
                <a:solidFill>
                  <a:srgbClr val="7030A0"/>
                </a:solidFill>
              </a:rPr>
              <a:t>ank you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8233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ch</a:t>
            </a:r>
            <a:r>
              <a:rPr lang="en-US" sz="9600" b="1" dirty="0" smtClean="0">
                <a:solidFill>
                  <a:srgbClr val="7030A0"/>
                </a:solidFill>
              </a:rPr>
              <a:t>ess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716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yore_he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357298"/>
            <a:ext cx="4524397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29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sh</a:t>
            </a:r>
            <a:r>
              <a:rPr lang="en-US" sz="9600" b="1" dirty="0" smtClean="0">
                <a:solidFill>
                  <a:srgbClr val="7030A0"/>
                </a:solidFill>
              </a:rPr>
              <a:t>eep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4507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Rounded MT Bold" panose="020F0704030504030204" pitchFamily="34" charset="0"/>
              </a:rPr>
              <a:t>T + h = 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9600" dirty="0" smtClean="0"/>
              <a:t>Если вместе </a:t>
            </a:r>
            <a:r>
              <a:rPr lang="en-US" sz="9600" dirty="0" smtClean="0"/>
              <a:t>t </a:t>
            </a:r>
            <a:r>
              <a:rPr lang="ru-RU" sz="9600" dirty="0" smtClean="0"/>
              <a:t>и </a:t>
            </a:r>
            <a:r>
              <a:rPr lang="en-US" sz="9600" dirty="0" smtClean="0"/>
              <a:t>h</a:t>
            </a:r>
            <a:r>
              <a:rPr lang="ru-RU" sz="9600" dirty="0" smtClean="0"/>
              <a:t>,</a:t>
            </a:r>
          </a:p>
          <a:p>
            <a:pPr marL="0" indent="0">
              <a:buNone/>
            </a:pPr>
            <a:r>
              <a:rPr lang="ru-RU" sz="9600" dirty="0" smtClean="0"/>
              <a:t>Будет интересно,</a:t>
            </a:r>
          </a:p>
          <a:p>
            <a:pPr marL="0" indent="0">
              <a:buNone/>
            </a:pPr>
            <a:r>
              <a:rPr lang="ru-RU" sz="9600" dirty="0" smtClean="0"/>
              <a:t>Англичане всем язык </a:t>
            </a:r>
          </a:p>
          <a:p>
            <a:pPr marL="0" indent="0">
              <a:buNone/>
            </a:pPr>
            <a:r>
              <a:rPr lang="ru-RU" sz="9600" dirty="0" smtClean="0"/>
              <a:t>Показывают и благодарят</a:t>
            </a:r>
          </a:p>
          <a:p>
            <a:pPr marL="0" indent="0">
              <a:buNone/>
            </a:pPr>
            <a:r>
              <a:rPr lang="en-US" sz="9600" u="sng" dirty="0" smtClean="0"/>
              <a:t>Th</a:t>
            </a:r>
            <a:r>
              <a:rPr lang="en-US" sz="9600" dirty="0" smtClean="0"/>
              <a:t>ank you </a:t>
            </a:r>
            <a:r>
              <a:rPr lang="ru-RU" sz="9600" dirty="0" smtClean="0"/>
              <a:t>или</a:t>
            </a:r>
            <a:r>
              <a:rPr lang="en-US" sz="9600" dirty="0" smtClean="0"/>
              <a:t> three</a:t>
            </a:r>
            <a:endParaRPr lang="ru-RU" sz="9600" dirty="0" smtClean="0"/>
          </a:p>
          <a:p>
            <a:pPr marL="0" indent="0">
              <a:buNone/>
            </a:pPr>
            <a:r>
              <a:rPr lang="ru-RU" sz="9600" dirty="0" smtClean="0"/>
              <a:t>Смешно так говорят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640093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</a:rPr>
              <a:t>crayon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6761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</a:rPr>
              <a:t>cool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3203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</a:rPr>
              <a:t>pen</a:t>
            </a:r>
            <a:r>
              <a:rPr lang="en-US" sz="9600" b="1" u="sng" dirty="0" smtClean="0">
                <a:solidFill>
                  <a:srgbClr val="7030A0"/>
                </a:solidFill>
              </a:rPr>
              <a:t>ci</a:t>
            </a:r>
            <a:r>
              <a:rPr lang="en-US" sz="9600" b="1" dirty="0" smtClean="0">
                <a:solidFill>
                  <a:srgbClr val="7030A0"/>
                </a:solidFill>
              </a:rPr>
              <a:t>l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5437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c</a:t>
            </a:r>
            <a:r>
              <a:rPr lang="en-US" sz="9600" b="1" dirty="0" smtClean="0">
                <a:solidFill>
                  <a:srgbClr val="7030A0"/>
                </a:solidFill>
              </a:rPr>
              <a:t>omputer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6506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yore_he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357298"/>
            <a:ext cx="4524397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32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c</a:t>
            </a:r>
            <a:r>
              <a:rPr lang="en-US" sz="9600" b="1" dirty="0" smtClean="0">
                <a:solidFill>
                  <a:srgbClr val="7030A0"/>
                </a:solidFill>
              </a:rPr>
              <a:t>upboard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5604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</a:rPr>
              <a:t>sc</a:t>
            </a:r>
            <a:r>
              <a:rPr lang="en-US" sz="9600" b="1" u="sng" dirty="0" smtClean="0">
                <a:solidFill>
                  <a:srgbClr val="7030A0"/>
                </a:solidFill>
              </a:rPr>
              <a:t>h</a:t>
            </a:r>
            <a:r>
              <a:rPr lang="en-US" sz="9600" b="1" dirty="0" smtClean="0">
                <a:solidFill>
                  <a:srgbClr val="7030A0"/>
                </a:solidFill>
              </a:rPr>
              <a:t>ool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2800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7030A0"/>
                </a:solidFill>
              </a:rPr>
              <a:t>sc</a:t>
            </a:r>
            <a:r>
              <a:rPr lang="en-US" sz="9600" b="1" dirty="0" smtClean="0">
                <a:solidFill>
                  <a:srgbClr val="7030A0"/>
                </a:solidFill>
              </a:rPr>
              <a:t>issors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2099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yore_he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357298"/>
            <a:ext cx="4524397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73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</a:rPr>
              <a:t>Yy</a:t>
            </a:r>
            <a:r>
              <a:rPr lang="en-US" sz="6600" b="1" dirty="0" smtClean="0">
                <a:solidFill>
                  <a:srgbClr val="7030A0"/>
                </a:solidFill>
              </a:rPr>
              <a:t> – [</a:t>
            </a:r>
            <a:r>
              <a:rPr lang="ru-RU" sz="6600" b="1" dirty="0" smtClean="0">
                <a:solidFill>
                  <a:srgbClr val="7030A0"/>
                </a:solidFill>
              </a:rPr>
              <a:t>й</a:t>
            </a:r>
            <a:r>
              <a:rPr lang="en-US" sz="6600" b="1" dirty="0" smtClean="0">
                <a:solidFill>
                  <a:srgbClr val="7030A0"/>
                </a:solidFill>
              </a:rPr>
              <a:t>], [</a:t>
            </a:r>
            <a:r>
              <a:rPr lang="en-US" sz="6600" b="1" dirty="0" err="1" smtClean="0">
                <a:solidFill>
                  <a:srgbClr val="7030A0"/>
                </a:solidFill>
              </a:rPr>
              <a:t>ai</a:t>
            </a:r>
            <a:r>
              <a:rPr lang="en-US" sz="6600" b="1" dirty="0" smtClean="0">
                <a:solidFill>
                  <a:srgbClr val="7030A0"/>
                </a:solidFill>
              </a:rPr>
              <a:t>], [</a:t>
            </a:r>
            <a:r>
              <a:rPr lang="en-US" sz="6600" b="1" dirty="0" err="1" smtClean="0">
                <a:solidFill>
                  <a:srgbClr val="7030A0"/>
                </a:solidFill>
              </a:rPr>
              <a:t>i</a:t>
            </a:r>
            <a:r>
              <a:rPr lang="en-US" sz="6600" b="1" dirty="0" smtClean="0">
                <a:solidFill>
                  <a:srgbClr val="7030A0"/>
                </a:solidFill>
              </a:rPr>
              <a:t>]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Yes, yo-yo, yellow, yogurt, crayon, you [</a:t>
            </a:r>
            <a:r>
              <a:rPr lang="ru-RU" sz="6600" b="1" dirty="0" smtClean="0"/>
              <a:t>ю</a:t>
            </a:r>
            <a:r>
              <a:rPr lang="en-US" sz="6600" b="1" dirty="0" smtClean="0"/>
              <a:t>], your [</a:t>
            </a:r>
            <a:r>
              <a:rPr lang="ru-RU" sz="6600" b="1" dirty="0" smtClean="0"/>
              <a:t>ё</a:t>
            </a:r>
            <a:r>
              <a:rPr lang="en-US" sz="6600" b="1" dirty="0" smtClean="0"/>
              <a:t>]</a:t>
            </a:r>
          </a:p>
          <a:p>
            <a:r>
              <a:rPr lang="en-US" sz="6600" b="1" dirty="0" smtClean="0"/>
              <a:t>My, fly, cry</a:t>
            </a:r>
          </a:p>
          <a:p>
            <a:r>
              <a:rPr lang="en-US" sz="6600" b="1" u="sng" dirty="0" smtClean="0">
                <a:solidFill>
                  <a:srgbClr val="7030A0"/>
                </a:solidFill>
              </a:rPr>
              <a:t>Y</a:t>
            </a:r>
            <a:r>
              <a:rPr lang="en-US" sz="6600" b="1" dirty="0" smtClean="0"/>
              <a:t>umm</a:t>
            </a:r>
            <a:r>
              <a:rPr lang="en-US" sz="6600" b="1" u="sng" dirty="0" smtClean="0">
                <a:solidFill>
                  <a:srgbClr val="7030A0"/>
                </a:solidFill>
              </a:rPr>
              <a:t>y, </a:t>
            </a:r>
            <a:r>
              <a:rPr lang="en-US" sz="6600" b="1" dirty="0" smtClean="0"/>
              <a:t>mummy, daddy</a:t>
            </a:r>
          </a:p>
        </p:txBody>
      </p:sp>
    </p:spTree>
    <p:extLst>
      <p:ext uri="{BB962C8B-B14F-4D97-AF65-F5344CB8AC3E}">
        <p14:creationId xmlns:p14="http://schemas.microsoft.com/office/powerpoint/2010/main" val="177115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7030A0"/>
                </a:solidFill>
              </a:rPr>
              <a:t>Th</a:t>
            </a:r>
            <a:r>
              <a:rPr lang="en-US" sz="8000" b="1" dirty="0" smtClean="0">
                <a:solidFill>
                  <a:srgbClr val="7030A0"/>
                </a:solidFill>
              </a:rPr>
              <a:t> 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4417"/>
            <a:ext cx="10515600" cy="4351338"/>
          </a:xfrm>
        </p:spPr>
        <p:txBody>
          <a:bodyPr numCol="2">
            <a:normAutofit/>
          </a:bodyPr>
          <a:lstStyle/>
          <a:p>
            <a:r>
              <a:rPr lang="en-US" sz="5400" b="1" dirty="0" smtClean="0"/>
              <a:t>This</a:t>
            </a:r>
          </a:p>
          <a:p>
            <a:r>
              <a:rPr lang="en-US" sz="5400" b="1" dirty="0" smtClean="0"/>
              <a:t>These</a:t>
            </a:r>
          </a:p>
          <a:p>
            <a:r>
              <a:rPr lang="en-US" sz="5400" b="1" dirty="0" smtClean="0"/>
              <a:t>Things</a:t>
            </a:r>
          </a:p>
          <a:p>
            <a:r>
              <a:rPr lang="en-US" sz="5400" b="1" dirty="0" smtClean="0"/>
              <a:t>Three</a:t>
            </a:r>
          </a:p>
          <a:p>
            <a:r>
              <a:rPr lang="en-US" sz="5400" b="1" dirty="0" smtClean="0"/>
              <a:t>Thank you</a:t>
            </a:r>
          </a:p>
          <a:p>
            <a:r>
              <a:rPr lang="en-US" sz="5400" b="1" dirty="0" smtClean="0"/>
              <a:t>Brother</a:t>
            </a:r>
          </a:p>
          <a:p>
            <a:r>
              <a:rPr lang="en-US" sz="5400" b="1" dirty="0" smtClean="0"/>
              <a:t>That</a:t>
            </a:r>
          </a:p>
          <a:p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9522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</a:rPr>
              <a:t>Ck</a:t>
            </a:r>
            <a:r>
              <a:rPr lang="en-US" sz="6600" b="1" dirty="0" smtClean="0">
                <a:solidFill>
                  <a:srgbClr val="7030A0"/>
                </a:solidFill>
              </a:rPr>
              <a:t> = [k]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6600" dirty="0" smtClean="0"/>
              <a:t>bla</a:t>
            </a:r>
            <a:r>
              <a:rPr lang="en-US" sz="6600" dirty="0" smtClean="0">
                <a:solidFill>
                  <a:srgbClr val="FF0000"/>
                </a:solidFill>
              </a:rPr>
              <a:t>ck</a:t>
            </a:r>
            <a:endParaRPr lang="ru-RU" sz="4800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6600" dirty="0"/>
              <a:t>clo</a:t>
            </a:r>
            <a:r>
              <a:rPr lang="en-US" sz="6600" dirty="0">
                <a:solidFill>
                  <a:srgbClr val="FF0000"/>
                </a:solidFill>
              </a:rPr>
              <a:t>ck</a:t>
            </a:r>
            <a:endParaRPr lang="ru-RU" sz="4800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6600" dirty="0"/>
              <a:t>du</a:t>
            </a:r>
            <a:r>
              <a:rPr lang="en-US" sz="6600" dirty="0">
                <a:solidFill>
                  <a:srgbClr val="FF0000"/>
                </a:solidFill>
              </a:rPr>
              <a:t>ck</a:t>
            </a:r>
            <a:endParaRPr lang="ru-RU" sz="4800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6600" dirty="0"/>
              <a:t>Ni</a:t>
            </a:r>
            <a:r>
              <a:rPr lang="en-US" sz="6600" dirty="0">
                <a:solidFill>
                  <a:srgbClr val="FF0000"/>
                </a:solidFill>
              </a:rPr>
              <a:t>ck</a:t>
            </a:r>
            <a:endParaRPr lang="ru-RU" sz="4800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6600" dirty="0"/>
              <a:t>Di</a:t>
            </a:r>
            <a:r>
              <a:rPr lang="en-US" sz="6600" dirty="0">
                <a:solidFill>
                  <a:srgbClr val="FF0000"/>
                </a:solidFill>
              </a:rPr>
              <a:t>ck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810856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reading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60" t="19894" r="44259" b="12414"/>
          <a:stretch/>
        </p:blipFill>
        <p:spPr>
          <a:xfrm>
            <a:off x="2593731" y="1238159"/>
            <a:ext cx="7280031" cy="52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]!!!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276630"/>
              </p:ext>
            </p:extLst>
          </p:nvPr>
        </p:nvGraphicFramePr>
        <p:xfrm>
          <a:off x="838200" y="1825625"/>
          <a:ext cx="7069015" cy="469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9015">
                  <a:extLst>
                    <a:ext uri="{9D8B030D-6E8A-4147-A177-3AD203B41FA5}">
                      <a16:colId xmlns:a16="http://schemas.microsoft.com/office/drawing/2014/main" val="3003248378"/>
                    </a:ext>
                  </a:extLst>
                </a:gridCol>
              </a:tblGrid>
              <a:tr h="3648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bike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dike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hike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nike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667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9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]!!!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532111"/>
              </p:ext>
            </p:extLst>
          </p:nvPr>
        </p:nvGraphicFramePr>
        <p:xfrm>
          <a:off x="838200" y="1825625"/>
          <a:ext cx="7069015" cy="469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9015">
                  <a:extLst>
                    <a:ext uri="{9D8B030D-6E8A-4147-A177-3AD203B41FA5}">
                      <a16:colId xmlns:a16="http://schemas.microsoft.com/office/drawing/2014/main" val="3003248378"/>
                    </a:ext>
                  </a:extLst>
                </a:gridCol>
              </a:tblGrid>
              <a:tr h="3648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rite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bite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667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2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]!!!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879317"/>
              </p:ext>
            </p:extLst>
          </p:nvPr>
        </p:nvGraphicFramePr>
        <p:xfrm>
          <a:off x="838200" y="1825625"/>
          <a:ext cx="7069015" cy="469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9015">
                  <a:extLst>
                    <a:ext uri="{9D8B030D-6E8A-4147-A177-3AD203B41FA5}">
                      <a16:colId xmlns:a16="http://schemas.microsoft.com/office/drawing/2014/main" val="3003248378"/>
                    </a:ext>
                  </a:extLst>
                </a:gridCol>
              </a:tblGrid>
              <a:tr h="3648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slide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ride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side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hide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667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0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[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977671"/>
              </p:ext>
            </p:extLst>
          </p:nvPr>
        </p:nvGraphicFramePr>
        <p:xfrm>
          <a:off x="838200" y="1825625"/>
          <a:ext cx="7069015" cy="469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9015">
                  <a:extLst>
                    <a:ext uri="{9D8B030D-6E8A-4147-A177-3AD203B41FA5}">
                      <a16:colId xmlns:a16="http://schemas.microsoft.com/office/drawing/2014/main" val="3003248378"/>
                    </a:ext>
                  </a:extLst>
                </a:gridCol>
              </a:tblGrid>
              <a:tr h="3648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Pink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Rink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Wink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Tink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Sink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667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]!!!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928174"/>
              </p:ext>
            </p:extLst>
          </p:nvPr>
        </p:nvGraphicFramePr>
        <p:xfrm>
          <a:off x="838200" y="1825625"/>
          <a:ext cx="7069015" cy="469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9015">
                  <a:extLst>
                    <a:ext uri="{9D8B030D-6E8A-4147-A177-3AD203B41FA5}">
                      <a16:colId xmlns:a16="http://schemas.microsoft.com/office/drawing/2014/main" val="3003248378"/>
                    </a:ext>
                  </a:extLst>
                </a:gridCol>
              </a:tblGrid>
              <a:tr h="3648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swing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sling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wing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ring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ping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667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4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[e]!!!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966920"/>
              </p:ext>
            </p:extLst>
          </p:nvPr>
        </p:nvGraphicFramePr>
        <p:xfrm>
          <a:off x="838200" y="1825625"/>
          <a:ext cx="7069015" cy="469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9015">
                  <a:extLst>
                    <a:ext uri="{9D8B030D-6E8A-4147-A177-3AD203B41FA5}">
                      <a16:colId xmlns:a16="http://schemas.microsoft.com/office/drawing/2014/main" val="3003248378"/>
                    </a:ext>
                  </a:extLst>
                </a:gridCol>
              </a:tblGrid>
              <a:tr h="3648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jet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667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4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]!!!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918484"/>
              </p:ext>
            </p:extLst>
          </p:nvPr>
        </p:nvGraphicFramePr>
        <p:xfrm>
          <a:off x="838200" y="1825625"/>
          <a:ext cx="7069015" cy="469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9015">
                  <a:extLst>
                    <a:ext uri="{9D8B030D-6E8A-4147-A177-3AD203B41FA5}">
                      <a16:colId xmlns:a16="http://schemas.microsoft.com/office/drawing/2014/main" val="3003248378"/>
                    </a:ext>
                  </a:extLst>
                </a:gridCol>
              </a:tblGrid>
              <a:tr h="3648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667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3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yore_hell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431" y="576931"/>
            <a:ext cx="6075483" cy="5699908"/>
          </a:xfrm>
        </p:spPr>
      </p:pic>
    </p:spTree>
    <p:extLst>
      <p:ext uri="{BB962C8B-B14F-4D97-AF65-F5344CB8AC3E}">
        <p14:creationId xmlns:p14="http://schemas.microsoft.com/office/powerpoint/2010/main" val="28414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599.jp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2202"/>
          <a:stretch>
            <a:fillRect/>
          </a:stretch>
        </p:blipFill>
        <p:spPr>
          <a:xfrm>
            <a:off x="5738811" y="1000109"/>
            <a:ext cx="2898299" cy="2928957"/>
          </a:xfrm>
        </p:spPr>
      </p:pic>
      <p:sp>
        <p:nvSpPr>
          <p:cNvPr id="8" name="TextBox 7"/>
          <p:cNvSpPr txBox="1"/>
          <p:nvPr/>
        </p:nvSpPr>
        <p:spPr>
          <a:xfrm>
            <a:off x="4810116" y="1714489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  <a:endParaRPr lang="ru-RU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8882082" y="1714489"/>
            <a:ext cx="100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  <a:endParaRPr lang="ru-RU" sz="8000" dirty="0"/>
          </a:p>
        </p:txBody>
      </p:sp>
      <p:pic>
        <p:nvPicPr>
          <p:cNvPr id="11" name="Содержимое 8" descr="letter_C.gif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2597" y="928671"/>
            <a:ext cx="2722287" cy="3104913"/>
          </a:xfrm>
        </p:spPr>
      </p:pic>
      <p:pic>
        <p:nvPicPr>
          <p:cNvPr id="12" name="Рисунок 11" descr="letters_c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12" y="3643314"/>
            <a:ext cx="3143272" cy="29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0" indent="0" fontAlgn="t">
              <a:buNone/>
            </a:pPr>
            <a:r>
              <a:rPr lang="en-US" sz="11500" b="1" dirty="0"/>
              <a:t>plane</a:t>
            </a:r>
            <a:endParaRPr lang="ru-RU" sz="11500" dirty="0"/>
          </a:p>
          <a:p>
            <a:pPr marL="0" indent="0" fontAlgn="t">
              <a:buNone/>
            </a:pPr>
            <a:r>
              <a:rPr lang="en-US" sz="11500" b="1" dirty="0"/>
              <a:t>mane</a:t>
            </a:r>
            <a:endParaRPr lang="ru-RU" sz="11500" dirty="0"/>
          </a:p>
          <a:p>
            <a:pPr marL="0" indent="0" fontAlgn="t">
              <a:buNone/>
            </a:pPr>
            <a:r>
              <a:rPr lang="en-US" sz="11500" b="1" dirty="0"/>
              <a:t>name</a:t>
            </a:r>
            <a:endParaRPr lang="ru-RU" sz="11500" dirty="0"/>
          </a:p>
          <a:p>
            <a:pPr marL="0" indent="0" fontAlgn="t">
              <a:buNone/>
            </a:pPr>
            <a:r>
              <a:rPr lang="en-US" sz="11500" b="1" dirty="0"/>
              <a:t>fame</a:t>
            </a:r>
            <a:endParaRPr lang="ru-RU" sz="11500" dirty="0"/>
          </a:p>
          <a:p>
            <a:pPr marL="0" indent="0" fontAlgn="t">
              <a:buNone/>
            </a:pPr>
            <a:r>
              <a:rPr lang="en-US" sz="11500" b="1" dirty="0"/>
              <a:t>tame</a:t>
            </a:r>
            <a:endParaRPr lang="ru-RU" sz="11500" dirty="0"/>
          </a:p>
          <a:p>
            <a:pPr marL="0" indent="0" fontAlgn="t">
              <a:buNone/>
            </a:pPr>
            <a:r>
              <a:rPr lang="en-US" sz="11500" b="1" dirty="0"/>
              <a:t>same</a:t>
            </a:r>
            <a:endParaRPr lang="ru-RU" sz="11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2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8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swing</a:t>
            </a:r>
            <a:endParaRPr lang="ru-RU" sz="6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8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sling</a:t>
            </a:r>
            <a:endParaRPr lang="ru-RU" sz="6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8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</a:t>
            </a:r>
            <a:endParaRPr lang="ru-RU" sz="8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6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8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wing</a:t>
            </a:r>
            <a:endParaRPr lang="ru-RU" sz="6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8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</a:t>
            </a:r>
            <a:endParaRPr lang="ru-RU" sz="6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8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ping</a:t>
            </a:r>
            <a:endParaRPr lang="ru-RU" sz="6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7043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yore_hell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207" y="1027906"/>
            <a:ext cx="5066933" cy="4753704"/>
          </a:xfrm>
        </p:spPr>
      </p:pic>
    </p:spTree>
    <p:extLst>
      <p:ext uri="{BB962C8B-B14F-4D97-AF65-F5344CB8AC3E}">
        <p14:creationId xmlns:p14="http://schemas.microsoft.com/office/powerpoint/2010/main" val="24036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sz="8000" b="1" dirty="0"/>
              <a:t>bike</a:t>
            </a:r>
          </a:p>
          <a:p>
            <a:pPr marL="0" indent="0">
              <a:buNone/>
            </a:pPr>
            <a:r>
              <a:rPr lang="en-GB" sz="8000" b="1" dirty="0"/>
              <a:t>dike</a:t>
            </a:r>
          </a:p>
          <a:p>
            <a:pPr marL="0" indent="0">
              <a:buNone/>
            </a:pPr>
            <a:r>
              <a:rPr lang="en-GB" sz="8000" b="1" dirty="0"/>
              <a:t>like</a:t>
            </a:r>
          </a:p>
          <a:p>
            <a:pPr marL="0" indent="0">
              <a:buNone/>
            </a:pPr>
            <a:r>
              <a:rPr lang="en-US" sz="8000" b="1" dirty="0"/>
              <a:t>M</a:t>
            </a:r>
            <a:r>
              <a:rPr lang="en-GB" sz="8000" b="1" dirty="0" err="1" smtClean="0"/>
              <a:t>ike</a:t>
            </a:r>
            <a:endParaRPr lang="en-GB" sz="8000" b="1" dirty="0"/>
          </a:p>
          <a:p>
            <a:pPr marL="0" indent="0">
              <a:buNone/>
            </a:pPr>
            <a:r>
              <a:rPr lang="en-GB" sz="8000" b="1" dirty="0"/>
              <a:t>hike</a:t>
            </a:r>
          </a:p>
          <a:p>
            <a:pPr marL="0" indent="0">
              <a:buNone/>
            </a:pPr>
            <a:r>
              <a:rPr lang="en-GB" sz="8000" b="1" dirty="0" err="1"/>
              <a:t>nike</a:t>
            </a:r>
            <a:endParaRPr lang="en-GB" sz="8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5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yes = [</a:t>
            </a:r>
            <a:r>
              <a:rPr lang="ru-RU" sz="6600" b="1" dirty="0"/>
              <a:t>й</a:t>
            </a:r>
            <a:r>
              <a:rPr lang="en-US" sz="6600" b="1" dirty="0"/>
              <a:t>]</a:t>
            </a:r>
            <a:endParaRPr lang="ru-RU" sz="54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yellow</a:t>
            </a:r>
            <a:endParaRPr lang="ru-RU" sz="54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yummy</a:t>
            </a:r>
            <a:endParaRPr lang="ru-RU" sz="54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yogurt</a:t>
            </a:r>
            <a:endParaRPr lang="ru-RU" sz="54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Yo-yo</a:t>
            </a:r>
            <a:endParaRPr lang="ru-RU" sz="54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yuck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8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Pink 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Rink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Wink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Tink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Sink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0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yore_hell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962993"/>
            <a:ext cx="5011615" cy="4701806"/>
          </a:xfrm>
        </p:spPr>
      </p:pic>
    </p:spTree>
    <p:extLst>
      <p:ext uri="{BB962C8B-B14F-4D97-AF65-F5344CB8AC3E}">
        <p14:creationId xmlns:p14="http://schemas.microsoft.com/office/powerpoint/2010/main" val="2420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6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2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tide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599.jp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2202"/>
          <a:stretch>
            <a:fillRect/>
          </a:stretch>
        </p:blipFill>
        <p:spPr>
          <a:xfrm>
            <a:off x="6096000" y="1785927"/>
            <a:ext cx="4038600" cy="4081321"/>
          </a:xfrm>
        </p:spPr>
      </p:pic>
      <p:sp>
        <p:nvSpPr>
          <p:cNvPr id="7" name="TextBox 6"/>
          <p:cNvSpPr txBox="1"/>
          <p:nvPr/>
        </p:nvSpPr>
        <p:spPr>
          <a:xfrm>
            <a:off x="1738282" y="3811012"/>
            <a:ext cx="5286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Kristen ITC" pitchFamily="66" charset="0"/>
              </a:rPr>
              <a:t>C</a:t>
            </a:r>
            <a:r>
              <a:rPr lang="en-US" sz="3200" b="1" dirty="0">
                <a:latin typeface="Kristen ITC" pitchFamily="66" charset="0"/>
              </a:rPr>
              <a:t> </a:t>
            </a:r>
            <a:r>
              <a:rPr lang="ru-RU" sz="3200" dirty="0">
                <a:latin typeface="Comic Sans MS" pitchFamily="66" charset="0"/>
              </a:rPr>
              <a:t>и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Kristen ITC" pitchFamily="66" charset="0"/>
              </a:rPr>
              <a:t>h</a:t>
            </a:r>
            <a:r>
              <a:rPr lang="en-US" sz="3200" b="1" dirty="0">
                <a:latin typeface="Kristen ITC" pitchFamily="66" charset="0"/>
              </a:rPr>
              <a:t> </a:t>
            </a:r>
            <a:r>
              <a:rPr lang="ru-RU" sz="3200" dirty="0">
                <a:latin typeface="Comic Sans MS" pitchFamily="66" charset="0"/>
              </a:rPr>
              <a:t>нашли друг друга, 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Сели рядом на пенек, 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Почирикали немножко</a:t>
            </a:r>
          </a:p>
          <a:p>
            <a:r>
              <a:rPr lang="ru-RU" sz="3200" dirty="0">
                <a:latin typeface="Comic Sans MS" pitchFamily="66" charset="0"/>
              </a:rPr>
              <a:t>«Ч-ч</a:t>
            </a:r>
            <a:r>
              <a:rPr lang="en-US" sz="3200" dirty="0">
                <a:latin typeface="Comic Sans MS" pitchFamily="66" charset="0"/>
              </a:rPr>
              <a:t>-</a:t>
            </a:r>
            <a:r>
              <a:rPr lang="ru-RU" sz="3200" dirty="0">
                <a:latin typeface="Comic Sans MS" pitchFamily="66" charset="0"/>
              </a:rPr>
              <a:t>ч», часок другой, 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Обменялись новостями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И пошли домой.</a:t>
            </a:r>
            <a:endParaRPr lang="ru-RU" sz="3200" dirty="0"/>
          </a:p>
        </p:txBody>
      </p:sp>
      <p:pic>
        <p:nvPicPr>
          <p:cNvPr id="9" name="Содержимое 8" descr="letter_C.gif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100" y="500043"/>
            <a:ext cx="3000396" cy="3422111"/>
          </a:xfrm>
        </p:spPr>
      </p:pic>
    </p:spTree>
    <p:extLst>
      <p:ext uri="{BB962C8B-B14F-4D97-AF65-F5344CB8AC3E}">
        <p14:creationId xmlns:p14="http://schemas.microsoft.com/office/powerpoint/2010/main" val="39776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yore_hell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962993"/>
            <a:ext cx="5011615" cy="4701806"/>
          </a:xfrm>
        </p:spPr>
      </p:pic>
    </p:spTree>
    <p:extLst>
      <p:ext uri="{BB962C8B-B14F-4D97-AF65-F5344CB8AC3E}">
        <p14:creationId xmlns:p14="http://schemas.microsoft.com/office/powerpoint/2010/main" val="12389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bla</a:t>
            </a:r>
            <a:r>
              <a:rPr lang="en-US" sz="6600" b="1" u="sng" dirty="0"/>
              <a:t>ck</a:t>
            </a:r>
            <a:r>
              <a:rPr lang="en-US" sz="6600" b="1" dirty="0"/>
              <a:t> = [k]</a:t>
            </a:r>
            <a:endParaRPr lang="ru-RU" sz="48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clo</a:t>
            </a:r>
            <a:r>
              <a:rPr lang="en-US" sz="6600" b="1" dirty="0">
                <a:solidFill>
                  <a:srgbClr val="FF0000"/>
                </a:solidFill>
              </a:rPr>
              <a:t>ck</a:t>
            </a: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du</a:t>
            </a:r>
            <a:r>
              <a:rPr lang="en-US" sz="6600" b="1" dirty="0">
                <a:solidFill>
                  <a:srgbClr val="FF0000"/>
                </a:solidFill>
              </a:rPr>
              <a:t>ck</a:t>
            </a: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Ni</a:t>
            </a:r>
            <a:r>
              <a:rPr lang="en-US" sz="6600" b="1" dirty="0">
                <a:solidFill>
                  <a:srgbClr val="FF0000"/>
                </a:solidFill>
              </a:rPr>
              <a:t>ck</a:t>
            </a: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Di</a:t>
            </a:r>
            <a:r>
              <a:rPr lang="en-US" sz="6600" b="1" dirty="0">
                <a:solidFill>
                  <a:srgbClr val="FF0000"/>
                </a:solidFill>
              </a:rPr>
              <a:t>ck</a:t>
            </a: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600" b="1" dirty="0"/>
              <a:t>Ri</a:t>
            </a:r>
            <a:r>
              <a:rPr lang="en-US" sz="6600" b="1" dirty="0">
                <a:solidFill>
                  <a:srgbClr val="FF0000"/>
                </a:solidFill>
              </a:rPr>
              <a:t>ck</a:t>
            </a:r>
            <a:endParaRPr lang="ru-RU" sz="4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yore_hell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54" y="1241979"/>
            <a:ext cx="4794372" cy="4497993"/>
          </a:xfrm>
        </p:spPr>
      </p:pic>
    </p:spTree>
    <p:extLst>
      <p:ext uri="{BB962C8B-B14F-4D97-AF65-F5344CB8AC3E}">
        <p14:creationId xmlns:p14="http://schemas.microsoft.com/office/powerpoint/2010/main" val="40578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exuez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71" y="1071547"/>
            <a:ext cx="4714895" cy="4714895"/>
          </a:xfrm>
          <a:prstGeom prst="round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494138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ye_ByeAnimatedGraphi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109" y="1857365"/>
            <a:ext cx="4833967" cy="2602905"/>
          </a:xfrm>
        </p:spPr>
      </p:pic>
    </p:spTree>
    <p:extLst>
      <p:ext uri="{BB962C8B-B14F-4D97-AF65-F5344CB8AC3E}">
        <p14:creationId xmlns:p14="http://schemas.microsoft.com/office/powerpoint/2010/main" val="155521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>
                <a:solidFill>
                  <a:srgbClr val="7030A0"/>
                </a:solidFill>
              </a:rPr>
              <a:t>c</a:t>
            </a:r>
            <a:r>
              <a:rPr lang="en-US" sz="8000" b="1" dirty="0" err="1" smtClean="0">
                <a:solidFill>
                  <a:srgbClr val="7030A0"/>
                </a:solidFill>
              </a:rPr>
              <a:t>h</a:t>
            </a:r>
            <a:r>
              <a:rPr lang="en-US" sz="8000" b="1" dirty="0" smtClean="0">
                <a:solidFill>
                  <a:srgbClr val="7030A0"/>
                </a:solidFill>
              </a:rPr>
              <a:t> = [</a:t>
            </a:r>
            <a:r>
              <a:rPr lang="ru-RU" sz="8000" b="1" dirty="0" smtClean="0">
                <a:solidFill>
                  <a:srgbClr val="7030A0"/>
                </a:solidFill>
              </a:rPr>
              <a:t>ч</a:t>
            </a:r>
            <a:r>
              <a:rPr lang="en-US" sz="8000" b="1" dirty="0" smtClean="0">
                <a:solidFill>
                  <a:srgbClr val="7030A0"/>
                </a:solidFill>
              </a:rPr>
              <a:t>]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ch</a:t>
            </a:r>
            <a:r>
              <a:rPr lang="en-US" sz="5400" b="1" dirty="0" smtClean="0"/>
              <a:t>air</a:t>
            </a:r>
          </a:p>
          <a:p>
            <a:r>
              <a:rPr lang="en-US" sz="5400" b="1" dirty="0" smtClean="0">
                <a:solidFill>
                  <a:srgbClr val="7030A0"/>
                </a:solidFill>
              </a:rPr>
              <a:t>ch</a:t>
            </a:r>
            <a:r>
              <a:rPr lang="en-US" sz="5400" b="1" dirty="0" smtClean="0"/>
              <a:t>ess</a:t>
            </a:r>
          </a:p>
          <a:p>
            <a:r>
              <a:rPr lang="en-US" sz="5400" b="1" dirty="0" smtClean="0">
                <a:solidFill>
                  <a:srgbClr val="7030A0"/>
                </a:solidFill>
              </a:rPr>
              <a:t>ch</a:t>
            </a:r>
            <a:r>
              <a:rPr lang="en-US" sz="5400" b="1" dirty="0" smtClean="0"/>
              <a:t>i</a:t>
            </a:r>
            <a:r>
              <a:rPr lang="en-US" sz="5400" b="1" u="sng" dirty="0" smtClean="0"/>
              <a:t>ck</a:t>
            </a:r>
            <a:r>
              <a:rPr lang="en-US" sz="5400" b="1" dirty="0" smtClean="0"/>
              <a:t>en</a:t>
            </a:r>
          </a:p>
          <a:p>
            <a:r>
              <a:rPr lang="en-US" sz="5400" b="1" dirty="0" smtClean="0">
                <a:solidFill>
                  <a:srgbClr val="7030A0"/>
                </a:solidFill>
              </a:rPr>
              <a:t>ch</a:t>
            </a:r>
            <a:r>
              <a:rPr lang="en-US" sz="5400" b="1" dirty="0" smtClean="0"/>
              <a:t>eese</a:t>
            </a:r>
          </a:p>
          <a:p>
            <a:r>
              <a:rPr lang="en-US" sz="5400" b="1" dirty="0" smtClean="0">
                <a:solidFill>
                  <a:srgbClr val="7030A0"/>
                </a:solidFill>
              </a:rPr>
              <a:t>ch</a:t>
            </a:r>
            <a:r>
              <a:rPr lang="en-US" sz="5400" b="1" dirty="0" smtClean="0"/>
              <a:t>ocolate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0784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00_F_27503092_i9dDcIPTST4twigFkGMcRrHFFFxPoNyN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857232"/>
            <a:ext cx="3429024" cy="3429024"/>
          </a:xfrm>
        </p:spPr>
      </p:pic>
      <p:pic>
        <p:nvPicPr>
          <p:cNvPr id="6" name="Содержимое 5" descr="5599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2202"/>
          <a:stretch>
            <a:fillRect/>
          </a:stretch>
        </p:blipFill>
        <p:spPr>
          <a:xfrm>
            <a:off x="5738811" y="1000109"/>
            <a:ext cx="2898299" cy="2928957"/>
          </a:xfrm>
        </p:spPr>
      </p:pic>
      <p:sp>
        <p:nvSpPr>
          <p:cNvPr id="8" name="TextBox 7"/>
          <p:cNvSpPr txBox="1"/>
          <p:nvPr/>
        </p:nvSpPr>
        <p:spPr>
          <a:xfrm>
            <a:off x="4810116" y="1714489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  <a:endParaRPr lang="ru-RU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8882082" y="1714489"/>
            <a:ext cx="1000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  <a:endParaRPr lang="ru-RU" sz="8000" dirty="0"/>
          </a:p>
        </p:txBody>
      </p:sp>
      <p:pic>
        <p:nvPicPr>
          <p:cNvPr id="10" name="Рисунок 9" descr="sh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1422" y="4143380"/>
            <a:ext cx="2428892" cy="22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00_F_27503092_i9dDcIPTST4twigFkGMcRrHFFFxPoNyN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8282" y="214290"/>
            <a:ext cx="4038600" cy="4038600"/>
          </a:xfrm>
        </p:spPr>
      </p:pic>
      <p:pic>
        <p:nvPicPr>
          <p:cNvPr id="6" name="Содержимое 5" descr="5599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2202"/>
          <a:stretch>
            <a:fillRect/>
          </a:stretch>
        </p:blipFill>
        <p:spPr>
          <a:xfrm>
            <a:off x="6096000" y="1785927"/>
            <a:ext cx="4038600" cy="4081321"/>
          </a:xfrm>
        </p:spPr>
      </p:pic>
      <p:sp>
        <p:nvSpPr>
          <p:cNvPr id="7" name="TextBox 6"/>
          <p:cNvSpPr txBox="1"/>
          <p:nvPr/>
        </p:nvSpPr>
        <p:spPr>
          <a:xfrm>
            <a:off x="1738282" y="4000505"/>
            <a:ext cx="5286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Kristen ITC" pitchFamily="66" charset="0"/>
              </a:rPr>
              <a:t>S</a:t>
            </a:r>
            <a:r>
              <a:rPr lang="en-US" sz="3200" b="1" dirty="0">
                <a:latin typeface="Kristen ITC" pitchFamily="66" charset="0"/>
              </a:rPr>
              <a:t> </a:t>
            </a:r>
            <a:r>
              <a:rPr lang="ru-RU" sz="3200" dirty="0">
                <a:latin typeface="Comic Sans MS" pitchFamily="66" charset="0"/>
              </a:rPr>
              <a:t>и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Kristen ITC" pitchFamily="66" charset="0"/>
              </a:rPr>
              <a:t>h</a:t>
            </a:r>
            <a:r>
              <a:rPr lang="en-US" sz="3200" b="1" dirty="0">
                <a:latin typeface="Kristen ITC" pitchFamily="66" charset="0"/>
              </a:rPr>
              <a:t> </a:t>
            </a:r>
            <a:r>
              <a:rPr lang="ru-RU" sz="3200" dirty="0">
                <a:latin typeface="Comic Sans MS" pitchFamily="66" charset="0"/>
              </a:rPr>
              <a:t>рядышком стоят, </a:t>
            </a:r>
            <a:br>
              <a:rPr lang="ru-RU" sz="3200" dirty="0">
                <a:latin typeface="Comic Sans MS" pitchFamily="66" charset="0"/>
              </a:rPr>
            </a:br>
            <a:r>
              <a:rPr lang="en-US" sz="3200" b="1" dirty="0">
                <a:solidFill>
                  <a:srgbClr val="FFC000"/>
                </a:solidFill>
                <a:latin typeface="Kristen ITC" pitchFamily="66" charset="0"/>
              </a:rPr>
              <a:t>S</a:t>
            </a:r>
            <a:r>
              <a:rPr lang="en-US" sz="3200" b="1" dirty="0">
                <a:latin typeface="Kristen ITC" pitchFamily="66" charset="0"/>
              </a:rPr>
              <a:t> </a:t>
            </a:r>
            <a:r>
              <a:rPr lang="ru-RU" sz="3200" dirty="0">
                <a:latin typeface="Comic Sans MS" pitchFamily="66" charset="0"/>
              </a:rPr>
              <a:t>и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Kristen ITC" pitchFamily="66" charset="0"/>
              </a:rPr>
              <a:t>h</a:t>
            </a:r>
            <a:r>
              <a:rPr lang="en-US" sz="3200" b="1" dirty="0">
                <a:latin typeface="Kristen ITC" pitchFamily="66" charset="0"/>
              </a:rPr>
              <a:t> </a:t>
            </a:r>
            <a:r>
              <a:rPr lang="ru-RU" sz="3200" dirty="0">
                <a:latin typeface="Comic Sans MS" pitchFamily="66" charset="0"/>
              </a:rPr>
              <a:t>всегда шумят – 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То хохочут, то свистят. 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Тише, </a:t>
            </a:r>
            <a:r>
              <a:rPr lang="en-US" sz="3200" b="1" dirty="0">
                <a:latin typeface="Kristen ITC" pitchFamily="66" charset="0"/>
              </a:rPr>
              <a:t>[</a:t>
            </a:r>
            <a:r>
              <a:rPr lang="ru-RU" sz="3200" b="1" dirty="0"/>
              <a:t>∫</a:t>
            </a:r>
            <a:r>
              <a:rPr lang="en-US" sz="3200" b="1" dirty="0">
                <a:latin typeface="Kristen ITC" pitchFamily="66" charset="0"/>
              </a:rPr>
              <a:t>] </a:t>
            </a:r>
            <a:r>
              <a:rPr lang="ru-RU" sz="3200" dirty="0">
                <a:latin typeface="Comic Sans MS" pitchFamily="66" charset="0"/>
              </a:rPr>
              <a:t>им говори 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И как </a:t>
            </a:r>
            <a:r>
              <a:rPr lang="en-US" sz="3200" b="1" dirty="0">
                <a:latin typeface="Kristen ITC" pitchFamily="66" charset="0"/>
              </a:rPr>
              <a:t>[</a:t>
            </a:r>
            <a:r>
              <a:rPr lang="ru-RU" sz="3200" b="1" dirty="0"/>
              <a:t>∫</a:t>
            </a:r>
            <a:r>
              <a:rPr lang="en-US" sz="3200" b="1" dirty="0">
                <a:latin typeface="Kristen ITC" pitchFamily="66" charset="0"/>
              </a:rPr>
              <a:t>]</a:t>
            </a:r>
            <a:r>
              <a:rPr lang="en-US" sz="3200" dirty="0">
                <a:latin typeface="Kristen ITC" pitchFamily="66" charset="0"/>
              </a:rPr>
              <a:t> </a:t>
            </a:r>
            <a:r>
              <a:rPr lang="ru-RU" sz="3200" dirty="0">
                <a:latin typeface="Comic Sans MS" pitchFamily="66" charset="0"/>
              </a:rPr>
              <a:t>произноси.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23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346</Words>
  <Application>Microsoft Office PowerPoint</Application>
  <PresentationFormat>Широкоэкранный</PresentationFormat>
  <Paragraphs>184</Paragraphs>
  <Slides>64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2" baseType="lpstr">
      <vt:lpstr>Arial</vt:lpstr>
      <vt:lpstr>Arial Rounded MT Bold</vt:lpstr>
      <vt:lpstr>Calibri</vt:lpstr>
      <vt:lpstr>Calibri Light</vt:lpstr>
      <vt:lpstr>Comic Sans MS</vt:lpstr>
      <vt:lpstr>Kristen ITC</vt:lpstr>
      <vt:lpstr>Times New Roman</vt:lpstr>
      <vt:lpstr>Тема Office</vt:lpstr>
      <vt:lpstr>“Hello, Donkey” game</vt:lpstr>
      <vt:lpstr>Сс [s]=перед e,i,y или [k]</vt:lpstr>
      <vt:lpstr>T + h = </vt:lpstr>
      <vt:lpstr>Th </vt:lpstr>
      <vt:lpstr>Презентация PowerPoint</vt:lpstr>
      <vt:lpstr>Презентация PowerPoint</vt:lpstr>
      <vt:lpstr>ch = [ч]</vt:lpstr>
      <vt:lpstr>Презентация PowerPoint</vt:lpstr>
      <vt:lpstr>Презентация PowerPoint</vt:lpstr>
      <vt:lpstr>Sh =[ш]</vt:lpstr>
      <vt:lpstr>Hello, Donkey!</vt:lpstr>
      <vt:lpstr>champion</vt:lpstr>
      <vt:lpstr>things</vt:lpstr>
      <vt:lpstr>Презентация PowerPoint</vt:lpstr>
      <vt:lpstr>chair</vt:lpstr>
      <vt:lpstr>ship</vt:lpstr>
      <vt:lpstr>three</vt:lpstr>
      <vt:lpstr>shelf</vt:lpstr>
      <vt:lpstr>Презентация PowerPoint</vt:lpstr>
      <vt:lpstr>chicken</vt:lpstr>
      <vt:lpstr>these</vt:lpstr>
      <vt:lpstr>shell</vt:lpstr>
      <vt:lpstr>sharpener</vt:lpstr>
      <vt:lpstr>this</vt:lpstr>
      <vt:lpstr>Презентация PowerPoint</vt:lpstr>
      <vt:lpstr>Thank you</vt:lpstr>
      <vt:lpstr>chess</vt:lpstr>
      <vt:lpstr>Презентация PowerPoint</vt:lpstr>
      <vt:lpstr>sheep</vt:lpstr>
      <vt:lpstr>crayon</vt:lpstr>
      <vt:lpstr>cool</vt:lpstr>
      <vt:lpstr>pencil</vt:lpstr>
      <vt:lpstr>computer</vt:lpstr>
      <vt:lpstr>Презентация PowerPoint</vt:lpstr>
      <vt:lpstr>cupboard</vt:lpstr>
      <vt:lpstr>school</vt:lpstr>
      <vt:lpstr>scissors</vt:lpstr>
      <vt:lpstr>Презентация PowerPoint</vt:lpstr>
      <vt:lpstr>Yy – [й], [ai], [i]</vt:lpstr>
      <vt:lpstr>Ck = [k]</vt:lpstr>
      <vt:lpstr>New reading</vt:lpstr>
      <vt:lpstr>= [ai]!!!</vt:lpstr>
      <vt:lpstr>= [ai]!!! </vt:lpstr>
      <vt:lpstr>= [ai]!!!</vt:lpstr>
      <vt:lpstr>= [i]</vt:lpstr>
      <vt:lpstr>= [i]!!!</vt:lpstr>
      <vt:lpstr>= [e]!!!</vt:lpstr>
      <vt:lpstr>= [ei]!!!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- Читаем</dc:title>
  <dc:creator>Ученик</dc:creator>
  <cp:lastModifiedBy>Ученик</cp:lastModifiedBy>
  <cp:revision>44</cp:revision>
  <dcterms:created xsi:type="dcterms:W3CDTF">2022-11-19T09:04:17Z</dcterms:created>
  <dcterms:modified xsi:type="dcterms:W3CDTF">2023-06-13T09:00:11Z</dcterms:modified>
</cp:coreProperties>
</file>