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128D"/>
    <a:srgbClr val="CB0174"/>
    <a:srgbClr val="F01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6380" autoAdjust="0"/>
  </p:normalViewPr>
  <p:slideViewPr>
    <p:cSldViewPr>
      <p:cViewPr>
        <p:scale>
          <a:sx n="66" d="100"/>
          <a:sy n="66" d="100"/>
        </p:scale>
        <p:origin x="-1662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51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40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tatic.vecteezy.com/system/resources/previews/000/607/886/original/wooden-board-and-cabbages-ve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8712968" cy="684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364575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</a:rPr>
              <a:t>Муниципальное бюджетное учреждение дополнительного образования</a:t>
            </a:r>
          </a:p>
          <a:p>
            <a:pPr algn="ctr"/>
            <a:r>
              <a:rPr lang="ru-RU" b="1" dirty="0">
                <a:solidFill>
                  <a:srgbClr val="003300"/>
                </a:solidFill>
              </a:rPr>
              <a:t>«Центр внешкольной работы имени И. А. Альбицкого поселка Мстера Вязниковского района Владимирской области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4653136"/>
            <a:ext cx="446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</a:rPr>
              <a:t>Автор: Усова Виктория, объединение «Пчелки», </a:t>
            </a:r>
            <a:r>
              <a:rPr lang="ru-RU" b="1" dirty="0" err="1">
                <a:solidFill>
                  <a:srgbClr val="003300"/>
                </a:solidFill>
              </a:rPr>
              <a:t>Мстерский</a:t>
            </a:r>
            <a:r>
              <a:rPr lang="ru-RU" b="1" dirty="0">
                <a:solidFill>
                  <a:srgbClr val="003300"/>
                </a:solidFill>
              </a:rPr>
              <a:t> ЦВР</a:t>
            </a:r>
          </a:p>
          <a:p>
            <a:pPr algn="ctr"/>
            <a:r>
              <a:rPr lang="ru-RU" b="1" dirty="0">
                <a:solidFill>
                  <a:srgbClr val="003300"/>
                </a:solidFill>
              </a:rPr>
              <a:t>Руководитель: Журбенко Надежда Сергеевна, педагог дополнительного образования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2564904"/>
            <a:ext cx="72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B0174"/>
                </a:solidFill>
              </a:rPr>
              <a:t>«</a:t>
            </a:r>
            <a:r>
              <a:rPr lang="ru-RU" sz="3200" b="1" dirty="0">
                <a:solidFill>
                  <a:srgbClr val="CB0174"/>
                </a:solidFill>
              </a:rPr>
              <a:t>Сортоиспытание гибридов белокочанной капусты агрофирмы «Семко-Юниор» в условиях Владимирской области</a:t>
            </a:r>
            <a:r>
              <a:rPr lang="ru-RU" sz="3200" b="1" dirty="0" smtClean="0">
                <a:solidFill>
                  <a:srgbClr val="CB0174"/>
                </a:solidFill>
              </a:rPr>
              <a:t>».</a:t>
            </a:r>
            <a:endParaRPr lang="ru-RU" sz="3200" dirty="0">
              <a:solidFill>
                <a:srgbClr val="CB01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508275"/>
              </p:ext>
            </p:extLst>
          </p:nvPr>
        </p:nvGraphicFramePr>
        <p:xfrm>
          <a:off x="467544" y="908720"/>
          <a:ext cx="8280920" cy="570426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33851"/>
                <a:gridCol w="2255368"/>
                <a:gridCol w="1925460"/>
                <a:gridCol w="3566241"/>
              </a:tblGrid>
              <a:tr h="860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Виды работ проводимых на участке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Сроки проведения работ (число, месяц)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Используемые с/х инструменты, техника</a:t>
                      </a:r>
                    </a:p>
                  </a:txBody>
                  <a:tcPr marL="68580" marR="68580" marT="0" marB="0"/>
                </a:tc>
              </a:tr>
              <a:tr h="766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Весенняя вспашка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05.05.2023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Мотоблоком</a:t>
                      </a:r>
                    </a:p>
                  </a:txBody>
                  <a:tcPr marL="68580" marR="68580" marT="0" marB="0"/>
                </a:tc>
              </a:tr>
              <a:tr h="766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Боронование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05.05.2023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Вручную</a:t>
                      </a:r>
                    </a:p>
                  </a:txBody>
                  <a:tcPr marL="68580" marR="68580" marT="0" marB="0"/>
                </a:tc>
              </a:tr>
              <a:tr h="766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Посев семян на рассаду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12.03.2023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565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Посадка рассады в открытый грунт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15.04.2023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 пролитые лунки с последующим поливом</a:t>
                      </a:r>
                    </a:p>
                  </a:txBody>
                  <a:tcPr marL="68580" marR="68580" marT="0" marB="0"/>
                </a:tc>
              </a:tr>
              <a:tr h="565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Полив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Рыхление почвы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02.05.2023-сентябрь 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Вручную по мере необходимости</a:t>
                      </a:r>
                    </a:p>
                  </a:txBody>
                  <a:tcPr marL="68580" marR="68580" marT="0" marB="0"/>
                </a:tc>
              </a:tr>
              <a:tr h="377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Прополка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15.07.2023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Вручную по мере необходимости</a:t>
                      </a:r>
                    </a:p>
                  </a:txBody>
                  <a:tcPr marL="68580" marR="68580" marT="0" marB="0"/>
                </a:tc>
              </a:tr>
              <a:tr h="276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Прополка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07. 08.2023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Вручную по мере необходимости</a:t>
                      </a:r>
                    </a:p>
                  </a:txBody>
                  <a:tcPr marL="68580" marR="68580" marT="0" marB="0"/>
                </a:tc>
              </a:tr>
              <a:tr h="377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1 окучивание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25.05.2023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Вручную</a:t>
                      </a:r>
                    </a:p>
                  </a:txBody>
                  <a:tcPr marL="68580" marR="68580" marT="0" marB="0"/>
                </a:tc>
              </a:tr>
              <a:tr h="377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 окучивание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02.07.2023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Вручную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205190"/>
            <a:ext cx="91805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84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B0174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Агротехнические мероприятия на опытном участке: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B0174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022532"/>
              </p:ext>
            </p:extLst>
          </p:nvPr>
        </p:nvGraphicFramePr>
        <p:xfrm>
          <a:off x="323527" y="980728"/>
          <a:ext cx="8496946" cy="561240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73457"/>
                <a:gridCol w="570760"/>
                <a:gridCol w="801817"/>
                <a:gridCol w="873378"/>
                <a:gridCol w="1061109"/>
                <a:gridCol w="864096"/>
                <a:gridCol w="1008112"/>
                <a:gridCol w="1080120"/>
                <a:gridCol w="864097"/>
              </a:tblGrid>
              <a:tr h="27484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Наблюдаемые фазы, сроки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9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Варианты опыта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Повторности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Дата посева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Появление первых всходов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Начало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появления  первого листа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Кол-во листьев при посадке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Посадка рассады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Начало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формирования кочана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Уборка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планируется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5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</a:rPr>
                        <a:t>F1</a:t>
                      </a:r>
                      <a:r>
                        <a:rPr lang="ru-RU" sz="1600" b="1" dirty="0" err="1">
                          <a:effectLst/>
                        </a:rPr>
                        <a:t>Добродей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04.04.2023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08.04</a:t>
                      </a:r>
                      <a:r>
                        <a:rPr lang="ru-RU" sz="1600" b="1" dirty="0">
                          <a:effectLst/>
                        </a:rPr>
                        <a:t>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10.04</a:t>
                      </a:r>
                      <a:r>
                        <a:rPr lang="ru-RU" sz="1600" b="1" dirty="0">
                          <a:effectLst/>
                        </a:rPr>
                        <a:t>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4 </a:t>
                      </a:r>
                      <a:r>
                        <a:rPr lang="ru-RU" sz="1600" b="1" dirty="0">
                          <a:effectLst/>
                        </a:rPr>
                        <a:t>-5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10.05</a:t>
                      </a:r>
                      <a:r>
                        <a:rPr lang="ru-RU" sz="1600" b="1" dirty="0">
                          <a:effectLst/>
                        </a:rPr>
                        <a:t>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</a:rPr>
                        <a:t>II </a:t>
                      </a:r>
                      <a:r>
                        <a:rPr lang="en-US" sz="1600" b="1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effectLst/>
                        </a:rPr>
                        <a:t>III</a:t>
                      </a:r>
                      <a:r>
                        <a:rPr lang="ru-RU" sz="1600" b="1" baseline="0" dirty="0" smtClean="0"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effectLst/>
                        </a:rPr>
                        <a:t>декада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июля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</a:rPr>
                        <a:t>II</a:t>
                      </a:r>
                      <a:r>
                        <a:rPr lang="ru-RU" sz="1600" b="1" dirty="0" smtClean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–декада октября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2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r>
                        <a:rPr lang="ru-RU" sz="1600" b="1">
                          <a:effectLst/>
                        </a:rPr>
                        <a:t>1Барыня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04.04.2023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08.04.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10.04.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4 -5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10.05.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II – </a:t>
                      </a:r>
                      <a:r>
                        <a:rPr lang="en-US" sz="1600" b="1" dirty="0" smtClean="0">
                          <a:effectLst/>
                        </a:rPr>
                        <a:t>III</a:t>
                      </a:r>
                      <a:r>
                        <a:rPr lang="ru-RU" sz="1600" b="1" baseline="0" dirty="0" smtClean="0">
                          <a:effectLst/>
                        </a:rPr>
                        <a:t> д</a:t>
                      </a:r>
                      <a:r>
                        <a:rPr lang="ru-RU" sz="1600" b="1" dirty="0" smtClean="0">
                          <a:effectLst/>
                        </a:rPr>
                        <a:t>екада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июля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II –декада октября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02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r>
                        <a:rPr lang="ru-RU" sz="1600" b="1">
                          <a:effectLst/>
                        </a:rPr>
                        <a:t>1 Киластоп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04.04.2023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08.04.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10.04.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4 -5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10.05.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II – III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д</a:t>
                      </a:r>
                      <a:r>
                        <a:rPr lang="ru-RU" sz="1600" b="1" dirty="0" smtClean="0">
                          <a:effectLst/>
                        </a:rPr>
                        <a:t>екада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июля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II –декада октября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2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r>
                        <a:rPr lang="ru-RU" sz="1600" b="1">
                          <a:effectLst/>
                        </a:rPr>
                        <a:t>1 Престиж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04.04.2023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08.04.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10.04.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4 -5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10.05.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II – III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д</a:t>
                      </a:r>
                      <a:r>
                        <a:rPr lang="ru-RU" sz="1600" b="1" dirty="0" smtClean="0">
                          <a:effectLst/>
                        </a:rPr>
                        <a:t>екада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июля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II –декада октября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44624"/>
            <a:ext cx="91805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84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B0174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Фенологические наблюдения за ростом и развитием растений: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B0174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9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16024"/>
            <a:ext cx="4392488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567361" y="6074132"/>
            <a:ext cx="5244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B0174"/>
                </a:solidFill>
              </a:rPr>
              <a:t>Биометрические измерения</a:t>
            </a:r>
          </a:p>
        </p:txBody>
      </p:sp>
    </p:spTree>
    <p:extLst>
      <p:ext uri="{BB962C8B-B14F-4D97-AF65-F5344CB8AC3E}">
        <p14:creationId xmlns:p14="http://schemas.microsoft.com/office/powerpoint/2010/main" val="148284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4500"/>
            <a:ext cx="3312368" cy="45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44500"/>
            <a:ext cx="3096344" cy="45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619672" y="5291916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B0174"/>
                </a:solidFill>
              </a:rPr>
              <a:t>    Взвешивание </a:t>
            </a:r>
            <a:r>
              <a:rPr lang="ru-RU" sz="2800" b="1" dirty="0">
                <a:solidFill>
                  <a:srgbClr val="CB0174"/>
                </a:solidFill>
              </a:rPr>
              <a:t>кочана </a:t>
            </a:r>
            <a:r>
              <a:rPr lang="ru-RU" sz="2800" b="1" dirty="0" smtClean="0">
                <a:solidFill>
                  <a:srgbClr val="CB0174"/>
                </a:solidFill>
              </a:rPr>
              <a:t>капусты</a:t>
            </a:r>
            <a:endParaRPr lang="ru-RU" sz="2800" b="1" dirty="0">
              <a:solidFill>
                <a:srgbClr val="CB01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3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40902"/>
              </p:ext>
            </p:extLst>
          </p:nvPr>
        </p:nvGraphicFramePr>
        <p:xfrm>
          <a:off x="467544" y="1412776"/>
          <a:ext cx="8280919" cy="403244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229152"/>
                <a:gridCol w="1554631"/>
                <a:gridCol w="1554631"/>
                <a:gridCol w="1942505"/>
              </a:tblGrid>
              <a:tr h="59286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Варианты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Повторности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урожай кг.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средний урожай кг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63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 smtClean="0">
                          <a:effectLst/>
                        </a:rPr>
                        <a:t>       F1Добродей</a:t>
                      </a:r>
                      <a:endParaRPr lang="ru-RU" sz="1600" b="1" dirty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16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36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16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632">
                <a:tc rowSpan="3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solidFill>
                            <a:srgbClr val="AA128D"/>
                          </a:solidFill>
                          <a:effectLst/>
                        </a:rPr>
                        <a:t>F1Барыня</a:t>
                      </a:r>
                      <a:endParaRPr lang="ru-RU" sz="1600" b="1" dirty="0">
                        <a:solidFill>
                          <a:srgbClr val="AA128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solidFill>
                            <a:srgbClr val="AA128D"/>
                          </a:solidFill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rgbClr val="AA128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solidFill>
                            <a:srgbClr val="AA128D"/>
                          </a:solidFill>
                          <a:effectLst/>
                        </a:rPr>
                        <a:t>16</a:t>
                      </a:r>
                      <a:endParaRPr lang="ru-RU" sz="1600" b="1" dirty="0">
                        <a:solidFill>
                          <a:srgbClr val="AA128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solidFill>
                            <a:srgbClr val="AA128D"/>
                          </a:solidFill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solidFill>
                            <a:srgbClr val="AA128D"/>
                          </a:solidFill>
                          <a:effectLst/>
                        </a:rPr>
                        <a:t>40</a:t>
                      </a:r>
                      <a:endParaRPr lang="ru-RU" sz="1600" b="1">
                        <a:solidFill>
                          <a:srgbClr val="AA128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solidFill>
                            <a:srgbClr val="AA128D"/>
                          </a:solidFill>
                          <a:effectLst/>
                        </a:rPr>
                        <a:t>2</a:t>
                      </a:r>
                      <a:endParaRPr lang="ru-RU" sz="1600" b="1" dirty="0">
                        <a:solidFill>
                          <a:srgbClr val="AA128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solidFill>
                            <a:srgbClr val="AA128D"/>
                          </a:solidFill>
                          <a:effectLst/>
                        </a:rPr>
                        <a:t>12</a:t>
                      </a:r>
                      <a:endParaRPr lang="ru-RU" sz="1600" b="1" dirty="0">
                        <a:solidFill>
                          <a:srgbClr val="AA128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solidFill>
                            <a:srgbClr val="AA128D"/>
                          </a:solidFill>
                          <a:effectLst/>
                        </a:rPr>
                        <a:t>3</a:t>
                      </a:r>
                      <a:endParaRPr lang="ru-RU" sz="1600" b="1" dirty="0">
                        <a:solidFill>
                          <a:srgbClr val="AA128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solidFill>
                            <a:srgbClr val="AA128D"/>
                          </a:solidFill>
                          <a:effectLst/>
                        </a:rPr>
                        <a:t>12</a:t>
                      </a:r>
                      <a:endParaRPr lang="ru-RU" sz="1600" b="1" dirty="0">
                        <a:solidFill>
                          <a:srgbClr val="AA128D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632">
                <a:tc rowSpan="3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F1Киластоп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33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2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632">
                <a:tc rowSpan="3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F1Престиж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30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2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6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>
                          <a:effectLst/>
                        </a:rPr>
                        <a:t>3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842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03648" y="396533"/>
            <a:ext cx="688017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84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B0174"/>
                </a:solidFill>
                <a:effectLst/>
                <a:ea typeface="Calibri" pitchFamily="34" charset="0"/>
                <a:cs typeface="Times New Roman" pitchFamily="18" charset="0"/>
              </a:rPr>
              <a:t>         Учет общего урожая в опыте: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B0174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384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9.userapi.com/impf/jcBP8gbJELKEYTMKLAUtFgxXwG__TwQ_DIoOSg/4D6QFl4XyQg.jpg?size=1204x790&amp;quality=95&amp;sign=baaf6e1d8dcfde9d62c78eb57676dcb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89249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616530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B0174"/>
                </a:solidFill>
              </a:rPr>
              <a:t>                 СПАСИБО ЗА ВНИМАНИЕ!</a:t>
            </a:r>
            <a:endParaRPr lang="ru-RU" sz="2800" b="1" dirty="0">
              <a:solidFill>
                <a:srgbClr val="CB01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5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1317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B0174"/>
                </a:solidFill>
              </a:rPr>
              <a:t>КАПУСТА </a:t>
            </a:r>
            <a:r>
              <a:rPr lang="ru-RU" sz="2800" b="1" dirty="0" smtClean="0"/>
              <a:t>-</a:t>
            </a:r>
            <a:r>
              <a:rPr lang="ru-RU" sz="2000" b="1" dirty="0" smtClean="0">
                <a:solidFill>
                  <a:srgbClr val="CB0174"/>
                </a:solidFill>
              </a:rPr>
              <a:t> </a:t>
            </a:r>
            <a:r>
              <a:rPr lang="ru-RU" sz="2000" b="1" dirty="0"/>
              <a:t>огородное растение семейства крестоцветных, растущее обычно кочаном </a:t>
            </a:r>
            <a:r>
              <a:rPr lang="ru-RU" sz="2000" b="1" dirty="0" smtClean="0"/>
              <a:t>.</a:t>
            </a:r>
          </a:p>
          <a:p>
            <a:r>
              <a:rPr lang="ru-RU" sz="2000" b="1" dirty="0"/>
              <a:t>Р</a:t>
            </a:r>
            <a:r>
              <a:rPr lang="ru-RU" sz="2000" b="1" dirty="0" smtClean="0"/>
              <a:t>од </a:t>
            </a:r>
            <a:r>
              <a:rPr lang="ru-RU" sz="2000" b="1" dirty="0"/>
              <a:t>однолетних, двулетних и многолетних растений семейства крестоцветных, овощная культура. </a:t>
            </a:r>
            <a:endParaRPr lang="ru-RU" sz="2000" b="1" dirty="0" smtClean="0"/>
          </a:p>
          <a:p>
            <a:r>
              <a:rPr lang="ru-RU" sz="2000" b="1" dirty="0" smtClean="0"/>
              <a:t>Около </a:t>
            </a:r>
            <a:r>
              <a:rPr lang="ru-RU" sz="2000" b="1" dirty="0"/>
              <a:t>50 видов.</a:t>
            </a:r>
          </a:p>
        </p:txBody>
      </p:sp>
      <p:pic>
        <p:nvPicPr>
          <p:cNvPr id="2050" name="Picture 2" descr="https://izagri.ru/wp-content/uploads/2021/09/kapusta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342"/>
            <a:ext cx="7707845" cy="4814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888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vatars.dzeninfra.ru/get-zen_doc/5234364/pub_6332c78e34a120741ec3ca36_6332c7dedce1ba45ab67eaeb/scale_2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5148"/>
            <a:ext cx="6912768" cy="4604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-6192" y="498704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B0174"/>
                </a:solidFill>
              </a:rPr>
              <a:t>Белокочанная капуста </a:t>
            </a:r>
            <a:r>
              <a:rPr lang="ru-RU" sz="2000" b="1" dirty="0"/>
              <a:t>— овощ, кочан огородной капусты разновидности </a:t>
            </a:r>
            <a:r>
              <a:rPr lang="ru-RU" sz="2000" b="1" dirty="0" err="1"/>
              <a:t>Brassica</a:t>
            </a:r>
            <a:r>
              <a:rPr lang="ru-RU" sz="2000" b="1" dirty="0"/>
              <a:t> </a:t>
            </a:r>
            <a:r>
              <a:rPr lang="ru-RU" sz="2000" b="1" dirty="0" err="1"/>
              <a:t>oleracea</a:t>
            </a:r>
            <a:r>
              <a:rPr lang="ru-RU" sz="2000" b="1" dirty="0"/>
              <a:t> </a:t>
            </a:r>
            <a:r>
              <a:rPr lang="ru-RU" sz="2000" b="1" dirty="0" err="1"/>
              <a:t>var</a:t>
            </a:r>
            <a:r>
              <a:rPr lang="ru-RU" sz="2000" b="1" dirty="0"/>
              <a:t>. </a:t>
            </a:r>
            <a:r>
              <a:rPr lang="ru-RU" sz="2000" b="1" dirty="0" err="1"/>
              <a:t>capitata</a:t>
            </a:r>
            <a:r>
              <a:rPr lang="ru-RU" sz="2000" b="1" dirty="0"/>
              <a:t> L.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Капустный </a:t>
            </a:r>
            <a:r>
              <a:rPr lang="ru-RU" sz="2000" b="1" dirty="0"/>
              <a:t>кочан представляет собой стебель-кочерыгу, на которой расположены плотно свитые листья, прикрывающие боковые и верхушечную ростовые почки.</a:t>
            </a:r>
          </a:p>
        </p:txBody>
      </p:sp>
    </p:spTree>
    <p:extLst>
      <p:ext uri="{BB962C8B-B14F-4D97-AF65-F5344CB8AC3E}">
        <p14:creationId xmlns:p14="http://schemas.microsoft.com/office/powerpoint/2010/main" val="37260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B0174"/>
                </a:solidFill>
              </a:rPr>
              <a:t>АКТУАЛЬНОСТЬ:</a:t>
            </a:r>
            <a:endParaRPr lang="ru-RU" sz="2800" b="1" dirty="0">
              <a:solidFill>
                <a:srgbClr val="CB017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20688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- Позднеспелые </a:t>
            </a:r>
            <a:r>
              <a:rPr lang="ru-RU" sz="2000" b="1" dirty="0"/>
              <a:t>сорта  </a:t>
            </a:r>
            <a:r>
              <a:rPr lang="ru-RU" sz="2000" b="1" dirty="0" smtClean="0"/>
              <a:t>обладают </a:t>
            </a:r>
            <a:r>
              <a:rPr lang="ru-RU" sz="2000" b="1" dirty="0"/>
              <a:t>способностью к длительному </a:t>
            </a:r>
            <a:r>
              <a:rPr lang="ru-RU" sz="2000" b="1" dirty="0" smtClean="0"/>
              <a:t>хранению;</a:t>
            </a:r>
          </a:p>
          <a:p>
            <a:r>
              <a:rPr lang="ru-RU" sz="2000" b="1" dirty="0" smtClean="0"/>
              <a:t>- Имеют повышенную </a:t>
            </a:r>
            <a:r>
              <a:rPr lang="ru-RU" sz="2000" b="1" dirty="0" err="1" smtClean="0"/>
              <a:t>лёжкость</a:t>
            </a:r>
            <a:r>
              <a:rPr lang="ru-RU" sz="2000" b="1" dirty="0" smtClean="0"/>
              <a:t> ;</a:t>
            </a:r>
          </a:p>
          <a:p>
            <a:r>
              <a:rPr lang="ru-RU" sz="2000" b="1" dirty="0" smtClean="0"/>
              <a:t>- Пригодны </a:t>
            </a:r>
            <a:r>
              <a:rPr lang="ru-RU" sz="2000" b="1" dirty="0"/>
              <a:t>для квашения и других способов </a:t>
            </a:r>
            <a:r>
              <a:rPr lang="ru-RU" sz="2000" b="1" dirty="0" smtClean="0"/>
              <a:t>переработки;</a:t>
            </a:r>
          </a:p>
          <a:p>
            <a:r>
              <a:rPr lang="ru-RU" sz="2000" b="1" dirty="0" smtClean="0"/>
              <a:t>- Устойчивы </a:t>
            </a:r>
            <a:r>
              <a:rPr lang="ru-RU" sz="2000" b="1" dirty="0"/>
              <a:t>к грибковым заболеваниям, как в период выращивания, так </a:t>
            </a:r>
            <a:r>
              <a:rPr lang="ru-RU" sz="2000" b="1" dirty="0" smtClean="0"/>
              <a:t> и </a:t>
            </a:r>
            <a:r>
              <a:rPr lang="ru-RU" sz="2000" b="1" dirty="0"/>
              <a:t>в период хранения. </a:t>
            </a:r>
            <a:endParaRPr lang="ru-RU" sz="2000" b="1" dirty="0" smtClean="0"/>
          </a:p>
          <a:p>
            <a:endParaRPr lang="ru-RU" sz="2000" b="1" dirty="0" smtClean="0">
              <a:solidFill>
                <a:srgbClr val="CB0174"/>
              </a:solidFill>
            </a:endParaRPr>
          </a:p>
          <a:p>
            <a:r>
              <a:rPr lang="ru-RU" sz="2000" b="1" dirty="0" smtClean="0">
                <a:solidFill>
                  <a:srgbClr val="CB0174"/>
                </a:solidFill>
              </a:rPr>
              <a:t>Ценность  </a:t>
            </a:r>
            <a:r>
              <a:rPr lang="ru-RU" sz="2000" b="1" dirty="0" err="1" smtClean="0"/>
              <a:t>белокачанной</a:t>
            </a:r>
            <a:r>
              <a:rPr lang="ru-RU" sz="2000" b="1" dirty="0" smtClean="0"/>
              <a:t> капусты состоит в том, что аскорбиновая кислота витамин С содержится  в растении на протяжении  всего года.</a:t>
            </a:r>
            <a:endParaRPr lang="ru-RU" sz="2000" b="1" dirty="0">
              <a:solidFill>
                <a:srgbClr val="CB0174"/>
              </a:solidFill>
            </a:endParaRPr>
          </a:p>
        </p:txBody>
      </p:sp>
      <p:pic>
        <p:nvPicPr>
          <p:cNvPr id="4098" name="Picture 2" descr="https://mykaleidoscope.ru/x/uploads/posts/2022-10/1666483553_32-mykaleidoscope-ru-p-lyubov-kim-kvashenaya-kapusta-pinterest-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8" y="3573016"/>
            <a:ext cx="4506788" cy="3003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fedoskinolife.ru/wp-content/uploads/5/9/f/59fc47f60e10011c382ab6c51f157b8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004604" cy="3003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32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49694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B0174"/>
                </a:solidFill>
              </a:rPr>
              <a:t>ЦЕЛЬ: 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800" b="1" dirty="0"/>
              <a:t>Провести сортоиспытание гибридов белокочанной </a:t>
            </a:r>
            <a:r>
              <a:rPr lang="ru-RU" sz="2800" b="1" dirty="0" smtClean="0"/>
              <a:t>капусты и выявить наиболее </a:t>
            </a:r>
            <a:r>
              <a:rPr lang="ru-RU" sz="2800" b="1" smtClean="0"/>
              <a:t>урожайный гибрид</a:t>
            </a:r>
            <a:endParaRPr lang="ru-RU" sz="2800" b="1" dirty="0" smtClean="0">
              <a:solidFill>
                <a:srgbClr val="CB0174"/>
              </a:solidFill>
            </a:endParaRPr>
          </a:p>
          <a:p>
            <a:pPr algn="ctr"/>
            <a:endParaRPr lang="ru-RU" sz="2800" b="1" dirty="0" smtClean="0">
              <a:solidFill>
                <a:srgbClr val="CB0174"/>
              </a:solidFill>
            </a:endParaRPr>
          </a:p>
          <a:p>
            <a:pPr algn="ctr"/>
            <a:endParaRPr lang="ru-RU" sz="2800" b="1" dirty="0" smtClean="0">
              <a:solidFill>
                <a:srgbClr val="CB0174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B0174"/>
                </a:solidFill>
              </a:rPr>
              <a:t>ЗАДАЧИ:</a:t>
            </a:r>
          </a:p>
          <a:p>
            <a:r>
              <a:rPr lang="ru-RU" sz="2800" b="1" dirty="0" smtClean="0"/>
              <a:t>- Изучить </a:t>
            </a:r>
            <a:r>
              <a:rPr lang="ru-RU" sz="2800" b="1" dirty="0"/>
              <a:t>биологические особенности капусты белокочанной.</a:t>
            </a:r>
          </a:p>
          <a:p>
            <a:r>
              <a:rPr lang="ru-RU" sz="2800" b="1" dirty="0" smtClean="0"/>
              <a:t>- Вести </a:t>
            </a:r>
            <a:r>
              <a:rPr lang="ru-RU" sz="2800" b="1" dirty="0"/>
              <a:t>фенологические наблюдения за ростом и развитием капусты белокочанной.</a:t>
            </a:r>
          </a:p>
          <a:p>
            <a:r>
              <a:rPr lang="ru-RU" sz="2800" b="1" dirty="0" smtClean="0"/>
              <a:t>- Соблюдать </a:t>
            </a:r>
            <a:r>
              <a:rPr lang="ru-RU" sz="2800" b="1" dirty="0"/>
              <a:t>агротехнические мероприятия по уходу за капустой белокочанной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96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571237"/>
            <a:ext cx="918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Семена </a:t>
            </a:r>
            <a:r>
              <a:rPr lang="ru-RU" sz="2000" b="1" dirty="0"/>
              <a:t>гибридов </a:t>
            </a:r>
            <a:r>
              <a:rPr lang="en-US" sz="2800" b="1" dirty="0">
                <a:solidFill>
                  <a:srgbClr val="CB0174"/>
                </a:solidFill>
              </a:rPr>
              <a:t>F</a:t>
            </a:r>
            <a:r>
              <a:rPr lang="ru-RU" sz="2800" b="1" dirty="0">
                <a:solidFill>
                  <a:srgbClr val="CB0174"/>
                </a:solidFill>
              </a:rPr>
              <a:t>1Киластоп, </a:t>
            </a:r>
            <a:r>
              <a:rPr lang="en-US" sz="2800" b="1" dirty="0">
                <a:solidFill>
                  <a:srgbClr val="CB0174"/>
                </a:solidFill>
              </a:rPr>
              <a:t>F</a:t>
            </a:r>
            <a:r>
              <a:rPr lang="ru-RU" sz="2800" b="1" dirty="0">
                <a:solidFill>
                  <a:srgbClr val="CB0174"/>
                </a:solidFill>
              </a:rPr>
              <a:t>1Престиж, </a:t>
            </a:r>
            <a:r>
              <a:rPr lang="en-US" sz="2800" b="1" dirty="0">
                <a:solidFill>
                  <a:srgbClr val="CB0174"/>
                </a:solidFill>
              </a:rPr>
              <a:t>F</a:t>
            </a:r>
            <a:r>
              <a:rPr lang="ru-RU" sz="2800" b="1" dirty="0">
                <a:solidFill>
                  <a:srgbClr val="CB0174"/>
                </a:solidFill>
              </a:rPr>
              <a:t>1Барыня, </a:t>
            </a:r>
            <a:r>
              <a:rPr lang="en-US" sz="2800" b="1" dirty="0">
                <a:solidFill>
                  <a:srgbClr val="CB0174"/>
                </a:solidFill>
              </a:rPr>
              <a:t>F</a:t>
            </a:r>
            <a:r>
              <a:rPr lang="ru-RU" sz="2800" b="1" dirty="0">
                <a:solidFill>
                  <a:srgbClr val="CB0174"/>
                </a:solidFill>
              </a:rPr>
              <a:t>1Добродей </a:t>
            </a:r>
            <a:r>
              <a:rPr lang="ru-RU" sz="2000" b="1" dirty="0"/>
              <a:t>посеяли в ящики и вырастили рассаду в теплице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2712" y="188640"/>
            <a:ext cx="9213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B0174"/>
                </a:solidFill>
              </a:rPr>
              <a:t>ХОД РАБОТЫ:</a:t>
            </a:r>
            <a:endParaRPr lang="ru-RU" sz="2800" b="1" dirty="0">
              <a:solidFill>
                <a:srgbClr val="CB0174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26141"/>
            <a:ext cx="1463675" cy="1952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35" y="3408227"/>
            <a:ext cx="1466850" cy="1956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10" y="3450897"/>
            <a:ext cx="1466850" cy="1956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56" y="3450897"/>
            <a:ext cx="1470660" cy="196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1560830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40604"/>
            <a:ext cx="1482725" cy="2188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10" y="940604"/>
            <a:ext cx="1476375" cy="218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76" y="925835"/>
            <a:ext cx="1450340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79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252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B0174"/>
                </a:solidFill>
              </a:rPr>
              <a:t>Методика </a:t>
            </a:r>
            <a:r>
              <a:rPr lang="ru-RU" sz="2800" b="1">
                <a:solidFill>
                  <a:srgbClr val="CB0174"/>
                </a:solidFill>
              </a:rPr>
              <a:t>проведения </a:t>
            </a:r>
            <a:r>
              <a:rPr lang="ru-RU" sz="2800" b="1" smtClean="0">
                <a:solidFill>
                  <a:srgbClr val="CB0174"/>
                </a:solidFill>
              </a:rPr>
              <a:t>опыта:</a:t>
            </a:r>
            <a:endParaRPr lang="ru-RU" sz="2800" b="1" dirty="0">
              <a:solidFill>
                <a:srgbClr val="CB017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556154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Размер делянок в опыте: длина - 6м., ширина - 4м., площадь - 24,3 </a:t>
            </a:r>
            <a:r>
              <a:rPr lang="ru-RU" sz="2000" b="1" dirty="0" err="1"/>
              <a:t>кв.м</a:t>
            </a:r>
            <a:r>
              <a:rPr lang="ru-RU" sz="2000" b="1" dirty="0"/>
              <a:t>. Ширина междурядий - 0,7м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Количество </a:t>
            </a:r>
            <a:r>
              <a:rPr lang="ru-RU" sz="2000" b="1" dirty="0"/>
              <a:t>растений в одном рядке  - 7шт. на делянке - 50шт. </a:t>
            </a:r>
            <a:endParaRPr lang="ru-RU" sz="2000" b="1" dirty="0" smtClean="0"/>
          </a:p>
          <a:p>
            <a:r>
              <a:rPr lang="ru-RU" sz="2000" b="1" dirty="0" smtClean="0"/>
              <a:t>Расстояние </a:t>
            </a:r>
            <a:r>
              <a:rPr lang="ru-RU" sz="2000" b="1" dirty="0"/>
              <a:t>между растениями в ряду - 50см. </a:t>
            </a:r>
          </a:p>
          <a:p>
            <a:r>
              <a:rPr lang="ru-RU" sz="2000" b="1" dirty="0"/>
              <a:t>Перед посадкой в лунку добавляли</a:t>
            </a:r>
            <a:r>
              <a:rPr lang="ru-RU" b="1" dirty="0">
                <a:solidFill>
                  <a:srgbClr val="CB0174"/>
                </a:solidFill>
              </a:rPr>
              <a:t> </a:t>
            </a:r>
            <a:r>
              <a:rPr lang="ru-RU" sz="2800" b="1" dirty="0">
                <a:solidFill>
                  <a:srgbClr val="CB0174"/>
                </a:solidFill>
              </a:rPr>
              <a:t>древесную золу, суперфосфат </a:t>
            </a:r>
            <a:r>
              <a:rPr lang="ru-RU" b="1" dirty="0">
                <a:solidFill>
                  <a:srgbClr val="CB0174"/>
                </a:solidFill>
              </a:rPr>
              <a:t> </a:t>
            </a:r>
            <a:r>
              <a:rPr lang="ru-RU" b="1" dirty="0"/>
              <a:t>и </a:t>
            </a:r>
            <a:r>
              <a:rPr lang="ru-RU" sz="2000" b="1" dirty="0"/>
              <a:t>разбавленный в 10 литрах воды, </a:t>
            </a:r>
            <a:r>
              <a:rPr lang="ru-RU" sz="2800" b="1" dirty="0">
                <a:solidFill>
                  <a:srgbClr val="CB0174"/>
                </a:solidFill>
              </a:rPr>
              <a:t>компост.</a:t>
            </a:r>
            <a:r>
              <a:rPr lang="ru-RU" sz="2800" b="1" dirty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19" y="964426"/>
            <a:ext cx="2495550" cy="332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64426"/>
            <a:ext cx="2495550" cy="332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52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3312368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3096344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554917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B0174"/>
                </a:solidFill>
              </a:rPr>
              <a:t>Высадка рассады в открытый грунт.</a:t>
            </a:r>
          </a:p>
        </p:txBody>
      </p:sp>
    </p:spTree>
    <p:extLst>
      <p:ext uri="{BB962C8B-B14F-4D97-AF65-F5344CB8AC3E}">
        <p14:creationId xmlns:p14="http://schemas.microsoft.com/office/powerpoint/2010/main" val="32072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3-02/1676637173_catherineasquithgallery-com-p-fon-zeleno-goluboi-nezhni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50228"/>
              </p:ext>
            </p:extLst>
          </p:nvPr>
        </p:nvGraphicFramePr>
        <p:xfrm>
          <a:off x="287524" y="836712"/>
          <a:ext cx="8568951" cy="4315765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849170"/>
                <a:gridCol w="2776801"/>
                <a:gridCol w="2942980"/>
              </a:tblGrid>
              <a:tr h="863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1 повторность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</a:rPr>
                        <a:t>2 повторность</a:t>
                      </a:r>
                      <a:endParaRPr lang="ru-RU" sz="2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3 повторность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3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 err="1">
                          <a:effectLst/>
                        </a:rPr>
                        <a:t>Добродей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>
                          <a:effectLst/>
                        </a:rPr>
                        <a:t>Престиж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</a:rPr>
                        <a:t>F1</a:t>
                      </a:r>
                      <a:r>
                        <a:rPr lang="ru-RU" sz="2600" b="1">
                          <a:effectLst/>
                        </a:rPr>
                        <a:t>Барыня</a:t>
                      </a:r>
                      <a:endParaRPr lang="ru-RU" sz="2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3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>
                          <a:effectLst/>
                        </a:rPr>
                        <a:t>Барыня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 err="1">
                          <a:effectLst/>
                        </a:rPr>
                        <a:t>Киластоп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 err="1">
                          <a:effectLst/>
                        </a:rPr>
                        <a:t>Добродей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3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 err="1">
                          <a:effectLst/>
                        </a:rPr>
                        <a:t>Киластоп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>
                          <a:effectLst/>
                        </a:rPr>
                        <a:t>Барыня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>
                          <a:effectLst/>
                        </a:rPr>
                        <a:t>Престиж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3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>
                          <a:effectLst/>
                        </a:rPr>
                        <a:t>Престиж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 err="1">
                          <a:effectLst/>
                        </a:rPr>
                        <a:t>Добродей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F1</a:t>
                      </a:r>
                      <a:r>
                        <a:rPr lang="ru-RU" sz="2600" b="1" dirty="0" err="1">
                          <a:effectLst/>
                        </a:rPr>
                        <a:t>Киластоп</a:t>
                      </a:r>
                      <a:endParaRPr lang="ru-RU" sz="2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31976" y="97468"/>
            <a:ext cx="22800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B0174"/>
                </a:solidFill>
                <a:effectLst/>
                <a:ea typeface="Calibri" pitchFamily="34" charset="0"/>
                <a:cs typeface="Times New Roman" pitchFamily="18" charset="0"/>
              </a:rPr>
              <a:t>Схема опыта: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B0174"/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548216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 течение вегетационного периода проводили необходимые агротехнические работы и </a:t>
            </a:r>
            <a:r>
              <a:rPr lang="ru-RU" sz="2000" b="1" dirty="0" smtClean="0"/>
              <a:t>наблюдения.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383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463</TotalTime>
  <Words>544</Words>
  <Application>Microsoft Office PowerPoint</Application>
  <PresentationFormat>Экран (4:3)</PresentationFormat>
  <Paragraphs>221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Ирина</dc:creator>
  <cp:lastModifiedBy>pk599</cp:lastModifiedBy>
  <cp:revision>77</cp:revision>
  <dcterms:created xsi:type="dcterms:W3CDTF">2017-11-17T06:04:04Z</dcterms:created>
  <dcterms:modified xsi:type="dcterms:W3CDTF">2024-04-07T14:18:03Z</dcterms:modified>
</cp:coreProperties>
</file>