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6" r:id="rId3"/>
    <p:sldId id="280" r:id="rId4"/>
    <p:sldId id="262" r:id="rId5"/>
    <p:sldId id="274" r:id="rId6"/>
    <p:sldId id="263" r:id="rId7"/>
    <p:sldId id="265" r:id="rId8"/>
    <p:sldId id="266" r:id="rId9"/>
    <p:sldId id="267" r:id="rId10"/>
    <p:sldId id="268" r:id="rId11"/>
    <p:sldId id="269" r:id="rId12"/>
    <p:sldId id="270" r:id="rId13"/>
    <p:sldId id="271" r:id="rId14"/>
    <p:sldId id="272" r:id="rId15"/>
    <p:sldId id="273" r:id="rId16"/>
    <p:sldId id="27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00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gif"/><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pinimg.com/originals/84/4e/97/844e97b67b8827fe53c8e8be1cd4d2dc.jpg"/>
          <p:cNvPicPr>
            <a:picLocks noChangeAspect="1" noChangeArrowheads="1"/>
          </p:cNvPicPr>
          <p:nvPr/>
        </p:nvPicPr>
        <p:blipFill>
          <a:blip r:embed="rId2"/>
          <a:srcRect l="19853" r="3194"/>
          <a:stretch>
            <a:fillRect/>
          </a:stretch>
        </p:blipFill>
        <p:spPr bwMode="auto">
          <a:xfrm>
            <a:off x="0" y="0"/>
            <a:ext cx="9147700" cy="6858000"/>
          </a:xfrm>
          <a:prstGeom prst="rect">
            <a:avLst/>
          </a:prstGeom>
          <a:noFill/>
        </p:spPr>
      </p:pic>
      <p:sp>
        <p:nvSpPr>
          <p:cNvPr id="5" name="Прямоугольник 4"/>
          <p:cNvSpPr/>
          <p:nvPr/>
        </p:nvSpPr>
        <p:spPr>
          <a:xfrm>
            <a:off x="2428860" y="1714488"/>
            <a:ext cx="4500594" cy="1477328"/>
          </a:xfrm>
          <a:prstGeom prst="rect">
            <a:avLst/>
          </a:prstGeom>
        </p:spPr>
        <p:txBody>
          <a:bodyPr wrap="square">
            <a:spAutoFit/>
          </a:bodyPr>
          <a:lstStyle/>
          <a:p>
            <a:pPr lvl="0" algn="ctr" fontAlgn="base">
              <a:spcBef>
                <a:spcPct val="0"/>
              </a:spcBef>
              <a:spcAft>
                <a:spcPct val="0"/>
              </a:spcAft>
            </a:pPr>
            <a:r>
              <a:rPr lang="ru-RU" b="1" dirty="0" smtClean="0">
                <a:latin typeface="Times New Roman" pitchFamily="18" charset="0"/>
                <a:ea typeface="Calibri" pitchFamily="34" charset="0"/>
                <a:cs typeface="Times New Roman" pitchFamily="18" charset="0"/>
              </a:rPr>
              <a:t>Подготовила: </a:t>
            </a:r>
            <a:endParaRPr lang="ru-RU" b="1" dirty="0" smtClean="0">
              <a:latin typeface="Times New Roman" pitchFamily="18" charset="0"/>
              <a:cs typeface="Times New Roman" pitchFamily="18" charset="0"/>
            </a:endParaRPr>
          </a:p>
          <a:p>
            <a:pPr lvl="0" algn="ctr" eaLnBrk="0" fontAlgn="base" hangingPunct="0">
              <a:spcBef>
                <a:spcPct val="0"/>
              </a:spcBef>
              <a:spcAft>
                <a:spcPct val="0"/>
              </a:spcAft>
            </a:pPr>
            <a:r>
              <a:rPr lang="ru-RU" b="1" dirty="0" err="1" smtClean="0">
                <a:latin typeface="Times New Roman" pitchFamily="18" charset="0"/>
                <a:ea typeface="Calibri" pitchFamily="34" charset="0"/>
                <a:cs typeface="Times New Roman" pitchFamily="18" charset="0"/>
              </a:rPr>
              <a:t>Путря</a:t>
            </a:r>
            <a:r>
              <a:rPr lang="ru-RU" b="1" dirty="0" smtClean="0">
                <a:latin typeface="Times New Roman" pitchFamily="18" charset="0"/>
                <a:ea typeface="Calibri" pitchFamily="34" charset="0"/>
                <a:cs typeface="Times New Roman" pitchFamily="18" charset="0"/>
              </a:rPr>
              <a:t> Светлана Александровна</a:t>
            </a:r>
            <a:endParaRPr lang="ru-RU" b="1" dirty="0" smtClean="0">
              <a:latin typeface="Times New Roman" pitchFamily="18" charset="0"/>
              <a:cs typeface="Times New Roman" pitchFamily="18" charset="0"/>
            </a:endParaRPr>
          </a:p>
          <a:p>
            <a:pPr lvl="0" algn="ctr"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Учитель русского языка и литературы </a:t>
            </a:r>
            <a:endParaRPr lang="ru-RU" b="1" dirty="0" smtClean="0">
              <a:latin typeface="Times New Roman" pitchFamily="18" charset="0"/>
              <a:cs typeface="Times New Roman" pitchFamily="18" charset="0"/>
            </a:endParaRPr>
          </a:p>
          <a:p>
            <a:pPr lvl="0" algn="ctr" eaLnBrk="0" fontAlgn="base" hangingPunct="0">
              <a:spcBef>
                <a:spcPct val="0"/>
              </a:spcBef>
              <a:spcAft>
                <a:spcPct val="0"/>
              </a:spcAft>
            </a:pPr>
            <a:r>
              <a:rPr lang="ru-RU" b="1" smtClean="0">
                <a:latin typeface="Times New Roman" pitchFamily="18" charset="0"/>
                <a:ea typeface="Calibri" pitchFamily="34" charset="0"/>
                <a:cs typeface="Times New Roman" pitchFamily="18" charset="0"/>
              </a:rPr>
              <a:t>МБОУ </a:t>
            </a:r>
            <a:r>
              <a:rPr lang="ru-RU" b="1" dirty="0" smtClean="0">
                <a:latin typeface="Times New Roman" pitchFamily="18" charset="0"/>
                <a:ea typeface="Calibri" pitchFamily="34" charset="0"/>
                <a:cs typeface="Times New Roman" pitchFamily="18" charset="0"/>
              </a:rPr>
              <a:t>«</a:t>
            </a:r>
            <a:r>
              <a:rPr lang="ru-RU" b="1" dirty="0" err="1" smtClean="0">
                <a:latin typeface="Times New Roman" pitchFamily="18" charset="0"/>
                <a:ea typeface="Calibri" pitchFamily="34" charset="0"/>
                <a:cs typeface="Times New Roman" pitchFamily="18" charset="0"/>
              </a:rPr>
              <a:t>Амвросиевская</a:t>
            </a:r>
            <a:r>
              <a:rPr lang="ru-RU" b="1" dirty="0" smtClean="0">
                <a:latin typeface="Times New Roman" pitchFamily="18" charset="0"/>
                <a:ea typeface="Calibri" pitchFamily="34" charset="0"/>
                <a:cs typeface="Times New Roman" pitchFamily="18" charset="0"/>
              </a:rPr>
              <a:t> школа №6» </a:t>
            </a:r>
            <a:endParaRPr lang="ru-RU" b="1" dirty="0" smtClean="0">
              <a:latin typeface="Times New Roman" pitchFamily="18" charset="0"/>
              <a:cs typeface="Times New Roman" pitchFamily="18" charset="0"/>
            </a:endParaRPr>
          </a:p>
          <a:p>
            <a:pPr lvl="0" algn="ctr" eaLnBrk="0" fontAlgn="base" hangingPunct="0">
              <a:spcBef>
                <a:spcPct val="0"/>
              </a:spcBef>
              <a:spcAft>
                <a:spcPct val="0"/>
              </a:spcAft>
            </a:pPr>
            <a:r>
              <a:rPr lang="ru-RU" b="1" dirty="0" err="1" smtClean="0">
                <a:latin typeface="Times New Roman" pitchFamily="18" charset="0"/>
                <a:ea typeface="Calibri" pitchFamily="34" charset="0"/>
                <a:cs typeface="Times New Roman" pitchFamily="18" charset="0"/>
              </a:rPr>
              <a:t>Амвросмевского</a:t>
            </a:r>
            <a:r>
              <a:rPr lang="ru-RU" b="1" dirty="0" smtClean="0">
                <a:latin typeface="Times New Roman" pitchFamily="18" charset="0"/>
                <a:ea typeface="Calibri" pitchFamily="34" charset="0"/>
                <a:cs typeface="Times New Roman" pitchFamily="18" charset="0"/>
              </a:rPr>
              <a:t> района </a:t>
            </a:r>
            <a:endParaRPr lang="ru-RU" b="1" dirty="0" smtClean="0">
              <a:latin typeface="Times New Roman" pitchFamily="18" charset="0"/>
              <a:cs typeface="Times New Roman" pitchFamily="18" charset="0"/>
            </a:endParaRPr>
          </a:p>
        </p:txBody>
      </p:sp>
      <p:sp>
        <p:nvSpPr>
          <p:cNvPr id="6" name="Прямоугольник 5"/>
          <p:cNvSpPr/>
          <p:nvPr/>
        </p:nvSpPr>
        <p:spPr>
          <a:xfrm>
            <a:off x="1285852" y="214290"/>
            <a:ext cx="6929486" cy="1200329"/>
          </a:xfrm>
          <a:prstGeom prst="rect">
            <a:avLst/>
          </a:prstGeom>
        </p:spPr>
        <p:txBody>
          <a:bodyPr wrap="square">
            <a:spAutoFit/>
          </a:bodyPr>
          <a:lstStyle/>
          <a:p>
            <a:pPr lvl="0" algn="ctr" fontAlgn="base">
              <a:spcBef>
                <a:spcPct val="0"/>
              </a:spcBef>
              <a:spcAft>
                <a:spcPct val="0"/>
              </a:spcAft>
            </a:pPr>
            <a:r>
              <a:rPr lang="ru-RU" sz="2400" b="1" dirty="0" smtClean="0">
                <a:solidFill>
                  <a:srgbClr val="C00000"/>
                </a:solidFill>
                <a:latin typeface="Times New Roman" pitchFamily="18" charset="0"/>
                <a:ea typeface="Calibri" pitchFamily="34" charset="0"/>
                <a:cs typeface="Times New Roman" pitchFamily="18" charset="0"/>
              </a:rPr>
              <a:t>Практическое занятие с элементами тренинга для учителей русского языка и литературы: </a:t>
            </a:r>
          </a:p>
          <a:p>
            <a:pPr lvl="0" algn="ctr" fontAlgn="base">
              <a:spcBef>
                <a:spcPct val="0"/>
              </a:spcBef>
              <a:spcAft>
                <a:spcPct val="0"/>
              </a:spcAft>
            </a:pPr>
            <a:r>
              <a:rPr lang="ru-RU" sz="2400" b="1" dirty="0" smtClean="0">
                <a:solidFill>
                  <a:srgbClr val="C00000"/>
                </a:solidFill>
                <a:ea typeface="Calibri" pitchFamily="34" charset="0"/>
                <a:cs typeface="Times New Roman" pitchFamily="18" charset="0"/>
              </a:rPr>
              <a:t>«</a:t>
            </a:r>
            <a:r>
              <a:rPr lang="ru-RU" sz="2400" b="1" dirty="0" smtClean="0">
                <a:solidFill>
                  <a:srgbClr val="C00000"/>
                </a:solidFill>
                <a:latin typeface="Times New Roman" pitchFamily="18" charset="0"/>
                <a:ea typeface="Calibri" pitchFamily="34" charset="0"/>
                <a:cs typeface="Times New Roman" pitchFamily="18" charset="0"/>
              </a:rPr>
              <a:t>Ученик и учитель в пространстве текста</a:t>
            </a:r>
            <a:r>
              <a:rPr lang="ru-RU" sz="2400" b="1" dirty="0" smtClean="0">
                <a:solidFill>
                  <a:srgbClr val="C00000"/>
                </a:solidFill>
                <a:ea typeface="Calibri" pitchFamily="34" charset="0"/>
                <a:cs typeface="Times New Roman" pitchFamily="18" charset="0"/>
              </a:rPr>
              <a:t>»</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srcRect b="32183"/>
          <a:stretch>
            <a:fillRect/>
          </a:stretch>
        </p:blipFill>
        <p:spPr bwMode="auto">
          <a:xfrm>
            <a:off x="1" y="0"/>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sp>
        <p:nvSpPr>
          <p:cNvPr id="10241" name="Rectangle 1"/>
          <p:cNvSpPr>
            <a:spLocks noChangeArrowheads="1"/>
          </p:cNvSpPr>
          <p:nvPr/>
        </p:nvSpPr>
        <p:spPr bwMode="auto">
          <a:xfrm>
            <a:off x="428596" y="857232"/>
            <a:ext cx="700092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Разбивать сложные предложения на простые: 1 предложение = 1 мысль.</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Разбивать длинные абзацы, следуя правилу: 1 абзац = 1 идея.</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Исключить лишнее.</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Обобщить частные моменты.</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Использовать простые слова вместо терминов и жаргона.</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Избегать длинных перечислений в предложении.</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Заменять «заумные» фразы более простыми, если текст не технический.</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714348" y="214290"/>
            <a:ext cx="7643866" cy="461665"/>
          </a:xfrm>
          <a:prstGeom prst="rect">
            <a:avLst/>
          </a:prstGeom>
        </p:spPr>
        <p:txBody>
          <a:bodyPr wrap="square">
            <a:spAutoFit/>
          </a:bodyPr>
          <a:lstStyle/>
          <a:p>
            <a:pPr lvl="0" fontAlgn="base">
              <a:spcBef>
                <a:spcPct val="0"/>
              </a:spcBef>
              <a:spcAft>
                <a:spcPct val="0"/>
              </a:spcAft>
            </a:pPr>
            <a:r>
              <a:rPr lang="ru-RU" sz="2400" b="1" dirty="0" smtClean="0">
                <a:solidFill>
                  <a:srgbClr val="C00000"/>
                </a:solidFill>
                <a:latin typeface="Times New Roman" pitchFamily="18" charset="0"/>
                <a:ea typeface="Calibri" pitchFamily="34" charset="0"/>
                <a:cs typeface="Times New Roman" pitchFamily="18" charset="0"/>
              </a:rPr>
              <a:t>Рекомендации по улучшению читабельности текста</a:t>
            </a:r>
            <a:r>
              <a:rPr lang="ru-RU" sz="2400" dirty="0" smtClean="0">
                <a:solidFill>
                  <a:srgbClr val="C00000"/>
                </a:solidFill>
                <a:latin typeface="Times New Roman" pitchFamily="18" charset="0"/>
                <a:ea typeface="Calibri" pitchFamily="34" charset="0"/>
                <a:cs typeface="Times New Roman" pitchFamily="18" charset="0"/>
              </a:rPr>
              <a:t>.</a:t>
            </a:r>
            <a:endParaRPr lang="ru-RU" sz="2400" dirty="0" smtClean="0">
              <a:solidFill>
                <a:srgbClr val="C00000"/>
              </a:solidFill>
              <a:latin typeface="Times New Roman" pitchFamily="18" charset="0"/>
              <a:cs typeface="Times New Roman" pitchFamily="18" charset="0"/>
            </a:endParaRPr>
          </a:p>
        </p:txBody>
      </p:sp>
      <p:pic>
        <p:nvPicPr>
          <p:cNvPr id="9220" name="Picture 4" descr="https://i03.fotocdn.net/s104/5580dcb867411094/public_pin_l/2238313020.jpg"/>
          <p:cNvPicPr>
            <a:picLocks noChangeAspect="1" noChangeArrowheads="1"/>
          </p:cNvPicPr>
          <p:nvPr/>
        </p:nvPicPr>
        <p:blipFill>
          <a:blip r:embed="rId4">
            <a:clrChange>
              <a:clrFrom>
                <a:srgbClr val="FFFFFF"/>
              </a:clrFrom>
              <a:clrTo>
                <a:srgbClr val="FFFFFF">
                  <a:alpha val="0"/>
                </a:srgbClr>
              </a:clrTo>
            </a:clrChange>
          </a:blip>
          <a:srcRect l="18750" r="13749" b="18999"/>
          <a:stretch>
            <a:fillRect/>
          </a:stretch>
        </p:blipFill>
        <p:spPr bwMode="auto">
          <a:xfrm>
            <a:off x="3071802" y="3143248"/>
            <a:ext cx="4429156" cy="332186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srcRect b="32183"/>
          <a:stretch>
            <a:fillRect/>
          </a:stretch>
        </p:blipFill>
        <p:spPr bwMode="auto">
          <a:xfrm>
            <a:off x="1" y="0"/>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sp>
        <p:nvSpPr>
          <p:cNvPr id="6" name="Прямоугольник 5"/>
          <p:cNvSpPr/>
          <p:nvPr/>
        </p:nvSpPr>
        <p:spPr>
          <a:xfrm>
            <a:off x="1285852" y="142852"/>
            <a:ext cx="6643734" cy="461665"/>
          </a:xfrm>
          <a:prstGeom prst="rect">
            <a:avLst/>
          </a:prstGeom>
        </p:spPr>
        <p:txBody>
          <a:bodyPr wrap="square">
            <a:spAutoFit/>
          </a:bodyPr>
          <a:lstStyle/>
          <a:p>
            <a:r>
              <a:rPr lang="uk-UA" sz="2400" b="1" u="sng" dirty="0" smtClean="0">
                <a:solidFill>
                  <a:srgbClr val="C00000"/>
                </a:solidFill>
                <a:latin typeface="Times New Roman" pitchFamily="18" charset="0"/>
                <a:cs typeface="Times New Roman" pitchFamily="18" charset="0"/>
              </a:rPr>
              <a:t>ІІ</a:t>
            </a:r>
            <a:r>
              <a:rPr lang="ru-RU" sz="2400" b="1" u="sng" dirty="0" smtClean="0">
                <a:solidFill>
                  <a:srgbClr val="C00000"/>
                </a:solidFill>
                <a:latin typeface="Times New Roman" pitchFamily="18" charset="0"/>
                <a:cs typeface="Times New Roman" pitchFamily="18" charset="0"/>
              </a:rPr>
              <a:t>. Дидактические игры при работе с текстом</a:t>
            </a:r>
            <a:endParaRPr lang="ru-RU" sz="2400" dirty="0">
              <a:solidFill>
                <a:srgbClr val="C00000"/>
              </a:solidFill>
              <a:latin typeface="Times New Roman" pitchFamily="18" charset="0"/>
              <a:cs typeface="Times New Roman" pitchFamily="18" charset="0"/>
            </a:endParaRPr>
          </a:p>
        </p:txBody>
      </p:sp>
      <p:sp>
        <p:nvSpPr>
          <p:cNvPr id="9217" name="Rectangle 1"/>
          <p:cNvSpPr>
            <a:spLocks noChangeArrowheads="1"/>
          </p:cNvSpPr>
          <p:nvPr/>
        </p:nvSpPr>
        <p:spPr bwMode="auto">
          <a:xfrm>
            <a:off x="928662" y="2928934"/>
            <a:ext cx="664370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«Репортёр». Прочитай текст, определи тему и озаглавь его.</a:t>
            </a: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«Переводчик». Замени иноязычные слова русскими.</a:t>
            </a: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«Редактор». Исправь речевые ошибки в тексте.</a:t>
            </a: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4. «Корректор». Проверь орфографию и пунктуацию</a:t>
            </a: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 «Диктор». Прочитай текст вслух </a:t>
            </a:r>
            <a:r>
              <a:rPr kumimoji="0" lang="ru-RU"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орфоэпически</a:t>
            </a: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правильно.</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218" name="Rectangle 2"/>
          <p:cNvSpPr>
            <a:spLocks noChangeArrowheads="1"/>
          </p:cNvSpPr>
          <p:nvPr/>
        </p:nvSpPr>
        <p:spPr bwMode="auto">
          <a:xfrm>
            <a:off x="285720" y="714356"/>
            <a:ext cx="864399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b="1" dirty="0" smtClean="0">
                <a:solidFill>
                  <a:srgbClr val="C00000"/>
                </a:solidFill>
                <a:latin typeface="Times New Roman" pitchFamily="18" charset="0"/>
                <a:ea typeface="Calibri" pitchFamily="34" charset="0"/>
                <a:cs typeface="Times New Roman" pitchFamily="18" charset="0"/>
              </a:rPr>
              <a:t>Д</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идактические игры </a:t>
            </a: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содействуют р</a:t>
            </a:r>
            <a:r>
              <a:rPr lang="ru-RU" b="1" dirty="0" smtClean="0">
                <a:solidFill>
                  <a:srgbClr val="000000"/>
                </a:solidFill>
                <a:latin typeface="Times New Roman" pitchFamily="18" charset="0"/>
                <a:ea typeface="Calibri" pitchFamily="34" charset="0"/>
                <a:cs typeface="Times New Roman" pitchFamily="18" charset="0"/>
              </a:rPr>
              <a:t>азвитию творческих способностей, способствуют пониманию, осознанию и </a:t>
            </a:r>
            <a:r>
              <a:rPr lang="ru-RU" b="1" dirty="0" smtClean="0">
                <a:latin typeface="Times New Roman" pitchFamily="18" charset="0"/>
                <a:ea typeface="Calibri" pitchFamily="34" charset="0"/>
                <a:cs typeface="Times New Roman" pitchFamily="18" charset="0"/>
              </a:rPr>
              <a:t>использованию знаний в новой ситуации,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позволяют сделать интересными и увлекательными работу с текстом.  </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198" name="Picture 6" descr="https://yt3.ggpht.com/a/AATXAJyrVKhUBj1Q6akh5I3B40q7zQNCULkLCjgLvA=s900-c-k-c0xffffffff-no-rj-mo"/>
          <p:cNvPicPr>
            <a:picLocks noChangeAspect="1" noChangeArrowheads="1"/>
          </p:cNvPicPr>
          <p:nvPr/>
        </p:nvPicPr>
        <p:blipFill>
          <a:blip r:embed="rId4">
            <a:clrChange>
              <a:clrFrom>
                <a:srgbClr val="FFFFFF"/>
              </a:clrFrom>
              <a:clrTo>
                <a:srgbClr val="FFFFFF">
                  <a:alpha val="0"/>
                </a:srgbClr>
              </a:clrTo>
            </a:clrChange>
          </a:blip>
          <a:srcRect l="5128" r="7691"/>
          <a:stretch>
            <a:fillRect/>
          </a:stretch>
        </p:blipFill>
        <p:spPr bwMode="auto">
          <a:xfrm flipH="1">
            <a:off x="6286512" y="3912775"/>
            <a:ext cx="2643174" cy="2945225"/>
          </a:xfrm>
          <a:prstGeom prst="rect">
            <a:avLst/>
          </a:prstGeom>
          <a:noFill/>
        </p:spPr>
      </p:pic>
      <p:pic>
        <p:nvPicPr>
          <p:cNvPr id="8200" name="Picture 8" descr="https://signspecialist.com/decals/beevault/images/Radio%20Television%20Video%20078-0184.gif"/>
          <p:cNvPicPr>
            <a:picLocks noChangeAspect="1" noChangeArrowheads="1"/>
          </p:cNvPicPr>
          <p:nvPr/>
        </p:nvPicPr>
        <p:blipFill>
          <a:blip r:embed="rId5">
            <a:clrChange>
              <a:clrFrom>
                <a:srgbClr val="FFFFFF"/>
              </a:clrFrom>
              <a:clrTo>
                <a:srgbClr val="FFFFFF">
                  <a:alpha val="0"/>
                </a:srgbClr>
              </a:clrTo>
            </a:clrChange>
            <a:lum bright="-30000" contrast="40000"/>
          </a:blip>
          <a:srcRect/>
          <a:stretch>
            <a:fillRect/>
          </a:stretch>
        </p:blipFill>
        <p:spPr bwMode="auto">
          <a:xfrm flipH="1">
            <a:off x="2643173" y="4753882"/>
            <a:ext cx="2643206" cy="1946950"/>
          </a:xfrm>
          <a:prstGeom prst="rect">
            <a:avLst/>
          </a:prstGeom>
          <a:noFill/>
        </p:spPr>
      </p:pic>
      <p:pic>
        <p:nvPicPr>
          <p:cNvPr id="8202" name="Picture 10" descr="https://golos.ua/images/2021/02/42168903_2080329191998123_2520293535211585536_n.jpg"/>
          <p:cNvPicPr>
            <a:picLocks noChangeAspect="1" noChangeArrowheads="1"/>
          </p:cNvPicPr>
          <p:nvPr/>
        </p:nvPicPr>
        <p:blipFill>
          <a:blip r:embed="rId6" cstate="print">
            <a:clrChange>
              <a:clrFrom>
                <a:srgbClr val="1AADFD"/>
              </a:clrFrom>
              <a:clrTo>
                <a:srgbClr val="1AADFD">
                  <a:alpha val="0"/>
                </a:srgbClr>
              </a:clrTo>
            </a:clrChange>
          </a:blip>
          <a:srcRect/>
          <a:stretch>
            <a:fillRect/>
          </a:stretch>
        </p:blipFill>
        <p:spPr bwMode="auto">
          <a:xfrm>
            <a:off x="5000628" y="1857364"/>
            <a:ext cx="2214578" cy="1227480"/>
          </a:xfrm>
          <a:prstGeom prst="rect">
            <a:avLst/>
          </a:prstGeom>
          <a:noFill/>
        </p:spPr>
      </p:pic>
      <p:sp>
        <p:nvSpPr>
          <p:cNvPr id="14" name="Прямоугольник 13"/>
          <p:cNvSpPr/>
          <p:nvPr/>
        </p:nvSpPr>
        <p:spPr>
          <a:xfrm>
            <a:off x="1428728" y="2214554"/>
            <a:ext cx="3655424" cy="707886"/>
          </a:xfrm>
          <a:prstGeom prst="rect">
            <a:avLst/>
          </a:prstGeom>
        </p:spPr>
        <p:txBody>
          <a:bodyPr wrap="none">
            <a:spAutoFit/>
          </a:bodyPr>
          <a:lstStyle/>
          <a:p>
            <a:pPr algn="ctr"/>
            <a:r>
              <a:rPr lang="ru-RU" b="1" dirty="0" smtClean="0">
                <a:solidFill>
                  <a:srgbClr val="000000"/>
                </a:solidFill>
                <a:latin typeface="Times New Roman" pitchFamily="18" charset="0"/>
                <a:ea typeface="Times New Roman" pitchFamily="18" charset="0"/>
                <a:cs typeface="Times New Roman" pitchFamily="18" charset="0"/>
              </a:rPr>
              <a:t> </a:t>
            </a:r>
            <a:r>
              <a:rPr lang="ru-RU" sz="2000" b="1" dirty="0" smtClean="0">
                <a:solidFill>
                  <a:srgbClr val="000066"/>
                </a:solidFill>
                <a:latin typeface="Times New Roman" pitchFamily="18" charset="0"/>
                <a:ea typeface="Times New Roman" pitchFamily="18" charset="0"/>
                <a:cs typeface="Times New Roman" pitchFamily="18" charset="0"/>
              </a:rPr>
              <a:t>Игра: </a:t>
            </a:r>
          </a:p>
          <a:p>
            <a:pPr algn="ctr"/>
            <a:r>
              <a:rPr lang="ru-RU" sz="2000" b="1" dirty="0" smtClean="0">
                <a:solidFill>
                  <a:srgbClr val="000066"/>
                </a:solidFill>
                <a:latin typeface="Times New Roman" pitchFamily="18" charset="0"/>
                <a:ea typeface="Times New Roman" pitchFamily="18" charset="0"/>
                <a:cs typeface="Times New Roman" pitchFamily="18" charset="0"/>
              </a:rPr>
              <a:t>«Готовим передачу на радио» </a:t>
            </a:r>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srcRect b="32183"/>
          <a:stretch>
            <a:fillRect/>
          </a:stretch>
        </p:blipFill>
        <p:spPr bwMode="auto">
          <a:xfrm>
            <a:off x="1" y="0"/>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sp>
        <p:nvSpPr>
          <p:cNvPr id="6" name="Прямоугольник 5"/>
          <p:cNvSpPr/>
          <p:nvPr/>
        </p:nvSpPr>
        <p:spPr>
          <a:xfrm>
            <a:off x="857224" y="142852"/>
            <a:ext cx="7500990" cy="461665"/>
          </a:xfrm>
          <a:prstGeom prst="rect">
            <a:avLst/>
          </a:prstGeom>
        </p:spPr>
        <p:txBody>
          <a:bodyPr wrap="square">
            <a:spAutoFit/>
          </a:bodyPr>
          <a:lstStyle/>
          <a:p>
            <a:r>
              <a:rPr lang="uk-UA" sz="2400" b="1" u="sng" dirty="0" smtClean="0">
                <a:solidFill>
                  <a:srgbClr val="C00000"/>
                </a:solidFill>
                <a:latin typeface="Times New Roman" pitchFamily="18" charset="0"/>
                <a:cs typeface="Times New Roman" pitchFamily="18" charset="0"/>
              </a:rPr>
              <a:t>ІІІ</a:t>
            </a:r>
            <a:r>
              <a:rPr lang="ru-RU" sz="2400" b="1" u="sng" dirty="0" smtClean="0">
                <a:solidFill>
                  <a:srgbClr val="C00000"/>
                </a:solidFill>
                <a:latin typeface="Times New Roman" pitchFamily="18" charset="0"/>
                <a:cs typeface="Times New Roman" pitchFamily="18" charset="0"/>
              </a:rPr>
              <a:t>. </a:t>
            </a:r>
            <a:r>
              <a:rPr lang="ru-RU" sz="2400" b="1" u="sng" dirty="0" err="1" smtClean="0">
                <a:solidFill>
                  <a:srgbClr val="C00000"/>
                </a:solidFill>
                <a:latin typeface="Times New Roman" pitchFamily="18" charset="0"/>
                <a:cs typeface="Times New Roman" pitchFamily="18" charset="0"/>
              </a:rPr>
              <a:t>Скорочтение</a:t>
            </a:r>
            <a:r>
              <a:rPr lang="ru-RU" sz="2400" b="1" u="sng" dirty="0" smtClean="0">
                <a:solidFill>
                  <a:srgbClr val="C00000"/>
                </a:solidFill>
                <a:latin typeface="Times New Roman" pitchFamily="18" charset="0"/>
                <a:cs typeface="Times New Roman" pitchFamily="18" charset="0"/>
              </a:rPr>
              <a:t> – продуктивная работа с текстом </a:t>
            </a:r>
            <a:endParaRPr lang="ru-RU" sz="2400" dirty="0">
              <a:solidFill>
                <a:srgbClr val="C00000"/>
              </a:solidFill>
              <a:latin typeface="Times New Roman" pitchFamily="18" charset="0"/>
              <a:cs typeface="Times New Roman" pitchFamily="18" charset="0"/>
            </a:endParaRPr>
          </a:p>
        </p:txBody>
      </p:sp>
      <p:sp>
        <p:nvSpPr>
          <p:cNvPr id="8193" name="Rectangle 1"/>
          <p:cNvSpPr>
            <a:spLocks noChangeArrowheads="1"/>
          </p:cNvSpPr>
          <p:nvPr/>
        </p:nvSpPr>
        <p:spPr bwMode="auto">
          <a:xfrm>
            <a:off x="428596" y="857232"/>
            <a:ext cx="8215370" cy="1754326"/>
          </a:xfrm>
          <a:prstGeom prst="rect">
            <a:avLst/>
          </a:prstGeom>
          <a:solidFill>
            <a:schemeClr val="accent4">
              <a:lumMod val="20000"/>
              <a:lumOff val="80000"/>
            </a:schemeClr>
          </a:solidFill>
          <a:ln>
            <a:solidFill>
              <a:schemeClr val="accent4">
                <a:lumMod val="75000"/>
              </a:schemeClr>
            </a:solidFill>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ru-RU" sz="1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Мы столкнулись с ситуацией, когда нужно быстро, без остановки перерабатывать большие блоки информации. Для этого просто необходимо поверхностное чтение—сканирование по ключевым словам, умение читать по диагонали, определять, надо ли мне это вообще читать. Это такая система фильтров, без которой теперь не обойдёшься».</a:t>
            </a:r>
            <a:r>
              <a:rPr lang="ru-RU" b="1" dirty="0" smtClean="0">
                <a:solidFill>
                  <a:srgbClr val="C00000"/>
                </a:solidFill>
                <a:latin typeface="Times New Roman" pitchFamily="18" charset="0"/>
                <a:ea typeface="Calibri" pitchFamily="34" charset="0"/>
                <a:cs typeface="Times New Roman" pitchFamily="18" charset="0"/>
              </a:rPr>
              <a:t> </a:t>
            </a:r>
          </a:p>
          <a:p>
            <a:pPr lvl="0" algn="r" fontAlgn="base">
              <a:spcBef>
                <a:spcPct val="0"/>
              </a:spcBef>
              <a:spcAft>
                <a:spcPct val="0"/>
              </a:spcAft>
            </a:pPr>
            <a:r>
              <a:rPr lang="ru-RU" b="1" dirty="0" smtClean="0">
                <a:solidFill>
                  <a:srgbClr val="C00000"/>
                </a:solidFill>
                <a:latin typeface="Times New Roman" pitchFamily="18" charset="0"/>
                <a:ea typeface="Calibri" pitchFamily="34" charset="0"/>
                <a:cs typeface="Times New Roman" pitchFamily="18" charset="0"/>
              </a:rPr>
              <a:t>Т. В. Черниговская </a:t>
            </a:r>
            <a:endParaRPr kumimoji="0" lang="ru-RU" b="1"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8" name="Прямоугольник 7"/>
          <p:cNvSpPr/>
          <p:nvPr/>
        </p:nvSpPr>
        <p:spPr>
          <a:xfrm>
            <a:off x="1000100" y="2857496"/>
            <a:ext cx="7643866" cy="369332"/>
          </a:xfrm>
          <a:prstGeom prst="rect">
            <a:avLst/>
          </a:prstGeom>
        </p:spPr>
        <p:txBody>
          <a:bodyPr wrap="square">
            <a:spAutoFit/>
          </a:bodyPr>
          <a:lstStyle/>
          <a:p>
            <a:r>
              <a:rPr lang="ru-RU" b="1" u="sng" dirty="0" err="1" smtClean="0">
                <a:solidFill>
                  <a:srgbClr val="C00000"/>
                </a:solidFill>
                <a:latin typeface="Times New Roman" pitchFamily="18" charset="0"/>
                <a:cs typeface="Times New Roman" pitchFamily="18" charset="0"/>
              </a:rPr>
              <a:t>Скорочтение</a:t>
            </a:r>
            <a:r>
              <a:rPr lang="ru-RU" b="1" u="sng" dirty="0" smtClean="0">
                <a:solidFill>
                  <a:srgbClr val="C0000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 это навык быстрого чтения и усвоения информации</a:t>
            </a:r>
            <a:r>
              <a:rPr lang="ru-RU" b="1" dirty="0" smtClean="0">
                <a:solidFill>
                  <a:srgbClr val="002060"/>
                </a:solidFill>
                <a:latin typeface="Times New Roman" pitchFamily="18" charset="0"/>
                <a:cs typeface="Times New Roman" pitchFamily="18" charset="0"/>
              </a:rPr>
              <a:t>. </a:t>
            </a:r>
            <a:endParaRPr lang="ru-RU" b="1" dirty="0">
              <a:solidFill>
                <a:srgbClr val="002060"/>
              </a:solidFill>
              <a:latin typeface="Times New Roman" pitchFamily="18" charset="0"/>
              <a:cs typeface="Times New Roman" pitchFamily="18" charset="0"/>
            </a:endParaRPr>
          </a:p>
        </p:txBody>
      </p:sp>
      <p:sp>
        <p:nvSpPr>
          <p:cNvPr id="9" name="Прямоугольник 8"/>
          <p:cNvSpPr/>
          <p:nvPr/>
        </p:nvSpPr>
        <p:spPr>
          <a:xfrm>
            <a:off x="142844" y="3429000"/>
            <a:ext cx="8786874" cy="369332"/>
          </a:xfrm>
          <a:prstGeom prst="rect">
            <a:avLst/>
          </a:prstGeom>
        </p:spPr>
        <p:txBody>
          <a:bodyPr wrap="square">
            <a:spAutoFit/>
          </a:bodyPr>
          <a:lstStyle/>
          <a:p>
            <a:r>
              <a:rPr lang="ru-RU" b="1" u="sng" dirty="0" smtClean="0">
                <a:solidFill>
                  <a:srgbClr val="C00000"/>
                </a:solidFill>
                <a:latin typeface="Times New Roman" pitchFamily="18" charset="0"/>
                <a:cs typeface="Times New Roman" pitchFamily="18" charset="0"/>
              </a:rPr>
              <a:t>Антиципация</a:t>
            </a:r>
            <a:r>
              <a:rPr lang="ru-RU" b="1" dirty="0" smtClean="0">
                <a:solidFill>
                  <a:srgbClr val="002060"/>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 предвосхищение, смысловая догадка, предугадывание событий.</a:t>
            </a:r>
            <a:endParaRPr lang="ru-RU" b="1" dirty="0">
              <a:latin typeface="Times New Roman" pitchFamily="18" charset="0"/>
              <a:cs typeface="Times New Roman" pitchFamily="18" charset="0"/>
            </a:endParaRPr>
          </a:p>
        </p:txBody>
      </p:sp>
      <p:pic>
        <p:nvPicPr>
          <p:cNvPr id="10" name="Picture 4" descr="https://2020.baltinform.ru/pluginfile.php/42024/course/overviewfiles/%D0%A2%D0%B5%D0%BE%D1%80%D0%B8%D1%8F%20%D0%BE%D0%B1%D1%83%D1%87%D0%B5%D0%BD%D0%B8%D1%8F.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71604" y="3786190"/>
            <a:ext cx="7572396" cy="307181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srcRect b="32183"/>
          <a:stretch>
            <a:fillRect/>
          </a:stretch>
        </p:blipFill>
        <p:spPr bwMode="auto">
          <a:xfrm>
            <a:off x="1" y="0"/>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sp>
        <p:nvSpPr>
          <p:cNvPr id="7170" name="Rectangle 2"/>
          <p:cNvSpPr>
            <a:spLocks noChangeArrowheads="1"/>
          </p:cNvSpPr>
          <p:nvPr/>
        </p:nvSpPr>
        <p:spPr bwMode="auto">
          <a:xfrm>
            <a:off x="2786050" y="1000108"/>
            <a:ext cx="35719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Анализ и оценка занятия</a:t>
            </a:r>
            <a:endParaRPr kumimoji="0" lang="ru-RU"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7171" name="Rectangle 3"/>
          <p:cNvSpPr>
            <a:spLocks noChangeArrowheads="1"/>
          </p:cNvSpPr>
          <p:nvPr/>
        </p:nvSpPr>
        <p:spPr bwMode="auto">
          <a:xfrm>
            <a:off x="2428860" y="1643050"/>
            <a:ext cx="521494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Горизонтальный свиток 8"/>
          <p:cNvSpPr/>
          <p:nvPr/>
        </p:nvSpPr>
        <p:spPr>
          <a:xfrm>
            <a:off x="2857488" y="0"/>
            <a:ext cx="3429024" cy="85723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Заключительная фаза</a:t>
            </a:r>
            <a:endParaRPr lang="ru-RU" sz="2000" b="1" dirty="0">
              <a:solidFill>
                <a:srgbClr val="C00000"/>
              </a:solidFill>
              <a:latin typeface="Times New Roman" pitchFamily="18" charset="0"/>
              <a:cs typeface="Times New Roman" pitchFamily="18" charset="0"/>
            </a:endParaRPr>
          </a:p>
        </p:txBody>
      </p:sp>
      <p:sp>
        <p:nvSpPr>
          <p:cNvPr id="11" name="Прямоугольник 10"/>
          <p:cNvSpPr/>
          <p:nvPr/>
        </p:nvSpPr>
        <p:spPr>
          <a:xfrm>
            <a:off x="3143240" y="2000240"/>
            <a:ext cx="4286280" cy="923330"/>
          </a:xfrm>
          <a:prstGeom prst="rect">
            <a:avLst/>
          </a:prstGeom>
        </p:spPr>
        <p:txBody>
          <a:bodyPr wrap="square">
            <a:spAutoFit/>
          </a:bodyPr>
          <a:lstStyle/>
          <a:p>
            <a:pPr lvl="0" algn="just" fontAlgn="base">
              <a:spcBef>
                <a:spcPct val="0"/>
              </a:spcBef>
              <a:spcAft>
                <a:spcPct val="0"/>
              </a:spcAft>
            </a:pPr>
            <a:r>
              <a:rPr lang="ru-RU" b="1" dirty="0" smtClean="0">
                <a:solidFill>
                  <a:srgbClr val="C00000"/>
                </a:solidFill>
                <a:latin typeface="Times New Roman" pitchFamily="18" charset="0"/>
                <a:ea typeface="Calibri" pitchFamily="34" charset="0"/>
                <a:cs typeface="Times New Roman" pitchFamily="18" charset="0"/>
              </a:rPr>
              <a:t>а) Экспресс метод </a:t>
            </a:r>
            <a:endParaRPr lang="ru-RU" b="1" dirty="0" smtClean="0">
              <a:solidFill>
                <a:srgbClr val="C00000"/>
              </a:solidFill>
              <a:latin typeface="Times New Roman" pitchFamily="18" charset="0"/>
              <a:cs typeface="Times New Roman" pitchFamily="18" charset="0"/>
            </a:endParaRPr>
          </a:p>
          <a:p>
            <a:pPr lvl="0" algn="just"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Снять с </a:t>
            </a:r>
            <a:r>
              <a:rPr lang="ru-RU" b="1" dirty="0" err="1" smtClean="0">
                <a:latin typeface="Times New Roman" pitchFamily="18" charset="0"/>
                <a:ea typeface="Calibri" pitchFamily="34" charset="0"/>
                <a:cs typeface="Times New Roman" pitchFamily="18" charset="0"/>
              </a:rPr>
              <a:t>флипчарта</a:t>
            </a:r>
            <a:r>
              <a:rPr lang="ru-RU" b="1" dirty="0" smtClean="0">
                <a:latin typeface="Times New Roman" pitchFamily="18" charset="0"/>
                <a:ea typeface="Calibri" pitchFamily="34" charset="0"/>
                <a:cs typeface="Times New Roman" pitchFamily="18" charset="0"/>
              </a:rPr>
              <a:t> те ожидания, которые полностью оправдались</a:t>
            </a:r>
            <a:endParaRPr lang="ru-RU" b="1" dirty="0">
              <a:latin typeface="Times New Roman" pitchFamily="18" charset="0"/>
              <a:cs typeface="Times New Roman" pitchFamily="18" charset="0"/>
            </a:endParaRPr>
          </a:p>
        </p:txBody>
      </p:sp>
      <p:sp>
        <p:nvSpPr>
          <p:cNvPr id="12" name="Прямоугольник 11"/>
          <p:cNvSpPr/>
          <p:nvPr/>
        </p:nvSpPr>
        <p:spPr>
          <a:xfrm>
            <a:off x="571472" y="3786190"/>
            <a:ext cx="4572000" cy="1200329"/>
          </a:xfrm>
          <a:prstGeom prst="rect">
            <a:avLst/>
          </a:prstGeom>
        </p:spPr>
        <p:txBody>
          <a:bodyPr>
            <a:spAutoFit/>
          </a:bodyPr>
          <a:lstStyle/>
          <a:p>
            <a:pPr lvl="0" algn="just" eaLnBrk="0" fontAlgn="base" hangingPunct="0">
              <a:spcBef>
                <a:spcPct val="0"/>
              </a:spcBef>
              <a:spcAft>
                <a:spcPct val="0"/>
              </a:spcAft>
            </a:pPr>
            <a:r>
              <a:rPr lang="ru-RU" b="1" dirty="0" smtClean="0">
                <a:solidFill>
                  <a:srgbClr val="C00000"/>
                </a:solidFill>
                <a:latin typeface="Times New Roman" pitchFamily="18" charset="0"/>
                <a:ea typeface="Calibri" pitchFamily="34" charset="0"/>
                <a:cs typeface="Times New Roman" pitchFamily="18" charset="0"/>
              </a:rPr>
              <a:t>б) Ответы на Вопросы</a:t>
            </a:r>
            <a:r>
              <a:rPr lang="ru-RU" b="1" dirty="0" smtClean="0">
                <a:solidFill>
                  <a:srgbClr val="000000"/>
                </a:solidFill>
                <a:latin typeface="Times New Roman" pitchFamily="18" charset="0"/>
                <a:ea typeface="Calibri" pitchFamily="34" charset="0"/>
                <a:cs typeface="Times New Roman" pitchFamily="18" charset="0"/>
              </a:rPr>
              <a:t>. ( Педагог </a:t>
            </a:r>
            <a:r>
              <a:rPr lang="ru-RU" b="1" dirty="0" smtClean="0">
                <a:solidFill>
                  <a:srgbClr val="000000"/>
                </a:solidFill>
                <a:ea typeface="Calibri" pitchFamily="34" charset="0"/>
                <a:cs typeface="Times New Roman" pitchFamily="18" charset="0"/>
              </a:rPr>
              <a:t>–</a:t>
            </a:r>
            <a:r>
              <a:rPr lang="ru-RU" b="1" dirty="0" smtClean="0">
                <a:solidFill>
                  <a:srgbClr val="000000"/>
                </a:solidFill>
                <a:latin typeface="Times New Roman" pitchFamily="18" charset="0"/>
                <a:ea typeface="Calibri" pitchFamily="34" charset="0"/>
                <a:cs typeface="Times New Roman" pitchFamily="18" charset="0"/>
              </a:rPr>
              <a:t> тренер отвечает на вопросы участников, делает </a:t>
            </a:r>
            <a:r>
              <a:rPr lang="ru-RU" b="1" dirty="0" smtClean="0">
                <a:latin typeface="Times New Roman" pitchFamily="18" charset="0"/>
                <a:ea typeface="Calibri" pitchFamily="34" charset="0"/>
                <a:cs typeface="Times New Roman" pitchFamily="18" charset="0"/>
              </a:rPr>
              <a:t>сравнительный анализ первичных ожиданий и итога).</a:t>
            </a:r>
            <a:endParaRPr lang="ru-RU" sz="2400" b="1" dirty="0" smtClean="0">
              <a:latin typeface="Arial" pitchFamily="34" charset="0"/>
              <a:cs typeface="Arial" pitchFamily="34" charset="0"/>
            </a:endParaRPr>
          </a:p>
        </p:txBody>
      </p:sp>
      <p:pic>
        <p:nvPicPr>
          <p:cNvPr id="6148" name="Picture 4" descr="https://s3.amazonaws.com/media-p.slid.es/uploads/1144245/images/6664312/pasted-from-clipboard.png"/>
          <p:cNvPicPr>
            <a:picLocks noChangeAspect="1" noChangeArrowheads="1"/>
          </p:cNvPicPr>
          <p:nvPr/>
        </p:nvPicPr>
        <p:blipFill>
          <a:blip r:embed="rId4" cstate="print">
            <a:clrChange>
              <a:clrFrom>
                <a:srgbClr val="FFFFFF"/>
              </a:clrFrom>
              <a:clrTo>
                <a:srgbClr val="FFFFFF">
                  <a:alpha val="0"/>
                </a:srgbClr>
              </a:clrTo>
            </a:clrChange>
            <a:lum bright="-10000" contrast="30000"/>
          </a:blip>
          <a:srcRect/>
          <a:stretch>
            <a:fillRect/>
          </a:stretch>
        </p:blipFill>
        <p:spPr bwMode="auto">
          <a:xfrm>
            <a:off x="5190018" y="3214686"/>
            <a:ext cx="3502986" cy="3138043"/>
          </a:xfrm>
          <a:prstGeom prst="rect">
            <a:avLst/>
          </a:prstGeom>
          <a:noFill/>
        </p:spPr>
      </p:pic>
      <p:pic>
        <p:nvPicPr>
          <p:cNvPr id="14" name="Picture 6" descr="https://img2.freepng.ru/20180415/dye/kisspng-decision-making-choice-drawing-clip-art-direction-5ad2dc7f2ff661.1406597615237684471965.jpg"/>
          <p:cNvPicPr>
            <a:picLocks noChangeAspect="1" noChangeArrowheads="1"/>
          </p:cNvPicPr>
          <p:nvPr/>
        </p:nvPicPr>
        <p:blipFill>
          <a:blip r:embed="rId5" cstate="print">
            <a:clrChange>
              <a:clrFrom>
                <a:srgbClr val="EFEFEF"/>
              </a:clrFrom>
              <a:clrTo>
                <a:srgbClr val="EFEFEF">
                  <a:alpha val="0"/>
                </a:srgbClr>
              </a:clrTo>
            </a:clrChange>
          </a:blip>
          <a:srcRect/>
          <a:stretch>
            <a:fillRect/>
          </a:stretch>
        </p:blipFill>
        <p:spPr bwMode="auto">
          <a:xfrm>
            <a:off x="928662" y="1428736"/>
            <a:ext cx="1804749" cy="22860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srcRect b="32183"/>
          <a:stretch>
            <a:fillRect/>
          </a:stretch>
        </p:blipFill>
        <p:spPr bwMode="auto">
          <a:xfrm>
            <a:off x="1" y="0"/>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sp>
        <p:nvSpPr>
          <p:cNvPr id="6145" name="Rectangle 1"/>
          <p:cNvSpPr>
            <a:spLocks noChangeArrowheads="1"/>
          </p:cNvSpPr>
          <p:nvPr/>
        </p:nvSpPr>
        <p:spPr bwMode="auto">
          <a:xfrm>
            <a:off x="428596" y="357166"/>
            <a:ext cx="821537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sng"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Ответить на вопросы:</a:t>
            </a:r>
            <a:endParaRPr kumimoji="0" lang="ru-RU" b="1" i="0" u="sng"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Что для вас было практически значимым на занятии?</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Что полезного вы узнали в ходе занятия?</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Какие чувства вы испытывали во время работы?</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Какие мысли, связанные с содержанием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тренинговых</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заданий, возникали в вашей голове?</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Довольны ли вы ходом групповой работы?</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Каковы ваши впечатления об общей атмосфере в группе?</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Эффективны ли индивидуальные упражнения по </a:t>
            </a:r>
            <a:r>
              <a:rPr kumimoji="0" 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скорочтению</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Какой характер носила вербальная и невербальная коммуникация?</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 </a:t>
            </a: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Родились ли в ходе работы  новые идеи?</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10.Оцените насколько вы достигли поставленной цели?</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1928794" y="4572008"/>
            <a:ext cx="40005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г) Оценка полученного опыта. </a:t>
            </a:r>
            <a:endParaRPr kumimoji="0" lang="ru-RU" sz="2000" b="1" i="0" u="none" strike="noStrike" cap="none" normalizeH="0" baseline="0" dirty="0" smtClean="0">
              <a:ln>
                <a:noFill/>
              </a:ln>
              <a:solidFill>
                <a:srgbClr val="C00000"/>
              </a:solidFill>
              <a:effectLst/>
              <a:latin typeface="Arial" pitchFamily="34" charset="0"/>
              <a:cs typeface="Arial" pitchFamily="34" charset="0"/>
            </a:endParaRPr>
          </a:p>
        </p:txBody>
      </p:sp>
      <p:pic>
        <p:nvPicPr>
          <p:cNvPr id="5122" name="Picture 2" descr="https://do.iokk38.ru/pluginfile.php/49896/course/overviewfiles/kramatorsk_sovet2.jpg"/>
          <p:cNvPicPr>
            <a:picLocks noChangeAspect="1" noChangeArrowheads="1"/>
          </p:cNvPicPr>
          <p:nvPr/>
        </p:nvPicPr>
        <p:blipFill>
          <a:blip r:embed="rId4" cstate="print">
            <a:clrChange>
              <a:clrFrom>
                <a:srgbClr val="FFFFFF"/>
              </a:clrFrom>
              <a:clrTo>
                <a:srgbClr val="FFFFFF">
                  <a:alpha val="0"/>
                </a:srgbClr>
              </a:clrTo>
            </a:clrChange>
          </a:blip>
          <a:srcRect l="4743" t="10638" r="3564" b="10638"/>
          <a:stretch>
            <a:fillRect/>
          </a:stretch>
        </p:blipFill>
        <p:spPr bwMode="auto">
          <a:xfrm>
            <a:off x="6572264" y="142852"/>
            <a:ext cx="2349769" cy="1453418"/>
          </a:xfrm>
          <a:prstGeom prst="rect">
            <a:avLst/>
          </a:prstGeom>
          <a:noFill/>
        </p:spPr>
      </p:pic>
      <p:sp>
        <p:nvSpPr>
          <p:cNvPr id="9" name="Прямоугольник 8"/>
          <p:cNvSpPr/>
          <p:nvPr/>
        </p:nvSpPr>
        <p:spPr>
          <a:xfrm>
            <a:off x="3571868" y="0"/>
            <a:ext cx="1862754" cy="400110"/>
          </a:xfrm>
          <a:prstGeom prst="rect">
            <a:avLst/>
          </a:prstGeom>
        </p:spPr>
        <p:txBody>
          <a:bodyPr wrap="none">
            <a:spAutoFit/>
          </a:bodyPr>
          <a:lstStyle/>
          <a:p>
            <a:pPr lvl="0" fontAlgn="base">
              <a:spcBef>
                <a:spcPct val="0"/>
              </a:spcBef>
              <a:spcAft>
                <a:spcPct val="0"/>
              </a:spcAft>
            </a:pPr>
            <a:r>
              <a:rPr lang="ru-RU" sz="2000" b="1" dirty="0" smtClean="0">
                <a:solidFill>
                  <a:srgbClr val="C00000"/>
                </a:solidFill>
                <a:latin typeface="Times New Roman" pitchFamily="18" charset="0"/>
                <a:ea typeface="Calibri" pitchFamily="34" charset="0"/>
                <a:cs typeface="Times New Roman" pitchFamily="18" charset="0"/>
              </a:rPr>
              <a:t>в) Рефлексия: </a:t>
            </a:r>
            <a:endParaRPr lang="ru-RU" sz="2000" dirty="0" smtClean="0">
              <a:solidFill>
                <a:srgbClr val="C00000"/>
              </a:solidFill>
              <a:latin typeface="Arial" pitchFamily="34" charset="0"/>
              <a:cs typeface="Arial" pitchFamily="34" charset="0"/>
            </a:endParaRPr>
          </a:p>
        </p:txBody>
      </p:sp>
      <p:sp>
        <p:nvSpPr>
          <p:cNvPr id="5124" name="AutoShape 4" descr="https://smartum.dp.ua/media/k2/items/cache/274936c4b649c88ffad7944bfc7a744a_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6" name="AutoShape 6" descr="https://smartum.dp.ua/media/k2/items/cache/274936c4b649c88ffad7944bfc7a744a_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8" name="Picture 8" descr="https://avatars.mds.yandex.net/get-zen_doc/3845269/pub_5f3a6eeeb00bb91093d649a9_5f3a6ef9a0ce847c47c9832b/scale_1200"/>
          <p:cNvPicPr>
            <a:picLocks noChangeAspect="1" noChangeArrowheads="1"/>
          </p:cNvPicPr>
          <p:nvPr/>
        </p:nvPicPr>
        <p:blipFill>
          <a:blip r:embed="rId5" cstate="print">
            <a:clrChange>
              <a:clrFrom>
                <a:srgbClr val="FBFBFB"/>
              </a:clrFrom>
              <a:clrTo>
                <a:srgbClr val="FBFBFB">
                  <a:alpha val="0"/>
                </a:srgbClr>
              </a:clrTo>
            </a:clrChange>
            <a:lum bright="-10000" contrast="20000"/>
          </a:blip>
          <a:srcRect/>
          <a:stretch>
            <a:fillRect/>
          </a:stretch>
        </p:blipFill>
        <p:spPr bwMode="auto">
          <a:xfrm>
            <a:off x="6143636" y="3714752"/>
            <a:ext cx="2390772" cy="28574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srcRect b="32183"/>
          <a:stretch>
            <a:fillRect/>
          </a:stretch>
        </p:blipFill>
        <p:spPr bwMode="auto">
          <a:xfrm>
            <a:off x="1" y="0"/>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sp>
        <p:nvSpPr>
          <p:cNvPr id="5121" name="Rectangle 1"/>
          <p:cNvSpPr>
            <a:spLocks noChangeArrowheads="1"/>
          </p:cNvSpPr>
          <p:nvPr/>
        </p:nvSpPr>
        <p:spPr bwMode="auto">
          <a:xfrm>
            <a:off x="3071802" y="142852"/>
            <a:ext cx="364333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Завершение работы.</a:t>
            </a:r>
            <a:endParaRPr kumimoji="0" lang="ru-RU"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5122" name="Rectangle 2"/>
          <p:cNvSpPr>
            <a:spLocks noChangeArrowheads="1"/>
          </p:cNvSpPr>
          <p:nvPr/>
        </p:nvSpPr>
        <p:spPr bwMode="auto">
          <a:xfrm>
            <a:off x="2071670" y="714356"/>
            <a:ext cx="678661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Игра </a:t>
            </a:r>
            <a:r>
              <a:rPr kumimoji="0" lang="ru-RU" b="1" i="0" u="none"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Заключительный ритуал</a:t>
            </a:r>
            <a:r>
              <a:rPr kumimoji="0" lang="ru-RU" b="1" i="0" u="none" strike="noStrike" cap="none" normalizeH="0" baseline="0" dirty="0" smtClean="0">
                <a:ln>
                  <a:noFill/>
                </a:ln>
                <a:solidFill>
                  <a:srgbClr val="C00000"/>
                </a:solidFill>
                <a:effectLst/>
                <a:latin typeface="Calibri"/>
                <a:ea typeface="Calibri" pitchFamily="34" charset="0"/>
                <a:cs typeface="Times New Roman" pitchFamily="18" charset="0"/>
              </a:rPr>
              <a:t>»</a:t>
            </a:r>
            <a:endParaRPr kumimoji="0" lang="ru-RU"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Каждому участнику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том числе и педагогу-тренеру) с помощью бумажного скотча прикрепляют к спине чистый лист А4. Затем даётся время, чтобы, написать положительную обратную связь, комментарии или добрые пожелания любому другому участнику или тренеру.</a:t>
            </a: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1928794" y="2786058"/>
            <a:ext cx="5159874" cy="400110"/>
          </a:xfrm>
          <a:prstGeom prst="rect">
            <a:avLst/>
          </a:prstGeom>
        </p:spPr>
        <p:txBody>
          <a:bodyPr wrap="none">
            <a:spAutoFit/>
          </a:bodyPr>
          <a:lstStyle/>
          <a:p>
            <a:r>
              <a:rPr lang="ru-RU" sz="2000" b="1" dirty="0" smtClean="0">
                <a:solidFill>
                  <a:srgbClr val="C00000"/>
                </a:solidFill>
                <a:latin typeface="Times New Roman" pitchFamily="18" charset="0"/>
                <a:cs typeface="Times New Roman" pitchFamily="18" charset="0"/>
              </a:rPr>
              <a:t>Заключительное слово педагога – тренера:</a:t>
            </a:r>
            <a:endParaRPr lang="ru-RU" sz="2000" dirty="0">
              <a:solidFill>
                <a:srgbClr val="C00000"/>
              </a:solidFill>
              <a:latin typeface="Times New Roman" pitchFamily="18" charset="0"/>
              <a:cs typeface="Times New Roman" pitchFamily="18" charset="0"/>
            </a:endParaRPr>
          </a:p>
        </p:txBody>
      </p:sp>
      <p:pic>
        <p:nvPicPr>
          <p:cNvPr id="4098" name="Picture 2" descr="https://n1s1.hsmedia.ru/78/e3/16/78e31631a673992ae89d050cf5bacbb7/1320x792_0xac120003_15951528631589540393.jpg"/>
          <p:cNvPicPr>
            <a:picLocks noChangeAspect="1" noChangeArrowheads="1"/>
          </p:cNvPicPr>
          <p:nvPr/>
        </p:nvPicPr>
        <p:blipFill>
          <a:blip r:embed="rId4" cstate="print"/>
          <a:srcRect l="48837" r="8140"/>
          <a:stretch>
            <a:fillRect/>
          </a:stretch>
        </p:blipFill>
        <p:spPr bwMode="auto">
          <a:xfrm>
            <a:off x="285720" y="571480"/>
            <a:ext cx="1428760" cy="1992541"/>
          </a:xfrm>
          <a:prstGeom prst="rect">
            <a:avLst/>
          </a:prstGeom>
          <a:noFill/>
        </p:spPr>
      </p:pic>
      <p:pic>
        <p:nvPicPr>
          <p:cNvPr id="4100" name="Picture 4" descr="https://im0-tub-ua.yandex.net/i?id=837ba17dff6ed3643527deebea2250f6&amp;n=13"/>
          <p:cNvPicPr>
            <a:picLocks noChangeAspect="1" noChangeArrowheads="1"/>
          </p:cNvPicPr>
          <p:nvPr/>
        </p:nvPicPr>
        <p:blipFill>
          <a:blip r:embed="rId5">
            <a:clrChange>
              <a:clrFrom>
                <a:srgbClr val="FFFFFF"/>
              </a:clrFrom>
              <a:clrTo>
                <a:srgbClr val="FFFFFF">
                  <a:alpha val="0"/>
                </a:srgbClr>
              </a:clrTo>
            </a:clrChange>
          </a:blip>
          <a:srcRect l="64063"/>
          <a:stretch>
            <a:fillRect/>
          </a:stretch>
        </p:blipFill>
        <p:spPr bwMode="auto">
          <a:xfrm>
            <a:off x="2500298" y="3329370"/>
            <a:ext cx="4643470" cy="341871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pinimg.com/originals/84/4e/97/844e97b67b8827fe53c8e8be1cd4d2dc.jpg"/>
          <p:cNvPicPr>
            <a:picLocks noChangeAspect="1" noChangeArrowheads="1"/>
          </p:cNvPicPr>
          <p:nvPr/>
        </p:nvPicPr>
        <p:blipFill>
          <a:blip r:embed="rId2"/>
          <a:srcRect l="19853" r="3194"/>
          <a:stretch>
            <a:fillRect/>
          </a:stretch>
        </p:blipFill>
        <p:spPr bwMode="auto">
          <a:xfrm>
            <a:off x="-3700" y="0"/>
            <a:ext cx="9147700" cy="6858000"/>
          </a:xfrm>
          <a:prstGeom prst="rect">
            <a:avLst/>
          </a:prstGeom>
          <a:noFill/>
        </p:spPr>
      </p:pic>
      <p:pic>
        <p:nvPicPr>
          <p:cNvPr id="31748" name="Picture 4" descr="https://fs.znanio.ru/d5af0e/ac/d7/2c68eff93ef8a27d3c9e53a6b9d9b085a9.jpg"/>
          <p:cNvPicPr>
            <a:picLocks noChangeAspect="1" noChangeArrowheads="1"/>
          </p:cNvPicPr>
          <p:nvPr/>
        </p:nvPicPr>
        <p:blipFill>
          <a:blip r:embed="rId3">
            <a:clrChange>
              <a:clrFrom>
                <a:srgbClr val="FFFFFF"/>
              </a:clrFrom>
              <a:clrTo>
                <a:srgbClr val="FFFFFF">
                  <a:alpha val="0"/>
                </a:srgbClr>
              </a:clrTo>
            </a:clrChange>
          </a:blip>
          <a:srcRect l="4565" t="11285" r="21739" b="7117"/>
          <a:stretch>
            <a:fillRect/>
          </a:stretch>
        </p:blipFill>
        <p:spPr bwMode="auto">
          <a:xfrm>
            <a:off x="1857356" y="214291"/>
            <a:ext cx="5143536" cy="427869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srcRect b="32183"/>
          <a:stretch>
            <a:fillRect/>
          </a:stretch>
        </p:blipFill>
        <p:spPr bwMode="auto">
          <a:xfrm>
            <a:off x="1" y="0"/>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sp>
        <p:nvSpPr>
          <p:cNvPr id="17409" name="Rectangle 1"/>
          <p:cNvSpPr>
            <a:spLocks noChangeArrowheads="1"/>
          </p:cNvSpPr>
          <p:nvPr/>
        </p:nvSpPr>
        <p:spPr bwMode="auto">
          <a:xfrm>
            <a:off x="357158" y="285728"/>
            <a:ext cx="82868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Цель:</a:t>
            </a: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effectLst/>
                <a:latin typeface="Times New Roman" pitchFamily="18" charset="0"/>
                <a:ea typeface="Calibri" pitchFamily="34" charset="0"/>
                <a:cs typeface="Times New Roman" pitchFamily="18" charset="0"/>
              </a:rPr>
              <a:t>ретрансляция и диссеминация преподавательского опыта по работе с текстом на уроке русского языка.</a:t>
            </a:r>
            <a:endParaRPr kumimoji="0" lang="ru-RU" sz="2000" b="1" i="0" u="none" strike="noStrike" cap="none" normalizeH="0" baseline="0" dirty="0" smtClean="0">
              <a:ln>
                <a:noFill/>
              </a:ln>
              <a:effectLst/>
              <a:latin typeface="Times New Roman" pitchFamily="18" charset="0"/>
              <a:cs typeface="Times New Roman" pitchFamily="18" charset="0"/>
            </a:endParaRPr>
          </a:p>
        </p:txBody>
      </p:sp>
      <p:sp>
        <p:nvSpPr>
          <p:cNvPr id="8" name="Прямоугольник 7"/>
          <p:cNvSpPr/>
          <p:nvPr/>
        </p:nvSpPr>
        <p:spPr>
          <a:xfrm>
            <a:off x="285720" y="1285860"/>
            <a:ext cx="7143800" cy="2862322"/>
          </a:xfrm>
          <a:prstGeom prst="rect">
            <a:avLst/>
          </a:prstGeom>
        </p:spPr>
        <p:txBody>
          <a:bodyPr wrap="square">
            <a:spAutoFit/>
          </a:bodyPr>
          <a:lstStyle/>
          <a:p>
            <a:pPr lvl="0" algn="just" fontAlgn="base">
              <a:spcBef>
                <a:spcPct val="0"/>
              </a:spcBef>
              <a:spcAft>
                <a:spcPct val="0"/>
              </a:spcAft>
            </a:pPr>
            <a:r>
              <a:rPr lang="ru-RU" sz="2000" b="1" u="sng" dirty="0" smtClean="0">
                <a:solidFill>
                  <a:srgbClr val="C00000"/>
                </a:solidFill>
                <a:latin typeface="Times New Roman" pitchFamily="18" charset="0"/>
                <a:ea typeface="Calibri" pitchFamily="34" charset="0"/>
                <a:cs typeface="Times New Roman" pitchFamily="18" charset="0"/>
              </a:rPr>
              <a:t>Задачи:</a:t>
            </a:r>
            <a:endParaRPr lang="ru-RU" sz="2000" b="1" u="sng" dirty="0" smtClean="0">
              <a:solidFill>
                <a:srgbClr val="C00000"/>
              </a:solidFill>
              <a:latin typeface="Times New Roman" pitchFamily="18" charset="0"/>
              <a:cs typeface="Times New Roman" pitchFamily="18" charset="0"/>
            </a:endParaRPr>
          </a:p>
          <a:p>
            <a:pPr lvl="0" algn="just" eaLnBrk="0" fontAlgn="base" hangingPunct="0">
              <a:spcBef>
                <a:spcPct val="0"/>
              </a:spcBef>
              <a:spcAft>
                <a:spcPct val="0"/>
              </a:spcAft>
            </a:pPr>
            <a:r>
              <a:rPr lang="ru-RU" sz="2000" b="1" dirty="0" smtClean="0">
                <a:latin typeface="Times New Roman" pitchFamily="18" charset="0"/>
                <a:ea typeface="Calibri" pitchFamily="34" charset="0"/>
                <a:cs typeface="Times New Roman" pitchFamily="18" charset="0"/>
              </a:rPr>
              <a:t>- информирование и приобретение участниками тренинга новых профессиональных умений и навыков;</a:t>
            </a:r>
            <a:endParaRPr lang="ru-RU" sz="2000" b="1" dirty="0" smtClean="0">
              <a:latin typeface="Times New Roman" pitchFamily="18" charset="0"/>
              <a:cs typeface="Times New Roman" pitchFamily="18" charset="0"/>
            </a:endParaRPr>
          </a:p>
          <a:p>
            <a:pPr lvl="0" algn="just"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 создание условий для профессионального общения, самореализации и</a:t>
            </a:r>
            <a:endParaRPr lang="ru-RU" sz="2000" b="1" dirty="0" smtClean="0">
              <a:latin typeface="Times New Roman" pitchFamily="18" charset="0"/>
              <a:cs typeface="Times New Roman" pitchFamily="18" charset="0"/>
            </a:endParaRPr>
          </a:p>
          <a:p>
            <a:pPr lvl="0" algn="just"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 стимулирования роста творческого потенциала педагогов;</a:t>
            </a:r>
            <a:endParaRPr lang="ru-RU" sz="2000" b="1" dirty="0" smtClean="0">
              <a:latin typeface="Times New Roman" pitchFamily="18" charset="0"/>
              <a:cs typeface="Times New Roman" pitchFamily="18" charset="0"/>
            </a:endParaRPr>
          </a:p>
          <a:p>
            <a:pPr lvl="0" algn="just"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  распространение педагогического опыта;</a:t>
            </a:r>
            <a:endParaRPr lang="ru-RU" sz="2000" b="1" dirty="0" smtClean="0">
              <a:latin typeface="Times New Roman" pitchFamily="18" charset="0"/>
              <a:cs typeface="Times New Roman" pitchFamily="18" charset="0"/>
            </a:endParaRPr>
          </a:p>
          <a:p>
            <a:pPr lvl="0" algn="just"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 формирование навыков и умений управления творческим процессом.</a:t>
            </a:r>
            <a:endParaRPr lang="ru-RU" sz="2000" b="1" dirty="0">
              <a:latin typeface="Times New Roman" pitchFamily="18" charset="0"/>
              <a:cs typeface="Times New Roman" pitchFamily="18" charset="0"/>
            </a:endParaRPr>
          </a:p>
        </p:txBody>
      </p:sp>
      <p:sp>
        <p:nvSpPr>
          <p:cNvPr id="17410" name="AutoShape 2" descr="https://acit.kname.edu.ua/images/%D0%B2%D0%B8%D0%B1%D1%96%D1%80_%D0%B4%D0%B8%D1%81%D1%86%D0%B8%D0%BF%D0%BB%D1%96%D0%B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https://acit.kname.edu.ua/images/%D0%B2%D0%B8%D0%B1%D1%96%D1%80_%D0%B4%D0%B8%D1%81%D1%86%D0%B8%D0%BF%D0%BB%D1%96%D0%B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4" name="AutoShape 6" descr="https://acit.kname.edu.ua/images/%D0%B2%D0%B8%D0%B1%D1%96%D1%80_%D0%B4%D0%B8%D1%81%D1%86%D0%B8%D0%BF%D0%BB%D1%96%D0%B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6" name="Picture 8" descr="https://thumbs.dreamstime.com/z/%D0%B7%D0%B0%D0%BF%D1%83%D1%82%D0%B0%D0%BD%D0%BD%D0%BE%D1%81%D1%82%D1%8C-%D1%81%D0%BB%D0%B5%D0%B4%D1%83%D0%B5%D1%82-%D0%B7%D0%B0-%D0%BF%D1%83%D1%82%D0%B5%D0%BC-%D0%BA-25397657.jpg"/>
          <p:cNvPicPr>
            <a:picLocks noChangeAspect="1" noChangeArrowheads="1"/>
          </p:cNvPicPr>
          <p:nvPr/>
        </p:nvPicPr>
        <p:blipFill>
          <a:blip r:embed="rId4">
            <a:clrChange>
              <a:clrFrom>
                <a:srgbClr val="FFFFFF"/>
              </a:clrFrom>
              <a:clrTo>
                <a:srgbClr val="FFFFFF">
                  <a:alpha val="0"/>
                </a:srgbClr>
              </a:clrTo>
            </a:clrChange>
          </a:blip>
          <a:srcRect t="7343" b="15734"/>
          <a:stretch>
            <a:fillRect/>
          </a:stretch>
        </p:blipFill>
        <p:spPr bwMode="auto">
          <a:xfrm>
            <a:off x="3071802" y="4143381"/>
            <a:ext cx="4307719" cy="271462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srcRect b="32183"/>
          <a:stretch>
            <a:fillRect/>
          </a:stretch>
        </p:blipFill>
        <p:spPr bwMode="auto">
          <a:xfrm>
            <a:off x="-48174" y="7937"/>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sp>
        <p:nvSpPr>
          <p:cNvPr id="17409" name="Rectangle 1"/>
          <p:cNvSpPr>
            <a:spLocks noChangeArrowheads="1"/>
          </p:cNvSpPr>
          <p:nvPr/>
        </p:nvSpPr>
        <p:spPr bwMode="auto">
          <a:xfrm>
            <a:off x="357158" y="439616"/>
            <a:ext cx="82868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effectLst/>
              <a:latin typeface="Times New Roman" pitchFamily="18" charset="0"/>
              <a:cs typeface="Times New Roman" pitchFamily="18" charset="0"/>
            </a:endParaRPr>
          </a:p>
        </p:txBody>
      </p:sp>
      <p:sp>
        <p:nvSpPr>
          <p:cNvPr id="8" name="Прямоугольник 7"/>
          <p:cNvSpPr/>
          <p:nvPr/>
        </p:nvSpPr>
        <p:spPr>
          <a:xfrm>
            <a:off x="285720" y="1285860"/>
            <a:ext cx="7143800" cy="400110"/>
          </a:xfrm>
          <a:prstGeom prst="rect">
            <a:avLst/>
          </a:prstGeom>
        </p:spPr>
        <p:txBody>
          <a:bodyPr wrap="square">
            <a:spAutoFit/>
          </a:bodyPr>
          <a:lstStyle/>
          <a:p>
            <a:pPr lvl="0" algn="just" fontAlgn="base">
              <a:spcBef>
                <a:spcPct val="0"/>
              </a:spcBef>
              <a:spcAft>
                <a:spcPct val="0"/>
              </a:spcAft>
            </a:pPr>
            <a:endParaRPr lang="ru-RU" sz="2000" b="1" dirty="0">
              <a:latin typeface="Times New Roman" pitchFamily="18" charset="0"/>
              <a:cs typeface="Times New Roman" pitchFamily="18" charset="0"/>
            </a:endParaRPr>
          </a:p>
        </p:txBody>
      </p:sp>
      <p:sp>
        <p:nvSpPr>
          <p:cNvPr id="17410" name="AutoShape 2" descr="https://acit.kname.edu.ua/images/%D0%B2%D0%B8%D0%B1%D1%96%D1%80_%D0%B4%D0%B8%D1%81%D1%86%D0%B8%D0%BF%D0%BB%D1%96%D0%B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https://acit.kname.edu.ua/images/%D0%B2%D0%B8%D0%B1%D1%96%D1%80_%D0%B4%D0%B8%D1%81%D1%86%D0%B8%D0%BF%D0%BB%D1%96%D0%B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4" name="AutoShape 6" descr="https://acit.kname.edu.ua/images/%D0%B2%D0%B8%D0%B1%D1%96%D1%80_%D0%B4%D0%B8%D1%81%D1%86%D0%B8%D0%BF%D0%BB%D1%96%D0%B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TextBox 2"/>
          <p:cNvSpPr txBox="1"/>
          <p:nvPr/>
        </p:nvSpPr>
        <p:spPr>
          <a:xfrm>
            <a:off x="2678237" y="122880"/>
            <a:ext cx="424790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Планируемые результаты</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35372" y="655110"/>
            <a:ext cx="2702104" cy="4524315"/>
          </a:xfrm>
          <a:prstGeom prst="rect">
            <a:avLst/>
          </a:prstGeom>
          <a:ln>
            <a:solidFill>
              <a:schemeClr val="accent1"/>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just">
              <a:spcAft>
                <a:spcPts val="0"/>
              </a:spcAft>
            </a:pPr>
            <a:r>
              <a:rPr lang="ru-RU" b="1" dirty="0">
                <a:solidFill>
                  <a:srgbClr val="FF0000"/>
                </a:solidFill>
                <a:latin typeface="Times New Roman" panose="02020603050405020304" pitchFamily="18" charset="0"/>
                <a:ea typeface="Times New Roman" panose="02020603050405020304" pitchFamily="18" charset="0"/>
              </a:rPr>
              <a:t>Предметные:</a:t>
            </a:r>
            <a:r>
              <a:rPr lang="ru-RU" b="1" dirty="0">
                <a:latin typeface="Times New Roman" panose="02020603050405020304" pitchFamily="18" charset="0"/>
                <a:ea typeface="Times New Roman" panose="02020603050405020304" pitchFamily="18" charset="0"/>
              </a:rPr>
              <a:t> участники </a:t>
            </a:r>
            <a:r>
              <a:rPr lang="ru-RU" b="1" dirty="0" smtClean="0">
                <a:latin typeface="Times New Roman" panose="02020603050405020304" pitchFamily="18" charset="0"/>
                <a:ea typeface="Times New Roman" panose="02020603050405020304" pitchFamily="18" charset="0"/>
              </a:rPr>
              <a:t>получат </a:t>
            </a:r>
            <a:r>
              <a:rPr lang="ru-RU" b="1" dirty="0">
                <a:latin typeface="Times New Roman" panose="02020603050405020304" pitchFamily="18" charset="0"/>
                <a:ea typeface="Times New Roman" panose="02020603050405020304" pitchFamily="18" charset="0"/>
              </a:rPr>
              <a:t>знания о работе с текстом, направленной на его понимании, на уроках русского языка; педагоги смогут использовать приобретенные знания и приемы в своей практике или сопоставят свой уровень и формы работы с представленными на тренинге.</a:t>
            </a:r>
            <a:endParaRPr lang="ru-RU" sz="1600" b="1"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3082310" y="1330716"/>
            <a:ext cx="2934072" cy="4247317"/>
          </a:xfrm>
          <a:prstGeom prst="rect">
            <a:avLst/>
          </a:prstGeom>
          <a:solidFill>
            <a:schemeClr val="tx2">
              <a:lumMod val="40000"/>
              <a:lumOff val="60000"/>
            </a:schemeClr>
          </a:solidFill>
        </p:spPr>
        <p:style>
          <a:lnRef idx="1">
            <a:schemeClr val="accent2"/>
          </a:lnRef>
          <a:fillRef idx="1001">
            <a:schemeClr val="lt2"/>
          </a:fillRef>
          <a:effectRef idx="1">
            <a:schemeClr val="accent2"/>
          </a:effectRef>
          <a:fontRef idx="minor">
            <a:schemeClr val="dk1"/>
          </a:fontRef>
        </p:style>
        <p:txBody>
          <a:bodyPr wrap="square">
            <a:spAutoFit/>
          </a:bodyPr>
          <a:lstStyle/>
          <a:p>
            <a:pPr algn="just">
              <a:spcAft>
                <a:spcPts val="0"/>
              </a:spcAft>
            </a:pPr>
            <a:r>
              <a:rPr lang="ru-RU" b="1" dirty="0" err="1">
                <a:solidFill>
                  <a:srgbClr val="FF0000"/>
                </a:solidFill>
                <a:latin typeface="Times New Roman" panose="02020603050405020304" pitchFamily="18" charset="0"/>
                <a:ea typeface="Times New Roman" panose="02020603050405020304" pitchFamily="18" charset="0"/>
              </a:rPr>
              <a:t>Метапредметные</a:t>
            </a:r>
            <a:r>
              <a:rPr lang="ru-RU" b="1" dirty="0">
                <a:solidFill>
                  <a:srgbClr val="FF0000"/>
                </a:solidFill>
                <a:latin typeface="Times New Roman" panose="02020603050405020304" pitchFamily="18" charset="0"/>
                <a:ea typeface="Times New Roman" panose="02020603050405020304" pitchFamily="18" charset="0"/>
              </a:rPr>
              <a:t>: </a:t>
            </a:r>
            <a:r>
              <a:rPr lang="ru-RU" b="1" dirty="0">
                <a:latin typeface="Times New Roman" panose="02020603050405020304" pitchFamily="18" charset="0"/>
                <a:ea typeface="Times New Roman" panose="02020603050405020304" pitchFamily="18" charset="0"/>
              </a:rPr>
              <a:t>самостоятельно определят цели своего обучения на практическом занятии с элементами тренинга и по его окончании сформулируют для себя новые задачи в педагогической деятельности. Осознанно выберут наиболее эффективные пути и способы решении поставленных задач</a:t>
            </a:r>
            <a:r>
              <a:rPr lang="ru-RU" dirty="0">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6290929" y="3203343"/>
            <a:ext cx="2530350" cy="2862322"/>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0"/>
              </a:spcAft>
            </a:pPr>
            <a:r>
              <a:rPr lang="ru-RU" b="1" dirty="0">
                <a:solidFill>
                  <a:srgbClr val="FF0000"/>
                </a:solidFill>
                <a:latin typeface="Times New Roman" panose="02020603050405020304" pitchFamily="18" charset="0"/>
                <a:ea typeface="Times New Roman" panose="02020603050405020304" pitchFamily="18" charset="0"/>
              </a:rPr>
              <a:t>Личностные:</a:t>
            </a:r>
            <a:r>
              <a:rPr lang="ru-RU" b="1" dirty="0">
                <a:latin typeface="Times New Roman" panose="02020603050405020304" pitchFamily="18" charset="0"/>
                <a:ea typeface="Times New Roman" panose="02020603050405020304" pitchFamily="18" charset="0"/>
              </a:rPr>
              <a:t> обретут личностный смысл своего участия в данном практическом занятии с элементами тренинга на основе устойчивой системы учебно-познавательных и социальных мотивов.</a:t>
            </a:r>
            <a:endParaRPr lang="ru-RU" sz="1600" b="1" dirty="0">
              <a:effectLst/>
              <a:latin typeface="Times New Roman" panose="02020603050405020304" pitchFamily="18" charset="0"/>
              <a:ea typeface="Times New Roman" panose="02020603050405020304" pitchFamily="18" charset="0"/>
            </a:endParaRPr>
          </a:p>
        </p:txBody>
      </p:sp>
      <p:pic>
        <p:nvPicPr>
          <p:cNvPr id="9" name="Picture 2" descr="https://telegra.ph/file/30abe3ea11f2e96cd4b0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54109" y="1113419"/>
            <a:ext cx="1843125" cy="206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051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clrChange>
              <a:clrFrom>
                <a:srgbClr val="859096"/>
              </a:clrFrom>
              <a:clrTo>
                <a:srgbClr val="859096">
                  <a:alpha val="0"/>
                </a:srgbClr>
              </a:clrTo>
            </a:clrChange>
          </a:blip>
          <a:srcRect b="32183"/>
          <a:stretch>
            <a:fillRect/>
          </a:stretch>
        </p:blipFill>
        <p:spPr bwMode="auto">
          <a:xfrm>
            <a:off x="0" y="0"/>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sp>
        <p:nvSpPr>
          <p:cNvPr id="9" name="Горизонтальный свиток 8"/>
          <p:cNvSpPr/>
          <p:nvPr/>
        </p:nvSpPr>
        <p:spPr>
          <a:xfrm>
            <a:off x="2857488" y="142852"/>
            <a:ext cx="3429024" cy="85723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Times New Roman" pitchFamily="18" charset="0"/>
                <a:cs typeface="Times New Roman" pitchFamily="18" charset="0"/>
              </a:rPr>
              <a:t>Вступительная фаза</a:t>
            </a:r>
            <a:endParaRPr lang="ru-RU" sz="2400" b="1" dirty="0">
              <a:solidFill>
                <a:srgbClr val="C00000"/>
              </a:solidFill>
              <a:latin typeface="Times New Roman" pitchFamily="18" charset="0"/>
              <a:cs typeface="Times New Roman" pitchFamily="18" charset="0"/>
            </a:endParaRPr>
          </a:p>
        </p:txBody>
      </p:sp>
      <p:sp>
        <p:nvSpPr>
          <p:cNvPr id="10" name="Прямоугольник 9"/>
          <p:cNvSpPr/>
          <p:nvPr/>
        </p:nvSpPr>
        <p:spPr>
          <a:xfrm>
            <a:off x="642910" y="1500174"/>
            <a:ext cx="1691104" cy="400110"/>
          </a:xfrm>
          <a:prstGeom prst="rect">
            <a:avLst/>
          </a:prstGeom>
        </p:spPr>
        <p:txBody>
          <a:bodyPr wrap="none">
            <a:spAutoFit/>
          </a:bodyPr>
          <a:lstStyle/>
          <a:p>
            <a:pPr algn="just" fontAlgn="base">
              <a:spcBef>
                <a:spcPct val="0"/>
              </a:spcBef>
              <a:spcAft>
                <a:spcPct val="0"/>
              </a:spcAft>
            </a:pPr>
            <a:r>
              <a:rPr lang="ru-RU" sz="2000" b="1" dirty="0" smtClean="0">
                <a:solidFill>
                  <a:srgbClr val="000000"/>
                </a:solidFill>
                <a:latin typeface="Times New Roman" pitchFamily="18" charset="0"/>
                <a:ea typeface="Times New Roman" pitchFamily="18" charset="0"/>
                <a:cs typeface="Times New Roman" pitchFamily="18" charset="0"/>
              </a:rPr>
              <a:t>Знакомство: </a:t>
            </a:r>
          </a:p>
        </p:txBody>
      </p:sp>
      <p:pic>
        <p:nvPicPr>
          <p:cNvPr id="16394" name="Picture 10" descr="https://cdn3.vectorstock.com/i/1000x1000/26/32/business-people-vector-4512632.jpg"/>
          <p:cNvPicPr>
            <a:picLocks noChangeAspect="1" noChangeArrowheads="1"/>
          </p:cNvPicPr>
          <p:nvPr/>
        </p:nvPicPr>
        <p:blipFill>
          <a:blip r:embed="rId4" cstate="print">
            <a:clrChange>
              <a:clrFrom>
                <a:srgbClr val="FFFFFF"/>
              </a:clrFrom>
              <a:clrTo>
                <a:srgbClr val="FFFFFF">
                  <a:alpha val="0"/>
                </a:srgbClr>
              </a:clrTo>
            </a:clrChange>
          </a:blip>
          <a:srcRect t="45998" b="9346"/>
          <a:stretch>
            <a:fillRect/>
          </a:stretch>
        </p:blipFill>
        <p:spPr bwMode="auto">
          <a:xfrm>
            <a:off x="4286248" y="1357298"/>
            <a:ext cx="2058971" cy="970937"/>
          </a:xfrm>
          <a:prstGeom prst="rect">
            <a:avLst/>
          </a:prstGeom>
          <a:noFill/>
        </p:spPr>
      </p:pic>
      <p:pic>
        <p:nvPicPr>
          <p:cNvPr id="15" name="Picture 10" descr="https://cdn3.vectorstock.com/i/1000x1000/26/32/business-people-vector-4512632.jpg"/>
          <p:cNvPicPr>
            <a:picLocks noChangeAspect="1" noChangeArrowheads="1"/>
          </p:cNvPicPr>
          <p:nvPr/>
        </p:nvPicPr>
        <p:blipFill>
          <a:blip r:embed="rId4" cstate="print">
            <a:clrChange>
              <a:clrFrom>
                <a:srgbClr val="FFFFFF"/>
              </a:clrFrom>
              <a:clrTo>
                <a:srgbClr val="FFFFFF">
                  <a:alpha val="0"/>
                </a:srgbClr>
              </a:clrTo>
            </a:clrChange>
          </a:blip>
          <a:srcRect b="54002"/>
          <a:stretch>
            <a:fillRect/>
          </a:stretch>
        </p:blipFill>
        <p:spPr bwMode="auto">
          <a:xfrm>
            <a:off x="2285984" y="1357298"/>
            <a:ext cx="2058971" cy="1000132"/>
          </a:xfrm>
          <a:prstGeom prst="rect">
            <a:avLst/>
          </a:prstGeom>
          <a:noFill/>
        </p:spPr>
      </p:pic>
      <p:pic>
        <p:nvPicPr>
          <p:cNvPr id="2" name="Picture 2" descr="https://st.depositphotos.com/1526816/2458/v/950/depositphotos_24583545-stock-illustration-%D0%BD%D0%BE%D1%83%D1%82%D0%B1%D1%83%D0%BA-%D1%81-%D0%BF%D1%83%D1%81%D1%82%D0%BE%D0%B9-%D0%B8%D0%BC%D0%B5%D0%BD%D0%BD%D1%8B%D0%B5-%D0%B1%D1%8D%D0%B4%D0%B6%D0%B8.jpg"/>
          <p:cNvPicPr>
            <a:picLocks noChangeAspect="1" noChangeArrowheads="1"/>
          </p:cNvPicPr>
          <p:nvPr/>
        </p:nvPicPr>
        <p:blipFill>
          <a:blip r:embed="rId5"/>
          <a:srcRect l="4348" t="2851" r="2174" b="3029"/>
          <a:stretch>
            <a:fillRect/>
          </a:stretch>
        </p:blipFill>
        <p:spPr bwMode="auto">
          <a:xfrm>
            <a:off x="714348" y="2500306"/>
            <a:ext cx="3500462" cy="2849214"/>
          </a:xfrm>
          <a:prstGeom prst="rect">
            <a:avLst/>
          </a:prstGeom>
          <a:noFill/>
        </p:spPr>
      </p:pic>
      <p:sp>
        <p:nvSpPr>
          <p:cNvPr id="17" name="Прямоугольник 16"/>
          <p:cNvSpPr/>
          <p:nvPr/>
        </p:nvSpPr>
        <p:spPr>
          <a:xfrm>
            <a:off x="2214546" y="3500438"/>
            <a:ext cx="1541128" cy="646331"/>
          </a:xfrm>
          <a:prstGeom prst="rect">
            <a:avLst/>
          </a:prstGeom>
        </p:spPr>
        <p:txBody>
          <a:bodyPr wrap="none">
            <a:spAutoFit/>
          </a:bodyPr>
          <a:lstStyle/>
          <a:p>
            <a:r>
              <a:rPr lang="ru-RU" b="1" dirty="0" smtClean="0">
                <a:solidFill>
                  <a:srgbClr val="002060"/>
                </a:solidFill>
                <a:latin typeface="Times New Roman" pitchFamily="18" charset="0"/>
                <a:cs typeface="Times New Roman" pitchFamily="18" charset="0"/>
              </a:rPr>
              <a:t>Упражнение </a:t>
            </a:r>
          </a:p>
          <a:p>
            <a:r>
              <a:rPr lang="ru-RU" b="1" dirty="0" smtClean="0">
                <a:solidFill>
                  <a:srgbClr val="002060"/>
                </a:solidFill>
                <a:latin typeface="Times New Roman" pitchFamily="18" charset="0"/>
                <a:cs typeface="Times New Roman" pitchFamily="18" charset="0"/>
              </a:rPr>
              <a:t>«</a:t>
            </a:r>
            <a:r>
              <a:rPr lang="ru-RU" b="1" dirty="0" err="1" smtClean="0">
                <a:solidFill>
                  <a:srgbClr val="002060"/>
                </a:solidFill>
                <a:latin typeface="Times New Roman" pitchFamily="18" charset="0"/>
                <a:cs typeface="Times New Roman" pitchFamily="18" charset="0"/>
              </a:rPr>
              <a:t>Бейджи</a:t>
            </a:r>
            <a:r>
              <a:rPr lang="ru-RU" b="1" dirty="0" smtClean="0">
                <a:solidFill>
                  <a:srgbClr val="002060"/>
                </a:solidFill>
                <a:latin typeface="Times New Roman" pitchFamily="18" charset="0"/>
                <a:cs typeface="Times New Roman" pitchFamily="18" charset="0"/>
              </a:rPr>
              <a:t>»:</a:t>
            </a:r>
            <a:r>
              <a:rPr lang="ru-RU" dirty="0" smtClean="0">
                <a:solidFill>
                  <a:srgbClr val="002060"/>
                </a:solidFill>
                <a:latin typeface="Times New Roman" pitchFamily="18" charset="0"/>
                <a:cs typeface="Times New Roman" pitchFamily="18" charset="0"/>
              </a:rPr>
              <a:t> </a:t>
            </a:r>
            <a:endParaRPr lang="ru-RU" dirty="0">
              <a:solidFill>
                <a:srgbClr val="002060"/>
              </a:solidFill>
            </a:endParaRPr>
          </a:p>
        </p:txBody>
      </p:sp>
      <p:pic>
        <p:nvPicPr>
          <p:cNvPr id="16388" name="Picture 4" descr="https://st.depositphotos.com/1526816/2335/v/950/depositphotos_23354802-stock-illustration-a-notebook-with-a-sketch.jpg"/>
          <p:cNvPicPr>
            <a:picLocks noChangeAspect="1" noChangeArrowheads="1"/>
          </p:cNvPicPr>
          <p:nvPr/>
        </p:nvPicPr>
        <p:blipFill>
          <a:blip r:embed="rId6"/>
          <a:srcRect l="3716" t="2298" r="3385" b="5769"/>
          <a:stretch>
            <a:fillRect/>
          </a:stretch>
        </p:blipFill>
        <p:spPr bwMode="auto">
          <a:xfrm>
            <a:off x="4982767" y="2500306"/>
            <a:ext cx="3482603" cy="2786082"/>
          </a:xfrm>
          <a:prstGeom prst="rect">
            <a:avLst/>
          </a:prstGeom>
          <a:noFill/>
        </p:spPr>
      </p:pic>
      <p:sp>
        <p:nvSpPr>
          <p:cNvPr id="19" name="Прямоугольник 18"/>
          <p:cNvSpPr/>
          <p:nvPr/>
        </p:nvSpPr>
        <p:spPr>
          <a:xfrm>
            <a:off x="4857752" y="3286124"/>
            <a:ext cx="2714644" cy="1477328"/>
          </a:xfrm>
          <a:prstGeom prst="rect">
            <a:avLst/>
          </a:prstGeom>
        </p:spPr>
        <p:txBody>
          <a:bodyPr wrap="square">
            <a:spAutoFit/>
          </a:bodyPr>
          <a:lstStyle/>
          <a:p>
            <a:pPr marL="457200" indent="-457200" algn="ctr" fontAlgn="base">
              <a:spcBef>
                <a:spcPct val="0"/>
              </a:spcBef>
              <a:spcAft>
                <a:spcPct val="0"/>
              </a:spcAft>
            </a:pPr>
            <a:r>
              <a:rPr lang="ru-RU" b="1" dirty="0" smtClean="0">
                <a:solidFill>
                  <a:srgbClr val="000066"/>
                </a:solidFill>
                <a:latin typeface="Times New Roman" pitchFamily="18" charset="0"/>
                <a:cs typeface="Times New Roman" pitchFamily="18" charset="0"/>
              </a:rPr>
              <a:t>Маркером </a:t>
            </a:r>
          </a:p>
          <a:p>
            <a:pPr marL="457200" indent="-457200" algn="ctr" fontAlgn="base">
              <a:spcBef>
                <a:spcPct val="0"/>
              </a:spcBef>
              <a:spcAft>
                <a:spcPct val="0"/>
              </a:spcAft>
            </a:pPr>
            <a:r>
              <a:rPr lang="ru-RU" b="1" dirty="0" smtClean="0">
                <a:solidFill>
                  <a:srgbClr val="000066"/>
                </a:solidFill>
                <a:latin typeface="Times New Roman" pitchFamily="18" charset="0"/>
                <a:cs typeface="Times New Roman" pitchFamily="18" charset="0"/>
              </a:rPr>
              <a:t>написать имя    </a:t>
            </a:r>
          </a:p>
          <a:p>
            <a:pPr marL="457200" indent="-457200" algn="ctr" fontAlgn="base">
              <a:spcBef>
                <a:spcPct val="0"/>
              </a:spcBef>
              <a:spcAft>
                <a:spcPct val="0"/>
              </a:spcAft>
            </a:pPr>
            <a:r>
              <a:rPr lang="ru-RU" b="1" dirty="0" smtClean="0">
                <a:solidFill>
                  <a:srgbClr val="000066"/>
                </a:solidFill>
                <a:latin typeface="Times New Roman" pitchFamily="18" charset="0"/>
                <a:cs typeface="Times New Roman" pitchFamily="18" charset="0"/>
              </a:rPr>
              <a:t>(имя  и отчество, прозвище, фамилию)</a:t>
            </a:r>
          </a:p>
        </p:txBody>
      </p:sp>
      <p:sp>
        <p:nvSpPr>
          <p:cNvPr id="20" name="Прямоугольник 19"/>
          <p:cNvSpPr/>
          <p:nvPr/>
        </p:nvSpPr>
        <p:spPr>
          <a:xfrm>
            <a:off x="1928794" y="5429264"/>
            <a:ext cx="6357982" cy="707886"/>
          </a:xfrm>
          <a:prstGeom prst="rect">
            <a:avLst/>
          </a:prstGeom>
        </p:spPr>
        <p:txBody>
          <a:bodyPr wrap="square">
            <a:spAutoFit/>
          </a:bodyPr>
          <a:lstStyle/>
          <a:p>
            <a:pPr algn="ctr"/>
            <a:r>
              <a:rPr lang="ru-RU" sz="2000" b="1" dirty="0" smtClean="0">
                <a:latin typeface="Times New Roman" pitchFamily="18" charset="0"/>
                <a:cs typeface="Times New Roman" pitchFamily="18" charset="0"/>
              </a:rPr>
              <a:t>Заполняем </a:t>
            </a:r>
            <a:r>
              <a:rPr lang="ru-RU" sz="2000" b="1" dirty="0" err="1" smtClean="0">
                <a:latin typeface="Times New Roman" pitchFamily="18" charset="0"/>
                <a:cs typeface="Times New Roman" pitchFamily="18" charset="0"/>
              </a:rPr>
              <a:t>бейдж</a:t>
            </a:r>
            <a:r>
              <a:rPr lang="ru-RU" sz="2000" b="1" dirty="0" smtClean="0">
                <a:latin typeface="Times New Roman" pitchFamily="18" charset="0"/>
                <a:cs typeface="Times New Roman" pitchFamily="18" charset="0"/>
              </a:rPr>
              <a:t> так как бы участник хотел, чтобы к нему обращались </a:t>
            </a:r>
            <a:endParaRPr lang="ru-R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srcRect b="32183"/>
          <a:stretch>
            <a:fillRect/>
          </a:stretch>
        </p:blipFill>
        <p:spPr bwMode="auto">
          <a:xfrm>
            <a:off x="1" y="0"/>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sp>
        <p:nvSpPr>
          <p:cNvPr id="6" name="Прямоугольник 5"/>
          <p:cNvSpPr/>
          <p:nvPr/>
        </p:nvSpPr>
        <p:spPr>
          <a:xfrm>
            <a:off x="2571736" y="142852"/>
            <a:ext cx="3778022" cy="400110"/>
          </a:xfrm>
          <a:prstGeom prst="rect">
            <a:avLst/>
          </a:prstGeom>
        </p:spPr>
        <p:txBody>
          <a:bodyPr wrap="none">
            <a:spAutoFit/>
          </a:bodyPr>
          <a:lstStyle/>
          <a:p>
            <a:pPr marL="457200" indent="-457200" algn="just" fontAlgn="base">
              <a:spcBef>
                <a:spcPct val="0"/>
              </a:spcBef>
              <a:spcAft>
                <a:spcPct val="0"/>
              </a:spcAft>
            </a:pPr>
            <a:r>
              <a:rPr lang="ru-RU" b="1" dirty="0" smtClean="0">
                <a:solidFill>
                  <a:srgbClr val="C00000"/>
                </a:solidFill>
              </a:rPr>
              <a:t> </a:t>
            </a:r>
            <a:r>
              <a:rPr lang="ru-RU" sz="2000" b="1" dirty="0" smtClean="0">
                <a:solidFill>
                  <a:srgbClr val="C00000"/>
                </a:solidFill>
                <a:latin typeface="Times New Roman" pitchFamily="18" charset="0"/>
                <a:cs typeface="Times New Roman" pitchFamily="18" charset="0"/>
              </a:rPr>
              <a:t>Упражнение «Будем знакомы»</a:t>
            </a:r>
            <a:endParaRPr lang="ru-RU" sz="2000" dirty="0" smtClean="0">
              <a:solidFill>
                <a:srgbClr val="C00000"/>
              </a:solidFill>
              <a:latin typeface="Times New Roman" pitchFamily="18" charset="0"/>
              <a:cs typeface="Times New Roman" pitchFamily="18" charset="0"/>
            </a:endParaRPr>
          </a:p>
        </p:txBody>
      </p:sp>
      <p:sp>
        <p:nvSpPr>
          <p:cNvPr id="10" name="Прямоугольник 9"/>
          <p:cNvSpPr/>
          <p:nvPr/>
        </p:nvSpPr>
        <p:spPr>
          <a:xfrm>
            <a:off x="357158" y="928670"/>
            <a:ext cx="7000924" cy="4524315"/>
          </a:xfrm>
          <a:prstGeom prst="rect">
            <a:avLst/>
          </a:prstGeom>
        </p:spPr>
        <p:txBody>
          <a:bodyPr wrap="square">
            <a:spAutoFit/>
          </a:bodyPr>
          <a:lstStyle/>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1. У меня есть сестра или брат.</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2.У меня есть сын или дочь.</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3. Люблю туристические походы.</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4. Я худею.</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5. Люблю выращивать овощи.</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6. Играю на музыкальных инструментах</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7. Занимаюсь спортом.</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8. Для меня приготовление пищи - это увлекательное занятие.</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9. Люблю смотреть футбол.</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10. Обожаю сериалы.</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11. Любимый отдых – рыбалка.</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12. Каждую свободную минуту просматриваю новости в интернете.</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13.С удовольствием смотрю юмористические передачи.</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14.Люблю что-то мастерить своими руками.</a:t>
            </a:r>
          </a:p>
          <a:p>
            <a:pPr lvl="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15. Читаю детективные романы.</a:t>
            </a:r>
          </a:p>
        </p:txBody>
      </p:sp>
      <p:sp>
        <p:nvSpPr>
          <p:cNvPr id="11" name="Прямоугольник 10"/>
          <p:cNvSpPr/>
          <p:nvPr/>
        </p:nvSpPr>
        <p:spPr>
          <a:xfrm>
            <a:off x="214282" y="500042"/>
            <a:ext cx="7929618" cy="400110"/>
          </a:xfrm>
          <a:prstGeom prst="rect">
            <a:avLst/>
          </a:prstGeom>
        </p:spPr>
        <p:txBody>
          <a:bodyPr wrap="square">
            <a:spAutoFit/>
          </a:bodyPr>
          <a:lstStyle/>
          <a:p>
            <a:pPr lvl="0" fontAlgn="base">
              <a:spcBef>
                <a:spcPct val="0"/>
              </a:spcBef>
              <a:spcAft>
                <a:spcPct val="0"/>
              </a:spcAft>
            </a:pPr>
            <a:r>
              <a:rPr lang="ru-RU" sz="2000" b="1" dirty="0" smtClean="0">
                <a:solidFill>
                  <a:srgbClr val="000066"/>
                </a:solidFill>
                <a:latin typeface="Times New Roman" pitchFamily="18" charset="0"/>
                <a:ea typeface="Times New Roman" pitchFamily="18" charset="0"/>
                <a:cs typeface="Times New Roman" pitchFamily="18" charset="0"/>
              </a:rPr>
              <a:t>На утвердительный ответ участники  поднимают  вверх визитку</a:t>
            </a:r>
            <a:endParaRPr lang="ru-RU" sz="2000" b="1" dirty="0" smtClean="0">
              <a:solidFill>
                <a:srgbClr val="000066"/>
              </a:solidFill>
              <a:latin typeface="Arial" pitchFamily="34" charset="0"/>
              <a:ea typeface="Times New Roman" pitchFamily="18" charset="0"/>
              <a:cs typeface="Arial" pitchFamily="34" charset="0"/>
            </a:endParaRPr>
          </a:p>
        </p:txBody>
      </p:sp>
      <p:pic>
        <p:nvPicPr>
          <p:cNvPr id="15362" name="Picture 2" descr="https://clipartart.com/images/sisters-clipart-fre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71934" y="857232"/>
            <a:ext cx="1071570" cy="1071570"/>
          </a:xfrm>
          <a:prstGeom prst="rect">
            <a:avLst/>
          </a:prstGeom>
          <a:noFill/>
        </p:spPr>
      </p:pic>
      <p:pic>
        <p:nvPicPr>
          <p:cNvPr id="15364" name="Picture 4" descr="https://thumbs.dreamstime.com/b/%D0%BC%D0%B0%D0%BC%D0%B0-%D0%B8-%D0%BC%D0%BE-%D0%BE-%D0%BE%D0%B9-%D0%B8-%D1%82%D0%B8-%D0%BE%D1%87%D0%B5%D1%80%D0%B8-75789753.jpg"/>
          <p:cNvPicPr>
            <a:picLocks noChangeAspect="1" noChangeArrowheads="1"/>
          </p:cNvPicPr>
          <p:nvPr/>
        </p:nvPicPr>
        <p:blipFill>
          <a:blip r:embed="rId5" cstate="print">
            <a:clrChange>
              <a:clrFrom>
                <a:srgbClr val="FFFFFF"/>
              </a:clrFrom>
              <a:clrTo>
                <a:srgbClr val="FFFFFF">
                  <a:alpha val="0"/>
                </a:srgbClr>
              </a:clrTo>
            </a:clrChange>
          </a:blip>
          <a:srcRect l="8763" r="25510"/>
          <a:stretch>
            <a:fillRect/>
          </a:stretch>
        </p:blipFill>
        <p:spPr bwMode="auto">
          <a:xfrm>
            <a:off x="6643702" y="3357562"/>
            <a:ext cx="1173845" cy="1785950"/>
          </a:xfrm>
          <a:prstGeom prst="rect">
            <a:avLst/>
          </a:prstGeom>
          <a:noFill/>
        </p:spPr>
      </p:pic>
      <p:pic>
        <p:nvPicPr>
          <p:cNvPr id="15366" name="Picture 6" descr="https://i.pinimg.com/736x/62/c2/bd/62c2bd13832ac28446d68413d50b0192--scrapbook-images-cute-clipart.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16" y="1714488"/>
            <a:ext cx="1058839" cy="1287342"/>
          </a:xfrm>
          <a:prstGeom prst="rect">
            <a:avLst/>
          </a:prstGeom>
          <a:noFill/>
        </p:spPr>
      </p:pic>
      <p:pic>
        <p:nvPicPr>
          <p:cNvPr id="15368" name="Picture 8" descr="https://avatars.mds.yandex.net/get-zen_doc/236854/pub_5c8f4e2067fa3e00b3988683_5c932a727d64ba00b32bdd12/scale_1200"/>
          <p:cNvPicPr>
            <a:picLocks noChangeAspect="1" noChangeArrowheads="1"/>
          </p:cNvPicPr>
          <p:nvPr/>
        </p:nvPicPr>
        <p:blipFill>
          <a:blip r:embed="rId7" cstate="print"/>
          <a:srcRect/>
          <a:stretch>
            <a:fillRect/>
          </a:stretch>
        </p:blipFill>
        <p:spPr bwMode="auto">
          <a:xfrm>
            <a:off x="7858148" y="4857760"/>
            <a:ext cx="1016155" cy="1700677"/>
          </a:xfrm>
          <a:prstGeom prst="rect">
            <a:avLst/>
          </a:prstGeom>
          <a:noFill/>
        </p:spPr>
      </p:pic>
      <p:pic>
        <p:nvPicPr>
          <p:cNvPr id="15370" name="Picture 10" descr="https://cdn1.vectorstock.com/i/1000x1000/36/30/cartoon-girl-harvesting-tomatoes-vector-24043630.jpg"/>
          <p:cNvPicPr>
            <a:picLocks noChangeAspect="1" noChangeArrowheads="1"/>
          </p:cNvPicPr>
          <p:nvPr/>
        </p:nvPicPr>
        <p:blipFill>
          <a:blip r:embed="rId8" cstate="print">
            <a:clrChange>
              <a:clrFrom>
                <a:srgbClr val="FFFFFF"/>
              </a:clrFrom>
              <a:clrTo>
                <a:srgbClr val="FFFFFF">
                  <a:alpha val="0"/>
                </a:srgbClr>
              </a:clrTo>
            </a:clrChange>
          </a:blip>
          <a:srcRect b="8882"/>
          <a:stretch>
            <a:fillRect/>
          </a:stretch>
        </p:blipFill>
        <p:spPr bwMode="auto">
          <a:xfrm>
            <a:off x="5929322" y="5286388"/>
            <a:ext cx="1201715" cy="1303836"/>
          </a:xfrm>
          <a:prstGeom prst="rect">
            <a:avLst/>
          </a:prstGeom>
          <a:noFill/>
        </p:spPr>
      </p:pic>
      <p:pic>
        <p:nvPicPr>
          <p:cNvPr id="15374" name="Picture 14" descr="https://culture76.ru/upload/resize_cache/iblock/4c4/1200_650_2/4c4e2d5a40558d3b9d85a350180fa4db.png?2"/>
          <p:cNvPicPr>
            <a:picLocks noChangeAspect="1" noChangeArrowheads="1"/>
          </p:cNvPicPr>
          <p:nvPr/>
        </p:nvPicPr>
        <p:blipFill>
          <a:blip r:embed="rId9" cstate="print"/>
          <a:srcRect t="6154"/>
          <a:stretch>
            <a:fillRect/>
          </a:stretch>
        </p:blipFill>
        <p:spPr bwMode="auto">
          <a:xfrm>
            <a:off x="2071670" y="5572140"/>
            <a:ext cx="2143140" cy="1089430"/>
          </a:xfrm>
          <a:prstGeom prst="rect">
            <a:avLst/>
          </a:prstGeom>
          <a:noFill/>
        </p:spPr>
      </p:pic>
      <p:pic>
        <p:nvPicPr>
          <p:cNvPr id="15380" name="Picture 20" descr="https://st2.depositphotos.com/1173077/5474/v/950/depositphotos_54749119-stock-illustration-exercising-female.jpg"/>
          <p:cNvPicPr>
            <a:picLocks noChangeAspect="1" noChangeArrowheads="1"/>
          </p:cNvPicPr>
          <p:nvPr/>
        </p:nvPicPr>
        <p:blipFill>
          <a:blip r:embed="rId10" cstate="print">
            <a:clrChange>
              <a:clrFrom>
                <a:srgbClr val="F9F9F9"/>
              </a:clrFrom>
              <a:clrTo>
                <a:srgbClr val="F9F9F9">
                  <a:alpha val="0"/>
                </a:srgbClr>
              </a:clrTo>
            </a:clrChange>
          </a:blip>
          <a:srcRect l="12614" t="1946" r="13420" b="3922"/>
          <a:stretch>
            <a:fillRect/>
          </a:stretch>
        </p:blipFill>
        <p:spPr bwMode="auto">
          <a:xfrm>
            <a:off x="8215338" y="142852"/>
            <a:ext cx="785818" cy="1414472"/>
          </a:xfrm>
          <a:prstGeom prst="rect">
            <a:avLst/>
          </a:prstGeom>
          <a:noFill/>
        </p:spPr>
      </p:pic>
      <p:pic>
        <p:nvPicPr>
          <p:cNvPr id="15384" name="Picture 24" descr="https://sun9-30.userapi.com/impf/OgjUif9uaJj0p0f-GgRIAAjXvbdBH0lvIjUf3w/Wj-4iwcTaOw.jpg?size=900x900&amp;quality=96&amp;sign=e4b42e5fa96fe8db230db59e7716d854&amp;c_uniq_tag=CvPi77yqN6wjEg29D8egB0u8RrTL9tVxG-I1glBTM30&amp;type=album"/>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643570" y="1000108"/>
            <a:ext cx="928694" cy="928694"/>
          </a:xfrm>
          <a:prstGeom prst="rect">
            <a:avLst/>
          </a:prstGeom>
          <a:noFill/>
        </p:spPr>
      </p:pic>
      <p:pic>
        <p:nvPicPr>
          <p:cNvPr id="15386" name="Picture 26" descr="https://thumbs.dreamstime.com/b/vector-woman-watching-television-illustration-home-163022608.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611819" y="2928934"/>
            <a:ext cx="1532181" cy="1084018"/>
          </a:xfrm>
          <a:prstGeom prst="rect">
            <a:avLst/>
          </a:prstGeom>
          <a:noFill/>
        </p:spPr>
      </p:pic>
      <p:pic>
        <p:nvPicPr>
          <p:cNvPr id="15388" name="Picture 28" descr="https://thumbs.dreamstime.com/b/%D1%80%D1%8B%D0%B1%D0%BD%D0%B0%D1%8F-%D0%BE%D0%B2-%D1%8F-%D1%87%D0%B5-%D0%BE%D0%B2%D0%B5%D0%BA%D0%B0-47880352.jpg"/>
          <p:cNvPicPr>
            <a:picLocks noChangeAspect="1" noChangeArrowheads="1"/>
          </p:cNvPicPr>
          <p:nvPr/>
        </p:nvPicPr>
        <p:blipFill>
          <a:blip r:embed="rId13" cstate="print">
            <a:clrChange>
              <a:clrFrom>
                <a:srgbClr val="FFFFFF"/>
              </a:clrFrom>
              <a:clrTo>
                <a:srgbClr val="FFFFFF">
                  <a:alpha val="0"/>
                </a:srgbClr>
              </a:clrTo>
            </a:clrChange>
          </a:blip>
          <a:srcRect l="7086" t="4251" r="7534" b="4163"/>
          <a:stretch>
            <a:fillRect/>
          </a:stretch>
        </p:blipFill>
        <p:spPr bwMode="auto">
          <a:xfrm>
            <a:off x="4714876" y="5214950"/>
            <a:ext cx="1143008" cy="147918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clrChange>
              <a:clrFrom>
                <a:srgbClr val="FFFFFF"/>
              </a:clrFrom>
              <a:clrTo>
                <a:srgbClr val="FFFFFF">
                  <a:alpha val="0"/>
                </a:srgbClr>
              </a:clrTo>
            </a:clrChange>
          </a:blip>
          <a:srcRect b="32183"/>
          <a:stretch>
            <a:fillRect/>
          </a:stretch>
        </p:blipFill>
        <p:spPr bwMode="auto">
          <a:xfrm>
            <a:off x="1" y="0"/>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sp>
        <p:nvSpPr>
          <p:cNvPr id="15361" name="Rectangle 1"/>
          <p:cNvSpPr>
            <a:spLocks noChangeArrowheads="1"/>
          </p:cNvSpPr>
          <p:nvPr/>
        </p:nvSpPr>
        <p:spPr bwMode="auto">
          <a:xfrm>
            <a:off x="2500298" y="214290"/>
            <a:ext cx="400049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Правила поведения на тренинге</a:t>
            </a:r>
            <a:endParaRPr kumimoji="0" lang="ru-RU" sz="2000" b="0" i="0" u="none" strike="noStrike" cap="none" normalizeH="0" baseline="0" dirty="0" smtClean="0">
              <a:ln>
                <a:noFill/>
              </a:ln>
              <a:solidFill>
                <a:srgbClr val="C00000"/>
              </a:solidFill>
              <a:effectLst/>
              <a:latin typeface="Arial" pitchFamily="34" charset="0"/>
              <a:cs typeface="Arial" pitchFamily="34" charset="0"/>
            </a:endParaRPr>
          </a:p>
        </p:txBody>
      </p:sp>
      <p:sp>
        <p:nvSpPr>
          <p:cNvPr id="15362" name="Rectangle 2"/>
          <p:cNvSpPr>
            <a:spLocks noChangeArrowheads="1"/>
          </p:cNvSpPr>
          <p:nvPr/>
        </p:nvSpPr>
        <p:spPr bwMode="auto">
          <a:xfrm>
            <a:off x="1428728" y="571480"/>
            <a:ext cx="735811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1. Единая форма обращения друг к другу - по имени.</a:t>
            </a:r>
            <a:endParaRPr kumimoji="0" lang="ru-RU"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2. Собравшиеся  для обсуждения равны между собой. Каждый из них имеет право быть выслушанным</a:t>
            </a:r>
            <a:r>
              <a:rPr kumimoji="0" lang="ru-RU" b="1" i="0" u="none" strike="noStrike" cap="none" normalizeH="0" dirty="0" smtClean="0">
                <a:ln>
                  <a:noFill/>
                </a:ln>
                <a:effectLst/>
                <a:latin typeface="Times New Roman" pitchFamily="18" charset="0"/>
                <a:ea typeface="Calibri" pitchFamily="34" charset="0"/>
                <a:cs typeface="Times New Roman" pitchFamily="18" charset="0"/>
              </a:rPr>
              <a:t> </a:t>
            </a:r>
            <a:r>
              <a:rPr kumimoji="0" lang="ru-RU" b="1" i="0" u="none" strike="noStrike" cap="none" normalizeH="0" dirty="0" smtClean="0">
                <a:ln>
                  <a:noFill/>
                </a:ln>
                <a:effectLst/>
                <a:latin typeface="Times New Roman" pitchFamily="18" charset="0"/>
                <a:ea typeface="Calibri" pitchFamily="34" charset="0"/>
                <a:cs typeface="Times New Roman" pitchFamily="18" charset="0"/>
              </a:rPr>
              <a:t>и </a:t>
            </a: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обязан </a:t>
            </a: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выслушать остальных.</a:t>
            </a:r>
            <a:endParaRPr kumimoji="0" lang="ru-RU"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3.  Общение по принципу “здесь и теперь”. </a:t>
            </a:r>
            <a:endParaRPr kumimoji="0" lang="ru-RU"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В группе все говорят только о том, что волнует их именно сейчас, и обсуждают то, что происходит с ними в группе.</a:t>
            </a:r>
            <a:endParaRPr kumimoji="0" lang="ru-RU"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4. Закон взаимоуважения и доброго отношения к людям.</a:t>
            </a:r>
            <a:endParaRPr kumimoji="0" lang="ru-RU"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Когда кто-то говорит, то все его внимательно слушают и не перебивают, давая возможность высказаться. </a:t>
            </a:r>
            <a:endParaRPr kumimoji="0" lang="ru-RU"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5.  Персонификация высказываний.</a:t>
            </a:r>
            <a:endParaRPr kumimoji="0" lang="ru-RU"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Каждый участник говорит только от своего имени: «Я считаю, что...», «Я думаю»</a:t>
            </a:r>
            <a:endParaRPr kumimoji="0" lang="ru-RU"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6.Закон идеи: мало просто раскритиковать идею соседа, предложи ей достойную замену. Отвергаешь - предлагай, предлагаешь - делай.</a:t>
            </a:r>
            <a:endParaRPr kumimoji="0" lang="ru-RU"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Calibri" pitchFamily="34" charset="0"/>
                <a:cs typeface="Times New Roman" pitchFamily="18" charset="0"/>
              </a:rPr>
              <a:t>7. Закон тишины: соблюдать тишину в группах. </a:t>
            </a:r>
            <a:endParaRPr kumimoji="0" lang="ru-RU" b="1" i="0" u="none" strike="noStrike" cap="none" normalizeH="0" baseline="0" dirty="0" smtClean="0">
              <a:ln>
                <a:noFill/>
              </a:ln>
              <a:effectLst/>
              <a:latin typeface="Times New Roman" pitchFamily="18" charset="0"/>
              <a:cs typeface="Times New Roman" pitchFamily="18" charset="0"/>
            </a:endParaRPr>
          </a:p>
        </p:txBody>
      </p:sp>
      <p:pic>
        <p:nvPicPr>
          <p:cNvPr id="15366" name="Picture 6" descr="https://www.pngitem.com/pimgs/m/73-732936_hand-shake-svg-png-icon-free-download-people.png"/>
          <p:cNvPicPr>
            <a:picLocks noChangeAspect="1" noChangeArrowheads="1"/>
          </p:cNvPicPr>
          <p:nvPr/>
        </p:nvPicPr>
        <p:blipFill>
          <a:blip r:embed="rId4" cstate="print">
            <a:clrChange>
              <a:clrFrom>
                <a:srgbClr val="F7F7F7"/>
              </a:clrFrom>
              <a:clrTo>
                <a:srgbClr val="F7F7F7">
                  <a:alpha val="0"/>
                </a:srgbClr>
              </a:clrTo>
            </a:clrChange>
          </a:blip>
          <a:srcRect/>
          <a:stretch>
            <a:fillRect/>
          </a:stretch>
        </p:blipFill>
        <p:spPr bwMode="auto">
          <a:xfrm>
            <a:off x="1928794" y="4929198"/>
            <a:ext cx="984377" cy="1214446"/>
          </a:xfrm>
          <a:prstGeom prst="rect">
            <a:avLst/>
          </a:prstGeom>
          <a:noFill/>
        </p:spPr>
      </p:pic>
      <p:pic>
        <p:nvPicPr>
          <p:cNvPr id="15368" name="Picture 8" descr="https://cdn.pixabay.com/photo/2017/05/18/16/08/stick-people-2324009_960_720.png"/>
          <p:cNvPicPr>
            <a:picLocks noChangeAspect="1" noChangeArrowheads="1"/>
          </p:cNvPicPr>
          <p:nvPr/>
        </p:nvPicPr>
        <p:blipFill>
          <a:blip r:embed="rId5" cstate="print">
            <a:lum bright="-40000"/>
          </a:blip>
          <a:srcRect/>
          <a:stretch>
            <a:fillRect/>
          </a:stretch>
        </p:blipFill>
        <p:spPr bwMode="auto">
          <a:xfrm>
            <a:off x="6215074" y="5357826"/>
            <a:ext cx="1457733" cy="1037117"/>
          </a:xfrm>
          <a:prstGeom prst="rect">
            <a:avLst/>
          </a:prstGeom>
          <a:noFill/>
        </p:spPr>
      </p:pic>
      <p:sp>
        <p:nvSpPr>
          <p:cNvPr id="15370" name="AutoShape 10" descr="https://www.pinclipart.com/picdir/big/580-5801652_transparent-background-communication-icon-png-clipar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74" name="Picture 14" descr="https://thumbs.dreamstime.com/z/businessman-man-megaphone-angry-icon-element-pictogram-premium-quality-graphic-design-signs-symbols-collection-white-154461351.jpg"/>
          <p:cNvPicPr>
            <a:picLocks noChangeAspect="1" noChangeArrowheads="1"/>
          </p:cNvPicPr>
          <p:nvPr/>
        </p:nvPicPr>
        <p:blipFill>
          <a:blip r:embed="rId6" cstate="print">
            <a:clrChange>
              <a:clrFrom>
                <a:srgbClr val="F1F1F1"/>
              </a:clrFrom>
              <a:clrTo>
                <a:srgbClr val="F1F1F1">
                  <a:alpha val="0"/>
                </a:srgbClr>
              </a:clrTo>
            </a:clrChange>
          </a:blip>
          <a:srcRect l="14755" t="20924" r="20325" b="26429"/>
          <a:stretch>
            <a:fillRect/>
          </a:stretch>
        </p:blipFill>
        <p:spPr bwMode="auto">
          <a:xfrm>
            <a:off x="3071802" y="5286388"/>
            <a:ext cx="1357322" cy="1161957"/>
          </a:xfrm>
          <a:prstGeom prst="rect">
            <a:avLst/>
          </a:prstGeom>
          <a:noFill/>
        </p:spPr>
      </p:pic>
      <p:sp>
        <p:nvSpPr>
          <p:cNvPr id="15384" name="AutoShape 24" descr="https://www.nicepng.com/png/full/102-1023859_icon-of-three-people-brainstorming-icone-esprit-d.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86" name="AutoShape 26" descr="https://www.nicepng.com/png/full/102-1023859_icon-of-three-people-brainstorming-icone-esprit-d.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94" name="AutoShape 34" descr="https://www.pngkit.com/png/full/432-4325112_relationship-to-work-what-role-does-work-play.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96" name="AutoShape 36" descr="https://www.pngkit.com/png/full/432-4325112_relationship-to-work-what-role-does-work-play.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98" name="AutoShape 38" descr="https://www.pngkit.com/png/full/432-4325112_relationship-to-work-what-role-does-work-play.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406" name="Picture 46" descr="https://st3.depositphotos.com/4562487/14184/v/950/depositphotos_141846414-stock-illustration-design-of-people-icon.jpg"/>
          <p:cNvPicPr>
            <a:picLocks noChangeAspect="1" noChangeArrowheads="1"/>
          </p:cNvPicPr>
          <p:nvPr/>
        </p:nvPicPr>
        <p:blipFill>
          <a:blip r:embed="rId7" cstate="print">
            <a:clrChange>
              <a:clrFrom>
                <a:srgbClr val="FFFFFF"/>
              </a:clrFrom>
              <a:clrTo>
                <a:srgbClr val="FFFFFF">
                  <a:alpha val="0"/>
                </a:srgbClr>
              </a:clrTo>
            </a:clrChange>
          </a:blip>
          <a:srcRect l="8659" t="8414" r="7845" b="7357"/>
          <a:stretch>
            <a:fillRect/>
          </a:stretch>
        </p:blipFill>
        <p:spPr bwMode="auto">
          <a:xfrm>
            <a:off x="7715272" y="4714257"/>
            <a:ext cx="1214446" cy="1225104"/>
          </a:xfrm>
          <a:prstGeom prst="rect">
            <a:avLst/>
          </a:prstGeom>
          <a:noFill/>
        </p:spPr>
      </p:pic>
      <p:pic>
        <p:nvPicPr>
          <p:cNvPr id="15408" name="Picture 48" descr="https://cdn2.iconfinder.com/data/icons/do-and-don-t/512/do-dont-dos-donts-10-256.png"/>
          <p:cNvPicPr>
            <a:picLocks noChangeAspect="1" noChangeArrowheads="1"/>
          </p:cNvPicPr>
          <p:nvPr/>
        </p:nvPicPr>
        <p:blipFill>
          <a:blip r:embed="rId8"/>
          <a:srcRect t="5859" b="6249"/>
          <a:stretch>
            <a:fillRect/>
          </a:stretch>
        </p:blipFill>
        <p:spPr bwMode="auto">
          <a:xfrm>
            <a:off x="214282" y="214290"/>
            <a:ext cx="1207589" cy="1143008"/>
          </a:xfrm>
          <a:prstGeom prst="rect">
            <a:avLst/>
          </a:prstGeom>
          <a:noFill/>
        </p:spPr>
      </p:pic>
      <p:pic>
        <p:nvPicPr>
          <p:cNvPr id="15414" name="Picture 54" descr="https://bumper-stickers.ru/31108-thickbox_default/ne-dratsja-1.jpg"/>
          <p:cNvPicPr>
            <a:picLocks noChangeAspect="1" noChangeArrowheads="1"/>
          </p:cNvPicPr>
          <p:nvPr/>
        </p:nvPicPr>
        <p:blipFill>
          <a:blip r:embed="rId9" cstate="print"/>
          <a:srcRect l="11142" t="10256" r="11934" b="11396"/>
          <a:stretch>
            <a:fillRect/>
          </a:stretch>
        </p:blipFill>
        <p:spPr bwMode="auto">
          <a:xfrm>
            <a:off x="142844" y="1785926"/>
            <a:ext cx="1214446" cy="1236936"/>
          </a:xfrm>
          <a:prstGeom prst="rect">
            <a:avLst/>
          </a:prstGeom>
          <a:noFill/>
        </p:spPr>
      </p:pic>
      <p:pic>
        <p:nvPicPr>
          <p:cNvPr id="14338" name="Picture 2" descr="https://biz-techno.ru/images/Pages/Uslugi/Audit-personala/Chto-vi-poluchite-posle-ocenki-sotrudnikov/img-03.png"/>
          <p:cNvPicPr>
            <a:picLocks noChangeAspect="1" noChangeArrowheads="1"/>
          </p:cNvPicPr>
          <p:nvPr/>
        </p:nvPicPr>
        <p:blipFill>
          <a:blip r:embed="rId10" cstate="print"/>
          <a:srcRect/>
          <a:stretch>
            <a:fillRect/>
          </a:stretch>
        </p:blipFill>
        <p:spPr bwMode="auto">
          <a:xfrm>
            <a:off x="4786314" y="5072074"/>
            <a:ext cx="1201715" cy="1100041"/>
          </a:xfrm>
          <a:prstGeom prst="rect">
            <a:avLst/>
          </a:prstGeom>
          <a:noFill/>
        </p:spPr>
      </p:pic>
      <p:pic>
        <p:nvPicPr>
          <p:cNvPr id="14340" name="Picture 4" descr="https://thumbs.dreamstime.com/b/%C3%B0%C2%BC%C3%B1%C6%92%C3%B0%C2%BB%C3%B1%C5%93%C3%B1%E2%80%9A%C3%B1%E2%80%9E%C3%B0%C2%B8%C3%B0%C2%BB%C3%B1%C5%93%C3%B0%C2%BC-%C3%B0%C2%BF%C3%B0%C2%B8%C3%B0%C2%BA%C3%B1%E2%80%9Ao%C3%B0%C2%B3%C3%B1%E2%82%AC%C3%B0%C2%B0%C3%B0%C2%BC%C3%B0%C2%BC%C3%B1%E2%80%B9-%C3%B0%C2%BB%C3%B1%C5%BE%C3%B0-%C3%B0%C2%B5%C3%B0%C2%B9-%C3%B0%C2%BF%C3%B0%C2%B0%C3%B1%E2%82%AC%C3%B1%E2%80%B9-%C3%B0-%C3%B0%C2%B0%C3%B0%C2%B2%C3%B0%C2%B0%C3%B1%C2%8F-%C3%B0%C2%B3%C3%B1%E2%82%AC%C3%B0%C2%B0%C3%B1%E2%80%9E%C3%B0%C2%B8%C3%B1%E2%80%A1%C3%B0%C2%B5%C3%B1%C2%81%C3%B0%C2%BA%C3%B0%C2%B8%C3%B0%C2%B9-%C3%B0-%C3%B0%C2%B8%C3%B0%C2%B7%C3%B0%C2%B0%C3%B0%C2%B9%C3%B0%C2%BD-141716435.jpg"/>
          <p:cNvPicPr>
            <a:picLocks noChangeAspect="1" noChangeArrowheads="1"/>
          </p:cNvPicPr>
          <p:nvPr/>
        </p:nvPicPr>
        <p:blipFill>
          <a:blip r:embed="rId11" cstate="print">
            <a:clrChange>
              <a:clrFrom>
                <a:srgbClr val="FFFFFF"/>
              </a:clrFrom>
              <a:clrTo>
                <a:srgbClr val="FFFFFF">
                  <a:alpha val="0"/>
                </a:srgbClr>
              </a:clrTo>
            </a:clrChange>
            <a:lum bright="-30000" contrast="30000"/>
          </a:blip>
          <a:srcRect l="14406" r="13554"/>
          <a:stretch>
            <a:fillRect/>
          </a:stretch>
        </p:blipFill>
        <p:spPr bwMode="auto">
          <a:xfrm>
            <a:off x="214282" y="3500438"/>
            <a:ext cx="1000132" cy="138830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srcRect b="32183"/>
          <a:stretch>
            <a:fillRect/>
          </a:stretch>
        </p:blipFill>
        <p:spPr bwMode="auto">
          <a:xfrm>
            <a:off x="1" y="0"/>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pic>
        <p:nvPicPr>
          <p:cNvPr id="13315" name="Picture 3" descr="https://im0-tub-ru.yandex.net/i?id=1803c27c96e89c23543f4346683e97b7&amp;ref=rim&amp;n=33&amp;w=272&amp;h=188"/>
          <p:cNvPicPr>
            <a:picLocks noChangeAspect="1" noChangeArrowheads="1"/>
          </p:cNvPicPr>
          <p:nvPr/>
        </p:nvPicPr>
        <p:blipFill>
          <a:blip r:embed="rId4">
            <a:clrChange>
              <a:clrFrom>
                <a:srgbClr val="FFFFFF"/>
              </a:clrFrom>
              <a:clrTo>
                <a:srgbClr val="FFFFFF">
                  <a:alpha val="0"/>
                </a:srgbClr>
              </a:clrTo>
            </a:clrChange>
          </a:blip>
          <a:srcRect l="6445" r="9766" b="6250"/>
          <a:stretch>
            <a:fillRect/>
          </a:stretch>
        </p:blipFill>
        <p:spPr bwMode="auto">
          <a:xfrm>
            <a:off x="1857356" y="1500174"/>
            <a:ext cx="6715172" cy="5165517"/>
          </a:xfrm>
          <a:prstGeom prst="rect">
            <a:avLst/>
          </a:prstGeom>
          <a:noFill/>
        </p:spPr>
      </p:pic>
      <p:sp>
        <p:nvSpPr>
          <p:cNvPr id="8" name="TextBox 7"/>
          <p:cNvSpPr txBox="1"/>
          <p:nvPr/>
        </p:nvSpPr>
        <p:spPr>
          <a:xfrm>
            <a:off x="2643174" y="2428868"/>
            <a:ext cx="2102627" cy="400110"/>
          </a:xfrm>
          <a:prstGeom prst="rect">
            <a:avLst/>
          </a:prstGeom>
          <a:noFill/>
        </p:spPr>
        <p:txBody>
          <a:bodyPr wrap="none" rtlCol="0">
            <a:spAutoFit/>
          </a:bodyPr>
          <a:lstStyle/>
          <a:p>
            <a:r>
              <a:rPr lang="ru-RU" sz="2000" b="1" dirty="0" smtClean="0">
                <a:solidFill>
                  <a:srgbClr val="000066"/>
                </a:solidFill>
                <a:latin typeface="Times New Roman" pitchFamily="18" charset="0"/>
                <a:cs typeface="Times New Roman" pitchFamily="18" charset="0"/>
              </a:rPr>
              <a:t>Что я хочу знать</a:t>
            </a:r>
            <a:endParaRPr lang="ru-RU" sz="2000" b="1" dirty="0">
              <a:solidFill>
                <a:srgbClr val="000066"/>
              </a:solidFill>
              <a:latin typeface="Times New Roman" pitchFamily="18" charset="0"/>
              <a:cs typeface="Times New Roman" pitchFamily="18" charset="0"/>
            </a:endParaRPr>
          </a:p>
        </p:txBody>
      </p:sp>
      <p:sp>
        <p:nvSpPr>
          <p:cNvPr id="9" name="TextBox 8"/>
          <p:cNvSpPr txBox="1"/>
          <p:nvPr/>
        </p:nvSpPr>
        <p:spPr>
          <a:xfrm>
            <a:off x="2643174" y="3000372"/>
            <a:ext cx="4505336" cy="400110"/>
          </a:xfrm>
          <a:prstGeom prst="rect">
            <a:avLst/>
          </a:prstGeom>
          <a:noFill/>
        </p:spPr>
        <p:txBody>
          <a:bodyPr wrap="none" rtlCol="0">
            <a:spAutoFit/>
          </a:bodyPr>
          <a:lstStyle/>
          <a:p>
            <a:r>
              <a:rPr lang="ru-RU" sz="2000" b="1" dirty="0" smtClean="0">
                <a:solidFill>
                  <a:srgbClr val="000066"/>
                </a:solidFill>
                <a:latin typeface="Times New Roman" pitchFamily="18" charset="0"/>
                <a:cs typeface="Times New Roman" pitchFamily="18" charset="0"/>
              </a:rPr>
              <a:t>Что я хочу уметь по итогам тренинга</a:t>
            </a:r>
            <a:endParaRPr lang="ru-RU" sz="2000" b="1" dirty="0">
              <a:solidFill>
                <a:srgbClr val="000066"/>
              </a:solidFill>
              <a:latin typeface="Times New Roman" pitchFamily="18" charset="0"/>
              <a:cs typeface="Times New Roman" pitchFamily="18" charset="0"/>
            </a:endParaRPr>
          </a:p>
        </p:txBody>
      </p:sp>
      <p:sp>
        <p:nvSpPr>
          <p:cNvPr id="10" name="Прямоугольник 9"/>
          <p:cNvSpPr/>
          <p:nvPr/>
        </p:nvSpPr>
        <p:spPr>
          <a:xfrm>
            <a:off x="4500562" y="3571876"/>
            <a:ext cx="2350259" cy="369332"/>
          </a:xfrm>
          <a:prstGeom prst="rect">
            <a:avLst/>
          </a:prstGeom>
        </p:spPr>
        <p:txBody>
          <a:bodyPr wrap="none">
            <a:spAutoFit/>
          </a:bodyPr>
          <a:lstStyle/>
          <a:p>
            <a:r>
              <a:rPr lang="ru-RU" b="1" dirty="0" smtClean="0">
                <a:solidFill>
                  <a:srgbClr val="000066"/>
                </a:solidFill>
                <a:latin typeface="Times New Roman" pitchFamily="18" charset="0"/>
                <a:cs typeface="Times New Roman" pitchFamily="18" charset="0"/>
              </a:rPr>
              <a:t>Что я хочу испытать</a:t>
            </a:r>
            <a:endParaRPr lang="ru-RU" b="1" dirty="0">
              <a:solidFill>
                <a:srgbClr val="000066"/>
              </a:solidFill>
              <a:latin typeface="Times New Roman" pitchFamily="18" charset="0"/>
              <a:cs typeface="Times New Roman" pitchFamily="18" charset="0"/>
            </a:endParaRPr>
          </a:p>
        </p:txBody>
      </p:sp>
      <p:sp>
        <p:nvSpPr>
          <p:cNvPr id="11" name="Прямоугольник 10"/>
          <p:cNvSpPr/>
          <p:nvPr/>
        </p:nvSpPr>
        <p:spPr>
          <a:xfrm>
            <a:off x="3786182" y="1857364"/>
            <a:ext cx="2353593" cy="461665"/>
          </a:xfrm>
          <a:prstGeom prst="rect">
            <a:avLst/>
          </a:prstGeom>
        </p:spPr>
        <p:txBody>
          <a:bodyPr wrap="none">
            <a:spAutoFit/>
          </a:bodyPr>
          <a:lstStyle/>
          <a:p>
            <a:pPr lvl="0" algn="just" fontAlgn="base">
              <a:spcBef>
                <a:spcPct val="0"/>
              </a:spcBef>
              <a:spcAft>
                <a:spcPct val="0"/>
              </a:spcAft>
            </a:pPr>
            <a:r>
              <a:rPr lang="ru-RU" sz="2400" b="1" dirty="0" smtClean="0">
                <a:solidFill>
                  <a:srgbClr val="C00000"/>
                </a:solidFill>
                <a:latin typeface="Times New Roman" pitchFamily="18" charset="0"/>
                <a:ea typeface="Calibri" pitchFamily="34" charset="0"/>
                <a:cs typeface="Times New Roman" pitchFamily="18" charset="0"/>
              </a:rPr>
              <a:t>Сбор ожиданий</a:t>
            </a:r>
            <a:endParaRPr lang="ru-RU" sz="2400" dirty="0" smtClean="0">
              <a:solidFill>
                <a:srgbClr val="C00000"/>
              </a:solidFill>
              <a:latin typeface="Arial" pitchFamily="34" charset="0"/>
              <a:cs typeface="Arial" pitchFamily="34" charset="0"/>
            </a:endParaRPr>
          </a:p>
        </p:txBody>
      </p:sp>
      <p:sp>
        <p:nvSpPr>
          <p:cNvPr id="12" name="Прямоугольник 11"/>
          <p:cNvSpPr/>
          <p:nvPr/>
        </p:nvSpPr>
        <p:spPr>
          <a:xfrm>
            <a:off x="3857620" y="142852"/>
            <a:ext cx="1692066" cy="461665"/>
          </a:xfrm>
          <a:prstGeom prst="rect">
            <a:avLst/>
          </a:prstGeom>
        </p:spPr>
        <p:txBody>
          <a:bodyPr wrap="none">
            <a:spAutoFit/>
          </a:bodyPr>
          <a:lstStyle/>
          <a:p>
            <a:pPr lvl="0" algn="just" fontAlgn="base">
              <a:spcBef>
                <a:spcPct val="0"/>
              </a:spcBef>
              <a:spcAft>
                <a:spcPct val="0"/>
              </a:spcAft>
            </a:pPr>
            <a:r>
              <a:rPr lang="ru-RU" sz="2400" b="1" dirty="0" smtClean="0">
                <a:solidFill>
                  <a:srgbClr val="C00000"/>
                </a:solidFill>
                <a:latin typeface="Times New Roman" pitchFamily="18" charset="0"/>
                <a:ea typeface="Calibri" pitchFamily="34" charset="0"/>
                <a:cs typeface="Times New Roman" pitchFamily="18" charset="0"/>
              </a:rPr>
              <a:t>Разминка. </a:t>
            </a:r>
            <a:endParaRPr lang="ru-RU" sz="2400" dirty="0" smtClean="0">
              <a:solidFill>
                <a:srgbClr val="C00000"/>
              </a:solidFill>
              <a:latin typeface="Arial" pitchFamily="34" charset="0"/>
              <a:cs typeface="Arial" pitchFamily="34" charset="0"/>
            </a:endParaRPr>
          </a:p>
        </p:txBody>
      </p:sp>
      <p:sp>
        <p:nvSpPr>
          <p:cNvPr id="13" name="Прямоугольник 12"/>
          <p:cNvSpPr/>
          <p:nvPr/>
        </p:nvSpPr>
        <p:spPr>
          <a:xfrm>
            <a:off x="500034" y="571480"/>
            <a:ext cx="7858180" cy="707886"/>
          </a:xfrm>
          <a:prstGeom prst="rect">
            <a:avLst/>
          </a:prstGeom>
        </p:spPr>
        <p:txBody>
          <a:bodyPr wrap="square">
            <a:spAutoFit/>
          </a:bodyPr>
          <a:lstStyle/>
          <a:p>
            <a:pPr lvl="0" algn="just" fontAlgn="base">
              <a:spcBef>
                <a:spcPct val="0"/>
              </a:spcBef>
              <a:spcAft>
                <a:spcPct val="0"/>
              </a:spcAft>
            </a:pPr>
            <a:r>
              <a:rPr lang="ru-RU" sz="2000" b="1" u="sng" dirty="0" smtClean="0">
                <a:solidFill>
                  <a:srgbClr val="C00000"/>
                </a:solidFill>
                <a:latin typeface="Times New Roman" pitchFamily="18" charset="0"/>
                <a:ea typeface="Calibri" pitchFamily="34" charset="0"/>
                <a:cs typeface="Times New Roman" pitchFamily="18" charset="0"/>
              </a:rPr>
              <a:t>Тема дискуссии: </a:t>
            </a:r>
            <a:r>
              <a:rPr lang="ru-RU" sz="2000" b="1" dirty="0" smtClean="0">
                <a:solidFill>
                  <a:srgbClr val="0C0A0A"/>
                </a:solidFill>
                <a:latin typeface="Times New Roman" pitchFamily="18" charset="0"/>
                <a:ea typeface="Calibri" pitchFamily="34" charset="0"/>
                <a:cs typeface="Times New Roman" pitchFamily="18" charset="0"/>
              </a:rPr>
              <a:t>«</a:t>
            </a:r>
            <a:r>
              <a:rPr lang="ru-RU" sz="2000" b="1" dirty="0" smtClean="0">
                <a:latin typeface="Times New Roman" pitchFamily="18" charset="0"/>
                <a:ea typeface="Calibri" pitchFamily="34" charset="0"/>
                <a:cs typeface="Times New Roman" pitchFamily="18" charset="0"/>
              </a:rPr>
              <a:t>Важна ли грамотность в интернете? Или грамотно писать необязательно? Главное – донести мысль?» </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clrChange>
              <a:clrFrom>
                <a:srgbClr val="FFFFFF"/>
              </a:clrFrom>
              <a:clrTo>
                <a:srgbClr val="FFFFFF">
                  <a:alpha val="0"/>
                </a:srgbClr>
              </a:clrTo>
            </a:clrChange>
          </a:blip>
          <a:srcRect b="32183"/>
          <a:stretch>
            <a:fillRect/>
          </a:stretch>
        </p:blipFill>
        <p:spPr bwMode="auto">
          <a:xfrm>
            <a:off x="0" y="0"/>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sp>
        <p:nvSpPr>
          <p:cNvPr id="12289" name="Rectangle 1"/>
          <p:cNvSpPr>
            <a:spLocks noChangeArrowheads="1"/>
          </p:cNvSpPr>
          <p:nvPr/>
        </p:nvSpPr>
        <p:spPr bwMode="auto">
          <a:xfrm>
            <a:off x="500034" y="1000108"/>
            <a:ext cx="600079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Выявление проблемы и поиск путей её решения</a:t>
            </a:r>
            <a:r>
              <a:rPr kumimoji="0" lang="ru-RU"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642910" y="1785926"/>
            <a:ext cx="721523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b="1" dirty="0" smtClean="0">
                <a:solidFill>
                  <a:srgbClr val="C00000"/>
                </a:solidFill>
                <a:latin typeface="Times New Roman" pitchFamily="18" charset="0"/>
                <a:cs typeface="Times New Roman" pitchFamily="18" charset="0"/>
              </a:rPr>
              <a:t>Где нет текста, там нет объекта для исследования и мышления».</a:t>
            </a:r>
          </a:p>
          <a:p>
            <a:r>
              <a:rPr lang="ru-RU" b="1" dirty="0" smtClean="0">
                <a:solidFill>
                  <a:srgbClr val="C00000"/>
                </a:solidFill>
                <a:latin typeface="Times New Roman" pitchFamily="18" charset="0"/>
                <a:cs typeface="Times New Roman" pitchFamily="18" charset="0"/>
              </a:rPr>
              <a:t>М.М. Бахтин, известный мыслитель ХХ века</a:t>
            </a:r>
            <a:endParaRPr lang="ru-RU" dirty="0">
              <a:solidFill>
                <a:srgbClr val="C00000"/>
              </a:solidFill>
              <a:latin typeface="Times New Roman" pitchFamily="18" charset="0"/>
              <a:cs typeface="Times New Roman" pitchFamily="18" charset="0"/>
            </a:endParaRPr>
          </a:p>
        </p:txBody>
      </p:sp>
      <p:sp>
        <p:nvSpPr>
          <p:cNvPr id="9" name="Прямоугольник 8"/>
          <p:cNvSpPr/>
          <p:nvPr/>
        </p:nvSpPr>
        <p:spPr>
          <a:xfrm>
            <a:off x="2000232" y="6000768"/>
            <a:ext cx="4643470" cy="707886"/>
          </a:xfrm>
          <a:prstGeom prst="rect">
            <a:avLst/>
          </a:prstGeom>
        </p:spPr>
        <p:txBody>
          <a:bodyPr wrap="square">
            <a:spAutoFit/>
          </a:bodyPr>
          <a:lstStyle/>
          <a:p>
            <a:pPr algn="ctr"/>
            <a:r>
              <a:rPr lang="ru-RU" sz="2000" b="1" dirty="0" smtClean="0">
                <a:latin typeface="Times New Roman" pitchFamily="18" charset="0"/>
                <a:cs typeface="Times New Roman" pitchFamily="18" charset="0"/>
              </a:rPr>
              <a:t>Тексты окружают современного человека на каждом шагу </a:t>
            </a:r>
            <a:endParaRPr lang="ru-RU" sz="2000" b="1" dirty="0">
              <a:latin typeface="Times New Roman" pitchFamily="18" charset="0"/>
              <a:cs typeface="Times New Roman" pitchFamily="18" charset="0"/>
            </a:endParaRPr>
          </a:p>
        </p:txBody>
      </p:sp>
      <p:sp>
        <p:nvSpPr>
          <p:cNvPr id="12295" name="AutoShape 7" descr="https://www.clipartkey.com/mpngs/m/317-3175265_vector-illustration-of-businessman-with-flip-chart-marbury.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7" name="AutoShape 9" descr="https://www.clipartkey.com/mpngs/m/317-3175265_vector-illustration-of-businessman-with-flip-chart-marbury.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299" name="Picture 11" descr="https://megaplan.ua/upload/blog/2016/05/61.png"/>
          <p:cNvPicPr>
            <a:picLocks noChangeAspect="1" noChangeArrowheads="1"/>
          </p:cNvPicPr>
          <p:nvPr/>
        </p:nvPicPr>
        <p:blipFill>
          <a:blip r:embed="rId4" cstate="print"/>
          <a:srcRect l="17826" t="869" r="31304" b="2609"/>
          <a:stretch>
            <a:fillRect/>
          </a:stretch>
        </p:blipFill>
        <p:spPr bwMode="auto">
          <a:xfrm>
            <a:off x="3143240" y="2643182"/>
            <a:ext cx="1643074" cy="2338221"/>
          </a:xfrm>
          <a:prstGeom prst="rect">
            <a:avLst/>
          </a:prstGeom>
          <a:noFill/>
        </p:spPr>
      </p:pic>
      <p:pic>
        <p:nvPicPr>
          <p:cNvPr id="12301" name="Picture 13" descr="https://thumbs.dreamstime.com/t/%D1%87%D1%82%D0%B5%D0%BD%D0%B8%D0%B5-%D0%B3%D0%B0%D0%B7%D0%B5%D1%82%D1%8B-%D0%B1%D0%B8%D0%B7%D0%BD%D0%B5%D1%81%D0%BC%D0%B5%D0%BD%D0%B0-12969819.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214942" y="2857496"/>
            <a:ext cx="1438275" cy="1524001"/>
          </a:xfrm>
          <a:prstGeom prst="rect">
            <a:avLst/>
          </a:prstGeom>
          <a:noFill/>
        </p:spPr>
      </p:pic>
      <p:pic>
        <p:nvPicPr>
          <p:cNvPr id="12305" name="Picture 17" descr="https://smmx.ru/wp-content/uploads/2019/12/reklama-v-tik-tok-1536x864.jpg"/>
          <p:cNvPicPr>
            <a:picLocks noChangeAspect="1" noChangeArrowheads="1"/>
          </p:cNvPicPr>
          <p:nvPr/>
        </p:nvPicPr>
        <p:blipFill>
          <a:blip r:embed="rId6">
            <a:clrChange>
              <a:clrFrom>
                <a:srgbClr val="FFFFFF"/>
              </a:clrFrom>
              <a:clrTo>
                <a:srgbClr val="FFFFFF">
                  <a:alpha val="0"/>
                </a:srgbClr>
              </a:clrTo>
            </a:clrChange>
          </a:blip>
          <a:srcRect l="23917" t="11765" r="24796" b="11765"/>
          <a:stretch>
            <a:fillRect/>
          </a:stretch>
        </p:blipFill>
        <p:spPr bwMode="auto">
          <a:xfrm>
            <a:off x="357158" y="2714620"/>
            <a:ext cx="2214578" cy="1857388"/>
          </a:xfrm>
          <a:prstGeom prst="rect">
            <a:avLst/>
          </a:prstGeom>
          <a:noFill/>
        </p:spPr>
      </p:pic>
      <p:sp>
        <p:nvSpPr>
          <p:cNvPr id="18" name="TextBox 17"/>
          <p:cNvSpPr txBox="1"/>
          <p:nvPr/>
        </p:nvSpPr>
        <p:spPr>
          <a:xfrm rot="20910292">
            <a:off x="883419" y="3225066"/>
            <a:ext cx="126120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ru-RU" dirty="0" smtClean="0"/>
              <a:t>Реклама</a:t>
            </a:r>
            <a:endParaRPr lang="ru-RU" dirty="0"/>
          </a:p>
        </p:txBody>
      </p:sp>
      <p:pic>
        <p:nvPicPr>
          <p:cNvPr id="12307" name="Picture 19" descr="https://cro-gorkluch.ru/wp-content/uploads/2018/07/345676543.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86578" y="5286388"/>
            <a:ext cx="2130409" cy="1299550"/>
          </a:xfrm>
          <a:prstGeom prst="rect">
            <a:avLst/>
          </a:prstGeom>
          <a:noFill/>
        </p:spPr>
      </p:pic>
      <p:pic>
        <p:nvPicPr>
          <p:cNvPr id="12309" name="Picture 21" descr="https://static8.depositphotos.com/1007315/796/v/950/depositphotos_7962780-stock-illustration-girl-with-mobile-phone-and.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43702" y="3714752"/>
            <a:ext cx="1400548" cy="1643074"/>
          </a:xfrm>
          <a:prstGeom prst="rect">
            <a:avLst/>
          </a:prstGeom>
          <a:noFill/>
        </p:spPr>
      </p:pic>
      <p:pic>
        <p:nvPicPr>
          <p:cNvPr id="12313" name="Picture 25" descr="https://image.freepik.com/free-vector/_11460-426.jpg"/>
          <p:cNvPicPr>
            <a:picLocks noChangeAspect="1" noChangeArrowheads="1"/>
          </p:cNvPicPr>
          <p:nvPr/>
        </p:nvPicPr>
        <p:blipFill>
          <a:blip r:embed="rId9" cstate="print">
            <a:clrChange>
              <a:clrFrom>
                <a:srgbClr val="FCFCFC"/>
              </a:clrFrom>
              <a:clrTo>
                <a:srgbClr val="FCFCFC">
                  <a:alpha val="0"/>
                </a:srgbClr>
              </a:clrTo>
            </a:clrChange>
          </a:blip>
          <a:srcRect/>
          <a:stretch>
            <a:fillRect/>
          </a:stretch>
        </p:blipFill>
        <p:spPr bwMode="auto">
          <a:xfrm>
            <a:off x="4857752" y="4572008"/>
            <a:ext cx="1357322" cy="1359491"/>
          </a:xfrm>
          <a:prstGeom prst="rect">
            <a:avLst/>
          </a:prstGeom>
          <a:noFill/>
        </p:spPr>
      </p:pic>
      <p:pic>
        <p:nvPicPr>
          <p:cNvPr id="12317" name="Picture 29" descr="https://fb.ru/media/i/5/5/3/2/1/0/i/553210.jpg"/>
          <p:cNvPicPr>
            <a:picLocks noChangeAspect="1" noChangeArrowheads="1"/>
          </p:cNvPicPr>
          <p:nvPr/>
        </p:nvPicPr>
        <p:blipFill>
          <a:blip r:embed="rId10" cstate="print">
            <a:clrChange>
              <a:clrFrom>
                <a:srgbClr val="FFFFFF"/>
              </a:clrFrom>
              <a:clrTo>
                <a:srgbClr val="FFFFFF">
                  <a:alpha val="0"/>
                </a:srgbClr>
              </a:clrTo>
            </a:clrChange>
          </a:blip>
          <a:srcRect l="17358" r="7871"/>
          <a:stretch>
            <a:fillRect/>
          </a:stretch>
        </p:blipFill>
        <p:spPr bwMode="auto">
          <a:xfrm>
            <a:off x="1857356" y="4000504"/>
            <a:ext cx="1785950" cy="1880056"/>
          </a:xfrm>
          <a:prstGeom prst="rect">
            <a:avLst/>
          </a:prstGeom>
          <a:noFill/>
        </p:spPr>
      </p:pic>
      <p:pic>
        <p:nvPicPr>
          <p:cNvPr id="12319" name="Picture 31" descr="https://konspekta.net/studopediaru/baza26/3459766098423.files/image006.pn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929454" y="2143116"/>
            <a:ext cx="2046025" cy="1577944"/>
          </a:xfrm>
          <a:prstGeom prst="rect">
            <a:avLst/>
          </a:prstGeom>
          <a:noFill/>
        </p:spPr>
      </p:pic>
      <p:sp>
        <p:nvSpPr>
          <p:cNvPr id="22" name="Горизонтальный свиток 21"/>
          <p:cNvSpPr/>
          <p:nvPr/>
        </p:nvSpPr>
        <p:spPr>
          <a:xfrm>
            <a:off x="2857488" y="0"/>
            <a:ext cx="3429024" cy="85723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Основная фаза</a:t>
            </a:r>
            <a:endParaRPr lang="ru-RU" sz="2000" b="1" dirty="0">
              <a:solidFill>
                <a:srgbClr val="C00000"/>
              </a:solidFill>
              <a:latin typeface="Times New Roman" pitchFamily="18" charset="0"/>
              <a:cs typeface="Times New Roman" pitchFamily="18" charset="0"/>
            </a:endParaRPr>
          </a:p>
        </p:txBody>
      </p:sp>
      <p:pic>
        <p:nvPicPr>
          <p:cNvPr id="11268" name="Picture 4" descr="https://i.ytimg.com/vi/T02Dthom5q4/maxresdefault.jpg"/>
          <p:cNvPicPr>
            <a:picLocks noChangeAspect="1" noChangeArrowheads="1"/>
          </p:cNvPicPr>
          <p:nvPr/>
        </p:nvPicPr>
        <p:blipFill>
          <a:blip r:embed="rId12" cstate="print">
            <a:clrChange>
              <a:clrFrom>
                <a:srgbClr val="FFFFFF"/>
              </a:clrFrom>
              <a:clrTo>
                <a:srgbClr val="FFFFFF">
                  <a:alpha val="0"/>
                </a:srgbClr>
              </a:clrTo>
            </a:clrChange>
            <a:lum bright="-30000"/>
          </a:blip>
          <a:srcRect l="14271" r="14530"/>
          <a:stretch>
            <a:fillRect/>
          </a:stretch>
        </p:blipFill>
        <p:spPr bwMode="auto">
          <a:xfrm>
            <a:off x="6643702" y="0"/>
            <a:ext cx="2000264" cy="15803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catherineasquithgallery.com/uploads/posts/2021-02/1613515022_38-p-fon-dlya-prezentatsiya-tema-biblioteka-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shpargalka.com.ua/img/17657618_1200/og.jpg"/>
          <p:cNvPicPr>
            <a:picLocks noChangeAspect="1" noChangeArrowheads="1"/>
          </p:cNvPicPr>
          <p:nvPr/>
        </p:nvPicPr>
        <p:blipFill>
          <a:blip r:embed="rId2"/>
          <a:srcRect b="32183"/>
          <a:stretch>
            <a:fillRect/>
          </a:stretch>
        </p:blipFill>
        <p:spPr bwMode="auto">
          <a:xfrm>
            <a:off x="1" y="0"/>
            <a:ext cx="9144000" cy="6858000"/>
          </a:xfrm>
          <a:prstGeom prst="rect">
            <a:avLst/>
          </a:prstGeom>
          <a:noFill/>
        </p:spPr>
      </p:pic>
      <p:pic>
        <p:nvPicPr>
          <p:cNvPr id="5" name="Picture 2" descr="https://i.pinimg.com/originals/84/4e/97/844e97b67b8827fe53c8e8be1cd4d2dc.jpg"/>
          <p:cNvPicPr>
            <a:picLocks noChangeAspect="1" noChangeArrowheads="1"/>
          </p:cNvPicPr>
          <p:nvPr/>
        </p:nvPicPr>
        <p:blipFill>
          <a:blip r:embed="rId3"/>
          <a:srcRect l="74487" t="48958" r="3186"/>
          <a:stretch>
            <a:fillRect/>
          </a:stretch>
        </p:blipFill>
        <p:spPr bwMode="auto">
          <a:xfrm flipH="1">
            <a:off x="0" y="5286388"/>
            <a:ext cx="1863172" cy="1571612"/>
          </a:xfrm>
          <a:prstGeom prst="rect">
            <a:avLst/>
          </a:prstGeom>
          <a:noFill/>
        </p:spPr>
      </p:pic>
      <p:sp>
        <p:nvSpPr>
          <p:cNvPr id="11265" name="Rectangle 1"/>
          <p:cNvSpPr>
            <a:spLocks noChangeArrowheads="1"/>
          </p:cNvSpPr>
          <p:nvPr/>
        </p:nvSpPr>
        <p:spPr bwMode="auto">
          <a:xfrm>
            <a:off x="428596" y="214290"/>
            <a:ext cx="82868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4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І. </a:t>
            </a:r>
            <a:r>
              <a:rPr kumimoji="0" lang="ru-RU" sz="24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Читабельность  - важный фактор понимания текстов.</a:t>
            </a:r>
            <a:endParaRPr kumimoji="0" lang="ru-RU" sz="2400" b="0" i="0" u="sng" strike="noStrike" cap="none" normalizeH="0" baseline="0" dirty="0" smtClean="0">
              <a:ln>
                <a:noFill/>
              </a:ln>
              <a:solidFill>
                <a:srgbClr val="C00000"/>
              </a:solidFill>
              <a:effectLst/>
              <a:latin typeface="Arial" pitchFamily="34" charset="0"/>
              <a:cs typeface="Arial" pitchFamily="34" charset="0"/>
            </a:endParaRPr>
          </a:p>
        </p:txBody>
      </p:sp>
      <p:sp>
        <p:nvSpPr>
          <p:cNvPr id="11266" name="Rectangle 2"/>
          <p:cNvSpPr>
            <a:spLocks noChangeArrowheads="1"/>
          </p:cNvSpPr>
          <p:nvPr/>
        </p:nvSpPr>
        <p:spPr bwMode="auto">
          <a:xfrm>
            <a:off x="714348" y="785794"/>
            <a:ext cx="721523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Читабельность</a:t>
            </a:r>
            <a:r>
              <a:rPr kumimoji="0" lang="ru-RU" sz="20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(удобочитаемость</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мера определения сложности восприятия текста читателем.</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Рисунок 7" descr="https://orfogrammka.ru/OGL/73564508.data/FleshIndx.png"/>
          <p:cNvPicPr/>
          <p:nvPr/>
        </p:nvPicPr>
        <p:blipFill>
          <a:blip r:embed="rId4">
            <a:lum bright="-10000" contrast="40000"/>
          </a:blip>
          <a:srcRect/>
          <a:stretch>
            <a:fillRect/>
          </a:stretch>
        </p:blipFill>
        <p:spPr bwMode="auto">
          <a:xfrm>
            <a:off x="1000100" y="1500174"/>
            <a:ext cx="6858048" cy="1143008"/>
          </a:xfrm>
          <a:prstGeom prst="rect">
            <a:avLst/>
          </a:prstGeom>
          <a:noFill/>
          <a:ln w="9525">
            <a:noFill/>
            <a:miter lim="800000"/>
            <a:headEnd/>
            <a:tailEnd/>
          </a:ln>
        </p:spPr>
      </p:pic>
      <p:graphicFrame>
        <p:nvGraphicFramePr>
          <p:cNvPr id="9" name="Таблица 8"/>
          <p:cNvGraphicFramePr>
            <a:graphicFrameLocks noGrp="1"/>
          </p:cNvGraphicFramePr>
          <p:nvPr/>
        </p:nvGraphicFramePr>
        <p:xfrm>
          <a:off x="3214678" y="2928934"/>
          <a:ext cx="5715040" cy="3291840"/>
        </p:xfrm>
        <a:graphic>
          <a:graphicData uri="http://schemas.openxmlformats.org/drawingml/2006/table">
            <a:tbl>
              <a:tblPr/>
              <a:tblGrid>
                <a:gridCol w="2857221">
                  <a:extLst>
                    <a:ext uri="{9D8B030D-6E8A-4147-A177-3AD203B41FA5}">
                      <a16:colId xmlns:a16="http://schemas.microsoft.com/office/drawing/2014/main" xmlns="" val="20000"/>
                    </a:ext>
                  </a:extLst>
                </a:gridCol>
                <a:gridCol w="2857819">
                  <a:extLst>
                    <a:ext uri="{9D8B030D-6E8A-4147-A177-3AD203B41FA5}">
                      <a16:colId xmlns:a16="http://schemas.microsoft.com/office/drawing/2014/main" xmlns="" val="20001"/>
                    </a:ext>
                  </a:extLst>
                </a:gridCol>
              </a:tblGrid>
              <a:tr h="375761">
                <a:tc>
                  <a:txBody>
                    <a:bodyPr/>
                    <a:lstStyle/>
                    <a:p>
                      <a:pPr algn="just">
                        <a:lnSpc>
                          <a:spcPct val="150000"/>
                        </a:lnSpc>
                        <a:spcAft>
                          <a:spcPts val="0"/>
                        </a:spcAft>
                      </a:pPr>
                      <a:r>
                        <a:rPr lang="ru-RU" sz="1800" b="1" dirty="0">
                          <a:solidFill>
                            <a:srgbClr val="000066"/>
                          </a:solidFill>
                          <a:latin typeface="Times New Roman" pitchFamily="18" charset="0"/>
                          <a:ea typeface="Times New Roman"/>
                          <a:cs typeface="Times New Roman" pitchFamily="18" charset="0"/>
                        </a:rPr>
                        <a:t>Индекс </a:t>
                      </a:r>
                      <a:r>
                        <a:rPr lang="ru-RU" sz="1800" b="1" dirty="0" err="1">
                          <a:solidFill>
                            <a:srgbClr val="000066"/>
                          </a:solidFill>
                          <a:latin typeface="Times New Roman" pitchFamily="18" charset="0"/>
                          <a:ea typeface="Times New Roman"/>
                          <a:cs typeface="Times New Roman" pitchFamily="18" charset="0"/>
                        </a:rPr>
                        <a:t>Флеша</a:t>
                      </a:r>
                      <a:r>
                        <a:rPr lang="ru-RU" sz="1800" b="1" dirty="0">
                          <a:solidFill>
                            <a:srgbClr val="000066"/>
                          </a:solidFill>
                          <a:latin typeface="Times New Roman" pitchFamily="18" charset="0"/>
                          <a:ea typeface="Times New Roman"/>
                          <a:cs typeface="Times New Roman" pitchFamily="18" charset="0"/>
                        </a:rPr>
                        <a:t> </a:t>
                      </a:r>
                      <a:r>
                        <a:rPr lang="ru-RU" sz="1800" b="1" dirty="0">
                          <a:solidFill>
                            <a:srgbClr val="000066"/>
                          </a:solidFill>
                          <a:latin typeface="Times New Roman" pitchFamily="18" charset="0"/>
                          <a:ea typeface="Calibri"/>
                          <a:cs typeface="Times New Roman" pitchFamily="18" charset="0"/>
                        </a:rPr>
                        <a:t>(FRE)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b="1" dirty="0">
                          <a:solidFill>
                            <a:srgbClr val="000066"/>
                          </a:solidFill>
                          <a:latin typeface="Times New Roman" pitchFamily="18" charset="0"/>
                          <a:ea typeface="Times New Roman"/>
                          <a:cs typeface="Times New Roman" pitchFamily="18" charset="0"/>
                        </a:rPr>
                        <a:t>Уровень удобочитаемости</a:t>
                      </a:r>
                      <a:endParaRPr lang="ru-RU" sz="1800" b="1" dirty="0">
                        <a:solidFill>
                          <a:srgbClr val="000066"/>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75761">
                <a:tc>
                  <a:txBody>
                    <a:bodyPr/>
                    <a:lstStyle/>
                    <a:p>
                      <a:pPr algn="just">
                        <a:lnSpc>
                          <a:spcPct val="150000"/>
                        </a:lnSpc>
                        <a:spcAft>
                          <a:spcPts val="0"/>
                        </a:spcAft>
                      </a:pPr>
                      <a:r>
                        <a:rPr lang="ru-RU" sz="1800" b="1" dirty="0">
                          <a:latin typeface="Times New Roman" pitchFamily="18" charset="0"/>
                          <a:ea typeface="Times New Roman"/>
                          <a:cs typeface="Times New Roman" pitchFamily="18" charset="0"/>
                        </a:rPr>
                        <a:t>90–100</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b="1" dirty="0">
                          <a:latin typeface="Times New Roman" pitchFamily="18" charset="0"/>
                          <a:ea typeface="Times New Roman"/>
                          <a:cs typeface="Times New Roman" pitchFamily="18" charset="0"/>
                        </a:rPr>
                        <a:t>очень высокий</a:t>
                      </a:r>
                      <a:endParaRPr lang="ru-RU" sz="1800" b="1"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5761">
                <a:tc>
                  <a:txBody>
                    <a:bodyPr/>
                    <a:lstStyle/>
                    <a:p>
                      <a:pPr algn="just">
                        <a:lnSpc>
                          <a:spcPct val="150000"/>
                        </a:lnSpc>
                        <a:spcAft>
                          <a:spcPts val="0"/>
                        </a:spcAft>
                      </a:pPr>
                      <a:r>
                        <a:rPr lang="ru-RU" sz="1800" b="1">
                          <a:latin typeface="Times New Roman" pitchFamily="18" charset="0"/>
                          <a:ea typeface="Times New Roman"/>
                          <a:cs typeface="Times New Roman" pitchFamily="18" charset="0"/>
                        </a:rPr>
                        <a:t>80–90</a:t>
                      </a:r>
                      <a:endParaRPr lang="ru-RU"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b="1" dirty="0">
                          <a:latin typeface="Times New Roman" pitchFamily="18" charset="0"/>
                          <a:ea typeface="Times New Roman"/>
                          <a:cs typeface="Times New Roman" pitchFamily="18" charset="0"/>
                        </a:rPr>
                        <a:t>высокий</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75761">
                <a:tc>
                  <a:txBody>
                    <a:bodyPr/>
                    <a:lstStyle/>
                    <a:p>
                      <a:pPr algn="just">
                        <a:lnSpc>
                          <a:spcPct val="150000"/>
                        </a:lnSpc>
                        <a:spcAft>
                          <a:spcPts val="0"/>
                        </a:spcAft>
                      </a:pPr>
                      <a:r>
                        <a:rPr lang="ru-RU" sz="1800" b="1" dirty="0">
                          <a:latin typeface="Times New Roman" pitchFamily="18" charset="0"/>
                          <a:ea typeface="Times New Roman"/>
                          <a:cs typeface="Times New Roman" pitchFamily="18" charset="0"/>
                        </a:rPr>
                        <a:t>70–80</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b="1" dirty="0">
                          <a:latin typeface="Times New Roman" pitchFamily="18" charset="0"/>
                          <a:ea typeface="Times New Roman"/>
                          <a:cs typeface="Times New Roman" pitchFamily="18" charset="0"/>
                        </a:rPr>
                        <a:t>выше среднего</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5761">
                <a:tc>
                  <a:txBody>
                    <a:bodyPr/>
                    <a:lstStyle/>
                    <a:p>
                      <a:pPr algn="just">
                        <a:lnSpc>
                          <a:spcPct val="150000"/>
                        </a:lnSpc>
                        <a:spcAft>
                          <a:spcPts val="0"/>
                        </a:spcAft>
                      </a:pPr>
                      <a:r>
                        <a:rPr lang="ru-RU" sz="1800" b="1">
                          <a:latin typeface="Times New Roman" pitchFamily="18" charset="0"/>
                          <a:ea typeface="Times New Roman"/>
                          <a:cs typeface="Times New Roman" pitchFamily="18" charset="0"/>
                        </a:rPr>
                        <a:t>60–70</a:t>
                      </a:r>
                      <a:endParaRPr lang="ru-RU"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b="1" dirty="0">
                          <a:latin typeface="Times New Roman" pitchFamily="18" charset="0"/>
                          <a:ea typeface="Times New Roman"/>
                          <a:cs typeface="Times New Roman" pitchFamily="18" charset="0"/>
                        </a:rPr>
                        <a:t>средний</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5761">
                <a:tc>
                  <a:txBody>
                    <a:bodyPr/>
                    <a:lstStyle/>
                    <a:p>
                      <a:pPr algn="just">
                        <a:lnSpc>
                          <a:spcPct val="150000"/>
                        </a:lnSpc>
                        <a:spcAft>
                          <a:spcPts val="0"/>
                        </a:spcAft>
                      </a:pPr>
                      <a:r>
                        <a:rPr lang="ru-RU" sz="1800" b="1">
                          <a:latin typeface="Times New Roman" pitchFamily="18" charset="0"/>
                          <a:ea typeface="Times New Roman"/>
                          <a:cs typeface="Times New Roman" pitchFamily="18" charset="0"/>
                        </a:rPr>
                        <a:t>50–60</a:t>
                      </a:r>
                      <a:endParaRPr lang="ru-RU"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b="1" dirty="0">
                          <a:latin typeface="Times New Roman" pitchFamily="18" charset="0"/>
                          <a:ea typeface="Times New Roman"/>
                          <a:cs typeface="Times New Roman" pitchFamily="18" charset="0"/>
                        </a:rPr>
                        <a:t>ниже среднего</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75761">
                <a:tc>
                  <a:txBody>
                    <a:bodyPr/>
                    <a:lstStyle/>
                    <a:p>
                      <a:pPr algn="just">
                        <a:lnSpc>
                          <a:spcPct val="150000"/>
                        </a:lnSpc>
                        <a:spcAft>
                          <a:spcPts val="0"/>
                        </a:spcAft>
                      </a:pPr>
                      <a:r>
                        <a:rPr lang="ru-RU" sz="1800" b="1" dirty="0">
                          <a:latin typeface="Times New Roman" pitchFamily="18" charset="0"/>
                          <a:ea typeface="Times New Roman"/>
                          <a:cs typeface="Times New Roman" pitchFamily="18" charset="0"/>
                        </a:rPr>
                        <a:t>30–50</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b="1" dirty="0">
                          <a:latin typeface="Times New Roman" pitchFamily="18" charset="0"/>
                          <a:ea typeface="Times New Roman"/>
                          <a:cs typeface="Times New Roman" pitchFamily="18" charset="0"/>
                        </a:rPr>
                        <a:t>низкий</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75761">
                <a:tc>
                  <a:txBody>
                    <a:bodyPr/>
                    <a:lstStyle/>
                    <a:p>
                      <a:pPr algn="just">
                        <a:lnSpc>
                          <a:spcPct val="150000"/>
                        </a:lnSpc>
                        <a:spcAft>
                          <a:spcPts val="0"/>
                        </a:spcAft>
                      </a:pPr>
                      <a:r>
                        <a:rPr lang="ru-RU" sz="1800" b="1" dirty="0">
                          <a:latin typeface="Times New Roman" pitchFamily="18" charset="0"/>
                          <a:ea typeface="Times New Roman"/>
                          <a:cs typeface="Times New Roman" pitchFamily="18" charset="0"/>
                        </a:rPr>
                        <a:t>0–30</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ru-RU" sz="1800" b="1" dirty="0">
                          <a:latin typeface="Times New Roman" pitchFamily="18" charset="0"/>
                          <a:ea typeface="Times New Roman"/>
                          <a:cs typeface="Times New Roman" pitchFamily="18" charset="0"/>
                        </a:rPr>
                        <a:t>очень низкий</a:t>
                      </a:r>
                      <a:endParaRPr lang="ru-RU"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pic>
        <p:nvPicPr>
          <p:cNvPr id="10242" name="Picture 2" descr="https://pbs.twimg.com/media/DwuB5JXW0AEerZR.jpg"/>
          <p:cNvPicPr>
            <a:picLocks noChangeAspect="1" noChangeArrowheads="1"/>
          </p:cNvPicPr>
          <p:nvPr/>
        </p:nvPicPr>
        <p:blipFill>
          <a:blip r:embed="rId5" cstate="print"/>
          <a:srcRect/>
          <a:stretch>
            <a:fillRect/>
          </a:stretch>
        </p:blipFill>
        <p:spPr bwMode="auto">
          <a:xfrm>
            <a:off x="928662" y="2786058"/>
            <a:ext cx="1422439" cy="1714513"/>
          </a:xfrm>
          <a:prstGeom prst="rect">
            <a:avLst/>
          </a:prstGeom>
          <a:noFill/>
        </p:spPr>
      </p:pic>
      <p:sp>
        <p:nvSpPr>
          <p:cNvPr id="11" name="TextBox 10"/>
          <p:cNvSpPr txBox="1"/>
          <p:nvPr/>
        </p:nvSpPr>
        <p:spPr>
          <a:xfrm>
            <a:off x="357158" y="4572008"/>
            <a:ext cx="2428892" cy="646331"/>
          </a:xfrm>
          <a:prstGeom prst="rect">
            <a:avLst/>
          </a:prstGeom>
          <a:noFill/>
        </p:spPr>
        <p:txBody>
          <a:bodyPr wrap="square" rtlCol="0">
            <a:spAutoFit/>
          </a:bodyPr>
          <a:lstStyle/>
          <a:p>
            <a:pPr algn="ctr"/>
            <a:r>
              <a:rPr lang="ru-RU" b="1" dirty="0" smtClean="0">
                <a:solidFill>
                  <a:srgbClr val="000066"/>
                </a:solidFill>
                <a:latin typeface="Times New Roman" pitchFamily="18" charset="0"/>
                <a:cs typeface="Times New Roman" pitchFamily="18" charset="0"/>
              </a:rPr>
              <a:t>Рудольф </a:t>
            </a:r>
            <a:r>
              <a:rPr lang="ru-RU" b="1" dirty="0" err="1" smtClean="0">
                <a:solidFill>
                  <a:srgbClr val="000066"/>
                </a:solidFill>
                <a:latin typeface="Times New Roman" pitchFamily="18" charset="0"/>
                <a:cs typeface="Times New Roman" pitchFamily="18" charset="0"/>
              </a:rPr>
              <a:t>Флеш</a:t>
            </a:r>
            <a:endParaRPr lang="ru-RU" b="1" dirty="0" smtClean="0">
              <a:solidFill>
                <a:srgbClr val="000066"/>
              </a:solidFill>
              <a:latin typeface="Times New Roman" pitchFamily="18" charset="0"/>
              <a:cs typeface="Times New Roman" pitchFamily="18" charset="0"/>
            </a:endParaRPr>
          </a:p>
          <a:p>
            <a:pPr algn="ctr"/>
            <a:r>
              <a:rPr lang="ru-RU" b="1" dirty="0" smtClean="0">
                <a:solidFill>
                  <a:srgbClr val="000066"/>
                </a:solidFill>
                <a:latin typeface="Times New Roman" pitchFamily="18" charset="0"/>
                <a:cs typeface="Times New Roman" pitchFamily="18" charset="0"/>
              </a:rPr>
              <a:t>08.05.1911-05.10.1986</a:t>
            </a:r>
            <a:endParaRPr lang="ru-RU" b="1" dirty="0">
              <a:solidFill>
                <a:srgbClr val="0000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926</Words>
  <Application>Microsoft Office PowerPoint</Application>
  <PresentationFormat>Экран (4:3)</PresentationFormat>
  <Paragraphs>132</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XxX</dc:creator>
  <cp:lastModifiedBy>Учетная запись Майкрософт</cp:lastModifiedBy>
  <cp:revision>98</cp:revision>
  <dcterms:created xsi:type="dcterms:W3CDTF">2021-08-04T21:55:44Z</dcterms:created>
  <dcterms:modified xsi:type="dcterms:W3CDTF">2023-10-30T11:14:47Z</dcterms:modified>
</cp:coreProperties>
</file>