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Freeform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Freeform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  <a:buNone/>
            </a:pPr>
            <a:r>
              <a:rPr b="1" lang="ru-RU" sz="5600" spc="-1" strike="noStrike">
                <a:solidFill>
                  <a:srgbClr val="50e0ea"/>
                </a:solidFill>
                <a:latin typeface="Calibri"/>
              </a:rPr>
              <a:t>Образец заголовка</a:t>
            </a:r>
            <a:endParaRPr b="0" lang="ru-RU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fld id="{C6D76D7A-5FCD-4F76-8908-9D3668998AFE}" type="datetime">
              <a:rPr b="0" lang="ru-RU" sz="1200" spc="-1" strike="noStrike">
                <a:solidFill>
                  <a:srgbClr val="d1eaed"/>
                </a:solidFill>
                <a:latin typeface="Constantia"/>
              </a:rPr>
              <a:t>20.11.22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6344D97E-5488-4F7D-9E57-49904ACA2D39}" type="slidenum">
              <a:rPr b="0" lang="ru-RU" sz="1200" spc="-1" strike="noStrike">
                <a:solidFill>
                  <a:srgbClr val="d1eaed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ffffff"/>
                </a:solid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ffffff"/>
                </a:solid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ffffff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Freeform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Group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49" name="Freeform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Freeform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fld id="{B23119C9-1E56-4995-915C-DD24F1E68F3E}" type="datetime">
              <a:rPr b="0" lang="ru-RU" sz="1200" spc="-1" strike="noStrike">
                <a:solidFill>
                  <a:srgbClr val="035c75"/>
                </a:solidFill>
                <a:latin typeface="Constantia"/>
              </a:rPr>
              <a:t>20.11.22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4EF234C3-1BE0-46A8-9DCC-C7EF913AE15A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onstantia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000000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myquiz.ru/" TargetMode="External"/><Relationship Id="rId2" Type="http://schemas.openxmlformats.org/officeDocument/2006/relationships/hyperlink" Target="https://myquiz.ru/" TargetMode="External"/><Relationship Id="rId3" Type="http://schemas.openxmlformats.org/officeDocument/2006/relationships/hyperlink" Target="https://myquiz.ru/" TargetMode="Externa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0" y="1412640"/>
            <a:ext cx="9252000" cy="201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Урок геометрии в 10 классе</a:t>
            </a:r>
            <a:br/>
            <a:r>
              <a:rPr b="1" lang="ru-RU" sz="5400" spc="-1" strike="noStrike">
                <a:solidFill>
                  <a:srgbClr val="ffffff"/>
                </a:solidFill>
                <a:latin typeface="Calibri"/>
              </a:rPr>
              <a:t>«Тетраэдр. Параллелепипед»</a:t>
            </a:r>
            <a:br/>
            <a:endParaRPr b="0" lang="ru-RU" sz="5400" spc="-1" strike="noStrike">
              <a:solidFill>
                <a:srgbClr val="ffffff"/>
              </a:solidFill>
              <a:latin typeface="Constantia"/>
            </a:endParaRPr>
          </a:p>
        </p:txBody>
      </p:sp>
      <p:graphicFrame>
        <p:nvGraphicFramePr>
          <p:cNvPr id="93" name="Таблица 3"/>
          <p:cNvGraphicFramePr/>
          <p:nvPr/>
        </p:nvGraphicFramePr>
        <p:xfrm>
          <a:off x="2483640" y="3789000"/>
          <a:ext cx="5917680" cy="1944000"/>
        </p:xfrm>
        <a:graphic>
          <a:graphicData uri="http://schemas.openxmlformats.org/drawingml/2006/table">
            <a:tbl>
              <a:tblPr/>
              <a:tblGrid>
                <a:gridCol w="2036880"/>
                <a:gridCol w="3880800"/>
              </a:tblGrid>
              <a:tr h="126828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Автор: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Немировская Наталья Владимировна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b="0" lang="ru-RU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</a:tr>
              <a:tr h="148896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Должность: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1" lang="ru-RU" sz="20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Школа: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Учитель математики  первой квалификационной категории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ГБОУ СОШ №588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1"/>
          <p:cNvSpPr/>
          <p:nvPr/>
        </p:nvSpPr>
        <p:spPr>
          <a:xfrm>
            <a:off x="1187640" y="2507400"/>
            <a:ext cx="4968360" cy="136980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Адрес сайта: </a:t>
            </a:r>
            <a:r>
              <a:rPr b="0" lang="en-US" sz="2800" spc="-1" strike="noStrike" u="sng">
                <a:solidFill>
                  <a:srgbClr val="f49100"/>
                </a:solidFill>
                <a:uFillTx/>
                <a:latin typeface="Times New Roman"/>
                <a:hlinkClick r:id="rId1"/>
              </a:rPr>
              <a:t>https</a:t>
            </a:r>
            <a:r>
              <a:rPr b="0" lang="en-US" sz="2800" spc="-1" strike="noStrike" u="sng">
                <a:solidFill>
                  <a:srgbClr val="f49100"/>
                </a:solidFill>
                <a:uFillTx/>
                <a:latin typeface="Times New Roman"/>
                <a:hlinkClick r:id="rId2"/>
              </a:rPr>
              <a:t>://myquiz.ru</a:t>
            </a:r>
            <a:r>
              <a:rPr b="0" lang="en-US" sz="2800" spc="-1" strike="noStrike" u="sng">
                <a:solidFill>
                  <a:srgbClr val="f49100"/>
                </a:solidFill>
                <a:uFillTx/>
                <a:latin typeface="Times New Roman"/>
                <a:hlinkClick r:id="rId3"/>
              </a:rPr>
              <a:t>/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Код игры: 132881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1" name="TextBox 2"/>
          <p:cNvSpPr/>
          <p:nvPr/>
        </p:nvSpPr>
        <p:spPr>
          <a:xfrm>
            <a:off x="5900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Электронная викторина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" dur="indefinite" restart="never" nodeType="tmRoot">
          <p:childTnLst>
            <p:seq>
              <p:cTn id="63" dur="indefinite" nodeType="mainSeq"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Прямоугольник 1"/>
          <p:cNvSpPr/>
          <p:nvPr/>
        </p:nvSpPr>
        <p:spPr>
          <a:xfrm>
            <a:off x="506160" y="1556640"/>
            <a:ext cx="8064360" cy="393084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50000"/>
              </a:lnSpc>
              <a:buNone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Учебник: п.12, п.13. разобрать доказательство свойств параллелепипеда. Решить задачи №67, №76. 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Дополнительно по желанию:</a:t>
            </a:r>
            <a:endParaRPr b="0" lang="ru-RU" sz="24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Подготовить презентацию о «Тетраэдры и параллелепипеды вокруг нас»</a:t>
            </a:r>
            <a:endParaRPr b="0" lang="ru-RU" sz="24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Изготовить жёсткую модель тетраэдра или параллелепипеда.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13" name="TextBox 2"/>
          <p:cNvSpPr/>
          <p:nvPr/>
        </p:nvSpPr>
        <p:spPr>
          <a:xfrm>
            <a:off x="8528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Домашнее задание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"/>
          <p:cNvSpPr/>
          <p:nvPr/>
        </p:nvSpPr>
        <p:spPr>
          <a:xfrm>
            <a:off x="2106720" y="1845000"/>
            <a:ext cx="5303160" cy="228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t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/>
              </a:contourClr>
            </a:sp3d>
          </a:bodyPr>
          <a:p>
            <a:pPr algn="ctr">
              <a:lnSpc>
                <a:spcPct val="100000"/>
              </a:lnSpc>
              <a:buNone/>
            </a:pPr>
            <a:r>
              <a:rPr b="1" lang="ru-RU" sz="7200" spc="-1" strike="noStrike">
                <a:solidFill>
                  <a:srgbClr val="0496f8"/>
                </a:solidFill>
                <a:latin typeface="Constantia"/>
              </a:rPr>
              <a:t>Спасибо за </a:t>
            </a:r>
            <a:endParaRPr b="0" lang="ru-RU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7200" spc="-1" strike="noStrike">
                <a:solidFill>
                  <a:srgbClr val="0496f8"/>
                </a:solidFill>
                <a:latin typeface="Constantia"/>
              </a:rPr>
              <a:t>внимание!</a:t>
            </a:r>
            <a:endParaRPr b="0" lang="ru-RU" sz="7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1"/>
          <p:cNvSpPr/>
          <p:nvPr/>
        </p:nvSpPr>
        <p:spPr>
          <a:xfrm>
            <a:off x="755640" y="892080"/>
            <a:ext cx="7416360" cy="77472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50000"/>
              </a:lnSpc>
              <a:buNone/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Тема урока «Тетраэдр. Параллелепипед»</a:t>
            </a:r>
            <a:endParaRPr b="0" lang="ru-RU" sz="3000" spc="-1" strike="noStrike">
              <a:latin typeface="Arial"/>
            </a:endParaRPr>
          </a:p>
        </p:txBody>
      </p:sp>
      <p:sp>
        <p:nvSpPr>
          <p:cNvPr id="95" name="TextBox 2"/>
          <p:cNvSpPr/>
          <p:nvPr/>
        </p:nvSpPr>
        <p:spPr>
          <a:xfrm>
            <a:off x="899640" y="2709000"/>
            <a:ext cx="7454880" cy="94356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Какие ассоциации возникают у вас по поводу заявленной темы?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1"/>
          <p:cNvSpPr/>
          <p:nvPr/>
        </p:nvSpPr>
        <p:spPr>
          <a:xfrm>
            <a:off x="1043640" y="725040"/>
            <a:ext cx="7031520" cy="77544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50000"/>
              </a:lnSpc>
              <a:buNone/>
            </a:pPr>
            <a:r>
              <a:rPr b="0" lang="ru-RU" sz="3000" spc="-1" strike="noStrike">
                <a:solidFill>
                  <a:srgbClr val="ffffff"/>
                </a:solidFill>
                <a:latin typeface="Times New Roman"/>
              </a:rPr>
              <a:t>Многоугольник в планиметрии</a:t>
            </a:r>
            <a:endParaRPr b="0" lang="ru-RU" sz="3000" spc="-1" strike="noStrike">
              <a:latin typeface="Arial"/>
            </a:endParaRPr>
          </a:p>
        </p:txBody>
      </p:sp>
      <p:sp>
        <p:nvSpPr>
          <p:cNvPr id="97" name="TextBox 2"/>
          <p:cNvSpPr/>
          <p:nvPr/>
        </p:nvSpPr>
        <p:spPr>
          <a:xfrm>
            <a:off x="2123640" y="2133000"/>
            <a:ext cx="5040360" cy="307656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-замкнутая линия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-катет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-отрезки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-самопересечение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-плоскость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-высота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-радиус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рямоугольник 1"/>
          <p:cNvSpPr/>
          <p:nvPr/>
        </p:nvSpPr>
        <p:spPr>
          <a:xfrm>
            <a:off x="590040" y="1412640"/>
            <a:ext cx="7941960" cy="488808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Восстановить определение тетраэдра и записать верную последовательность частей текста;</a:t>
            </a:r>
            <a:endParaRPr b="0" lang="ru-RU" sz="26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Пользуясь полученным определением и раздаточным материалом, сконструировать модель тетраэдра;</a:t>
            </a:r>
            <a:endParaRPr b="0" lang="ru-RU" sz="26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Пользуясь информацией из учебника и полученной моделью, заполнить часть таблицы для тетраэдра.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b="0" lang="ru-RU" sz="2600" spc="-1" strike="noStrike">
              <a:latin typeface="Arial"/>
            </a:endParaRPr>
          </a:p>
        </p:txBody>
      </p:sp>
      <p:sp>
        <p:nvSpPr>
          <p:cNvPr id="99" name="TextBox 2"/>
          <p:cNvSpPr/>
          <p:nvPr/>
        </p:nvSpPr>
        <p:spPr>
          <a:xfrm>
            <a:off x="5900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Задачи: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" dur="indefinite" restart="never" nodeType="tmRoot">
          <p:childTnLst>
            <p:seq>
              <p:cTn id="27" dur="indefinite" nodeType="mainSeq"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2"/>
          <p:cNvSpPr/>
          <p:nvPr/>
        </p:nvSpPr>
        <p:spPr>
          <a:xfrm>
            <a:off x="3956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Виды изображений тетраэдра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01" name="Рисунок 3" descr=""/>
          <p:cNvPicPr/>
          <p:nvPr/>
        </p:nvPicPr>
        <p:blipFill>
          <a:blip r:embed="rId1"/>
          <a:stretch/>
        </p:blipFill>
        <p:spPr>
          <a:xfrm>
            <a:off x="683640" y="1772640"/>
            <a:ext cx="7546680" cy="4158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рямоугольник 1"/>
          <p:cNvSpPr/>
          <p:nvPr/>
        </p:nvSpPr>
        <p:spPr>
          <a:xfrm>
            <a:off x="590040" y="1412640"/>
            <a:ext cx="7941960" cy="488808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В тексте параграфа найдите конструктивное определение параллелепипеда;</a:t>
            </a:r>
            <a:endParaRPr b="0" lang="ru-RU" sz="26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Пользуясь найденным определением, сконструируйте модель параллелепипеда;</a:t>
            </a:r>
            <a:endParaRPr b="0" lang="ru-RU" sz="26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Пользуясь информацией из учебника и полученной моделью, заполнить таблицы для параллелепипеда.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b="0" lang="ru-RU" sz="2600" spc="-1" strike="noStrike">
              <a:latin typeface="Arial"/>
            </a:endParaRPr>
          </a:p>
        </p:txBody>
      </p:sp>
      <p:sp>
        <p:nvSpPr>
          <p:cNvPr id="103" name="TextBox 2"/>
          <p:cNvSpPr/>
          <p:nvPr/>
        </p:nvSpPr>
        <p:spPr>
          <a:xfrm>
            <a:off x="5900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Задачи: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2"/>
          <p:cNvSpPr/>
          <p:nvPr/>
        </p:nvSpPr>
        <p:spPr>
          <a:xfrm>
            <a:off x="3956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Изображение параллелепипеда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05" name="Рисунок 1" descr=""/>
          <p:cNvPicPr/>
          <p:nvPr/>
        </p:nvPicPr>
        <p:blipFill>
          <a:blip r:embed="rId1"/>
          <a:stretch/>
        </p:blipFill>
        <p:spPr>
          <a:xfrm>
            <a:off x="770400" y="2133000"/>
            <a:ext cx="6688080" cy="341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Прямоугольник 1"/>
          <p:cNvSpPr/>
          <p:nvPr/>
        </p:nvSpPr>
        <p:spPr>
          <a:xfrm>
            <a:off x="467640" y="1772640"/>
            <a:ext cx="8064360" cy="392868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смежные грани;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противоположные грани;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боковые грани;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противоположные вершины;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боковые рёбра;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- диагональ параллелепипеда.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07" name="TextBox 2"/>
          <p:cNvSpPr/>
          <p:nvPr/>
        </p:nvSpPr>
        <p:spPr>
          <a:xfrm>
            <a:off x="5900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Основные понятия: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" dur="indefinite" restart="never" nodeType="tmRoot">
          <p:childTnLst>
            <p:seq>
              <p:cTn id="45" dur="indefinite" nodeType="mainSeq"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"/>
          <p:cNvSpPr/>
          <p:nvPr/>
        </p:nvSpPr>
        <p:spPr>
          <a:xfrm>
            <a:off x="395640" y="1772640"/>
            <a:ext cx="8064360" cy="4568400"/>
          </a:xfrm>
          <a:prstGeom prst="rect">
            <a:avLst/>
          </a:prstGeom>
          <a:gradFill rotWithShape="0">
            <a:gsLst>
              <a:gs pos="0">
                <a:srgbClr val="c8de97"/>
              </a:gs>
              <a:gs pos="100000">
                <a:srgbClr val="fcfef7"/>
              </a:gs>
            </a:gsLst>
            <a:path path="circle">
              <a:fillToRect l="50000" t="100000" r="50000" b="0"/>
            </a:path>
          </a:gradFill>
          <a:ln>
            <a:solidFill>
              <a:srgbClr val="7b9035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Найдите и запишите два свойства параллелепипеда</a:t>
            </a:r>
            <a:endParaRPr b="0" lang="ru-RU" sz="28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Найдите два утверждения в формулировке свойства 1.</a:t>
            </a:r>
            <a:endParaRPr b="0" lang="ru-RU" sz="2800" spc="-1" strike="noStrike">
              <a:latin typeface="Arial"/>
            </a:endParaRPr>
          </a:p>
          <a:p>
            <a:pPr marL="514440" indent="-514440" algn="just">
              <a:lnSpc>
                <a:spcPct val="15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Найдите два утверждения в формулировке свойства 2.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09" name="TextBox 2"/>
          <p:cNvSpPr/>
          <p:nvPr/>
        </p:nvSpPr>
        <p:spPr>
          <a:xfrm>
            <a:off x="590040" y="564480"/>
            <a:ext cx="7437960" cy="577800"/>
          </a:xfrm>
          <a:prstGeom prst="rect">
            <a:avLst/>
          </a:prstGeom>
          <a:solidFill>
            <a:srgbClr val="0f6fc6"/>
          </a:solidFill>
          <a:ln>
            <a:solidFill>
              <a:srgbClr val="ffffff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Свойства параллелепипеда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Application>LibreOffice/7.2.7.2$Windows_X86_64 LibreOffice_project/8d71d29d553c0f7dcbfa38fbfda25ee34cce99a2</Application>
  <AppVersion>15.0000</AppVersion>
  <Words>241</Words>
  <Paragraphs>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2018-03-24T12:08:07Z</dcterms:created>
  <dc:creator>Жанна</dc:creator>
  <dc:description/>
  <dc:language>ru-RU</dc:language>
  <cp:lastModifiedBy/>
  <dcterms:modified xsi:type="dcterms:W3CDTF">2022-11-20T12:28:55Z</dcterms:modified>
  <cp:revision>41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12</vt:i4>
  </property>
</Properties>
</file>