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76" r:id="rId3"/>
    <p:sldId id="293" r:id="rId4"/>
    <p:sldId id="257" r:id="rId5"/>
    <p:sldId id="277" r:id="rId6"/>
    <p:sldId id="294" r:id="rId7"/>
    <p:sldId id="278" r:id="rId8"/>
    <p:sldId id="295" r:id="rId9"/>
    <p:sldId id="296" r:id="rId10"/>
    <p:sldId id="297" r:id="rId11"/>
    <p:sldId id="281" r:id="rId12"/>
    <p:sldId id="283" r:id="rId13"/>
    <p:sldId id="288" r:id="rId14"/>
    <p:sldId id="298" r:id="rId15"/>
    <p:sldId id="285" r:id="rId16"/>
    <p:sldId id="287" r:id="rId17"/>
    <p:sldId id="292" r:id="rId18"/>
    <p:sldId id="291" r:id="rId19"/>
  </p:sldIdLst>
  <p:sldSz cx="12192000" cy="6858000"/>
  <p:notesSz cx="6858000" cy="9144000"/>
  <p:defaultTextStyle>
    <a:lvl1pPr marL="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charset="0"/>
        <a:cs typeface="Times New Roman" pitchFamily="1" charset="-52"/>
      </a:defRPr>
    </a:lvl1pPr>
    <a:lvl2pPr marL="45720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charset="0"/>
        <a:cs typeface="Times New Roman" pitchFamily="1" charset="-52"/>
      </a:defRPr>
    </a:lvl2pPr>
    <a:lvl3pPr marL="91440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charset="0"/>
        <a:cs typeface="Times New Roman" pitchFamily="1" charset="-52"/>
      </a:defRPr>
    </a:lvl3pPr>
    <a:lvl4pPr marL="137160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charset="0"/>
        <a:cs typeface="Times New Roman" pitchFamily="1" charset="-52"/>
      </a:defRPr>
    </a:lvl4pPr>
    <a:lvl5pPr marL="182880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charset="0"/>
        <a:cs typeface="Times New Roman" pitchFamily="1" charset="-52"/>
      </a:defRPr>
    </a:lvl5pPr>
    <a:lvl6pPr marL="228600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charset="0"/>
        <a:cs typeface="Times New Roman" pitchFamily="1" charset="-52"/>
      </a:defRPr>
    </a:lvl6pPr>
    <a:lvl7pPr marL="274320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charset="0"/>
        <a:cs typeface="Times New Roman" pitchFamily="1" charset="-52"/>
      </a:defRPr>
    </a:lvl7pPr>
    <a:lvl8pPr marL="320040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charset="0"/>
        <a:cs typeface="Times New Roman" pitchFamily="1" charset="-52"/>
      </a:defRPr>
    </a:lvl8pPr>
    <a:lvl9pPr marL="365760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charset="0"/>
        <a:cs typeface="Times New Roman" pitchFamily="1" charset="-52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  <p:ext uri="smNativeData">
      <pr:smAppRevision xmlns:mc="http://schemas.openxmlformats.org/markup-compatibility/2006" xmlns:p14="http://schemas.microsoft.com/office/powerpoint/2010/main" xmlns:p15="http://schemas.microsoft.com/office/powerpoint/2012/main" xmlns:pr="smNativeData" xmlns="smNativeData" dt="1679933790" val="1050" revOS="4"/>
      <pr:smFileRevision xmlns:mc="http://schemas.openxmlformats.org/markup-compatibility/2006" xmlns:p14="http://schemas.microsoft.com/office/powerpoint/2010/main" xmlns:p15="http://schemas.microsoft.com/office/powerpoint/2012/main" xmlns:pr="smNativeData" xmlns="smNativeData" dt="1679933790" val="101"/>
      <pr:guideOptions xmlns:mc="http://schemas.openxmlformats.org/markup-compatibility/2006" xmlns:p14="http://schemas.microsoft.com/office/powerpoint/2010/main" xmlns:p15="http://schemas.microsoft.com/office/powerpoint/2012/main" xmlns:pr="smNativeData" xmlns="smNativeData" dt="1679933790" snapToGrid="1" snapToBorders="1" snapToGuides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 showGuides="1">
      <p:cViewPr>
        <p:scale>
          <a:sx n="76" d="100"/>
          <a:sy n="76" d="100"/>
        </p:scale>
        <p:origin x="-480" y="-144"/>
      </p:cViewPr>
      <p:guideLst>
        <p:guide orient="horz" pos="2160"/>
        <p:guide pos="3840"/>
      </p:guideLst>
    </p:cSldViewPr>
  </p:slideViewPr>
  <p:outlineViewPr>
    <p:cViewPr>
      <p:scale>
        <a:sx n="303" d="100"/>
        <a:sy n="30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" d="100"/>
        <a:sy n="13" d="100"/>
      </p:scale>
      <p:origin x="0" y="0"/>
    </p:cViewPr>
  </p:sorterViewPr>
  <p:notesViewPr>
    <p:cSldViewPr snapToObjects="1" showGuides="1">
      <p:cViewPr>
        <p:scale>
          <a:sx n="60" d="100"/>
          <a:sy n="60" d="100"/>
        </p:scale>
        <p:origin x="410" y="210"/>
      </p:cViewPr>
      <p:guideLst/>
    </p:cSldViewPr>
  </p:notesViewPr>
  <p:gridSpacing cx="71755" cy="7175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AE3EB3-6819-47DC-8DBB-1857CB125847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C55F3-96ED-43AD-B49D-D79CCFBA4D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949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C55F3-96ED-43AD-B49D-D79CCFBA4DF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259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bg>
      <p:bgPr>
        <a:blipFill>
          <a:blip r:embed="rId2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BAAAAAAAAAAEAAABQAAAAAAAAAAAA4D8AAAAAAADgPwAAAAAAAOA/AAAAAAAA4D8AAAAAAADgPwAAAAAAAOA/AAAAAAAA4D8AAAAAAADgPwAAAAAAAOA/AAAAAAAA4D8CAAAAjAAAAAA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oAUAABoNAABgRQAAJhYAABAAAAAmAAAACAAAAAEAAAADAAAA"/>
              </a:ext>
            </a:extLst>
          </p:cNvSpPr>
          <p:nvPr>
            <p:ph type="ctrTitle"/>
          </p:nvPr>
        </p:nvSpPr>
        <p:spPr>
          <a:xfrm>
            <a:off x="914400" y="2129790"/>
            <a:ext cx="10363200" cy="1470660"/>
          </a:xfrm>
          <a:noFill/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SlideSub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AAAAAAAAAAAEAAABQAAAAAAAAAAAA4D8AAAAAAADgPwAAAAAAAOA/AAAAAAAA4D8AAAAAAADgPwAAAAAAAOA/AAAAAAAA4D8AAAAAAADgPwAAAAAAAOA/AAAAAAAA4D8CAAAAjAAAAAA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LIAsg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QAsAAOgXAADAPwAAsCIAABAAAAAmAAAACAAAAAGAAAADAAAA"/>
              </a:ext>
            </a:extLst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noFill/>
        </p:spPr>
        <p:txBody>
          <a:bodyPr/>
          <a:lstStyle>
            <a:lvl1pPr marL="0" indent="0" algn="ctr">
              <a:buNone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t>Click to edit Master subtitle style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LIAsg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BsnAABA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3ECB90AA-E4D3-9E66-9D73-1233DE3D6B47}" type="datetime1">
              <a:t>01.04.2024</a:t>
            </a:fld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PkA+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oBkAABsnAABg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D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3ECBB835-7BD3-9E4E-9D73-8D1BF63D6BD8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B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IYi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LABAABARw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AAAAAAQ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Akl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NgJAABARwAAsCUAABAAAAAmAAAACAAAAAIAAAAAAAAA"/>
              </a:ext>
            </a:extLst>
          </p:cNvSpPr>
          <p:nvPr>
            <p:ph idx="1"/>
          </p:nvPr>
        </p:nvSpPr>
        <p:spPr/>
        <p:txBody>
          <a:bodyPr vert="vert" wrap="square" numCol="1" spcCol="215900" anchor="t">
            <a:prstTxWarp prst="textNoShape">
              <a:avLst/>
            </a:prstTxWarp>
          </a:bodyPr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Eos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BsnAABA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3ECBA68C-C2D3-9E50-9D73-3405E83D6B61}" type="datetime1">
              <a:t>01.04.2024</a:t>
            </a:fld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O0k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oBkAABsnAABg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r>
              <a:t>{Footer}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Jcu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D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3ECB93C7-89D3-9E65-9D73-7F30DD3D6B2A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CAAAAAQ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McG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YDYAALABAABARwAAsCUAABAAAAAmAAAACAAAAIMAAAAAAAAA"/>
              </a:ext>
            </a:extLst>
          </p:cNvSpPr>
          <p:nvPr>
            <p:ph type="title"/>
          </p:nvPr>
        </p:nvSpPr>
        <p:spPr>
          <a:xfrm>
            <a:off x="8839200" y="274320"/>
            <a:ext cx="2743200" cy="5852160"/>
          </a:xfrm>
        </p:spPr>
        <p:txBody>
          <a:bodyPr vert="vert" wrap="square" numCol="1" spcCol="215900" anchor="b">
            <a:prstTxWarp prst="textNoShape">
              <a:avLst/>
            </a:prstTxWarp>
          </a:bodyPr>
          <a:lstStyle/>
          <a:p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AAAAAAQ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I4n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LABAAAgNQAAsCUAABAAAAAmAAAACAAAAAMAAAAAAAAA"/>
              </a:ext>
            </a:extLst>
          </p:cNvSpPr>
          <p:nvPr>
            <p:ph idx="1"/>
          </p:nvPr>
        </p:nvSpPr>
        <p:spPr>
          <a:xfrm>
            <a:off x="609600" y="274320"/>
            <a:ext cx="8026400" cy="5852160"/>
          </a:xfrm>
        </p:spPr>
        <p:txBody>
          <a:bodyPr vert="vert" wrap="square" numCol="1" spcCol="215900" anchor="t">
            <a:prstTxWarp prst="textNoShape">
              <a:avLst/>
            </a:prstTxWarp>
          </a:bodyPr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CM0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BsnAABA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3ECBD683-CDD3-9E20-9D73-3B75983D6B6E}" type="datetime1">
              <a:t>01.04.2024</a:t>
            </a:fld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Ggd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oBkAABsnAABg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r>
              <a:t>{Footer}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KMX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D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3ECB8F49-07D3-9E79-9D73-F12CC13D6BA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37AD00-7FA4-42CF-8915-CEB7083C64C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11738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737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B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KcP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LABAABARw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A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KQP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NgJAABARwAAsCUAABAAAAAmAAAACAAAAAAAAAAAAAAA"/>
              </a:ext>
            </a:extLst>
          </p:cNvSpPr>
          <p:nvPr>
            <p:ph idx="1"/>
          </p:nvPr>
        </p:nvSpPr>
        <p:spPr/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KcP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BsnAABA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3ECBAB6C-22D3-9E5D-9D73-D408E53D6B81}" type="datetime1">
              <a:t>01.04.2024</a:t>
            </a:fld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LIAsg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oBkAABsnAABg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AICBg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D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3ECBB91C-52D3-9E4F-9D73-A41AF73D6BF1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A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CM0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7QUAABwbAACtRQAAfSMAABAAAAAmAAAACAAAAIGAAAAAAAAA"/>
              </a:ext>
            </a:extLst>
          </p:cNvSpPr>
          <p:nvPr>
            <p:ph type="title"/>
          </p:nvPr>
        </p:nvSpPr>
        <p:spPr>
          <a:xfrm>
            <a:off x="963295" y="4406900"/>
            <a:ext cx="10363200" cy="1362075"/>
          </a:xfrm>
        </p:spPr>
        <p:txBody>
          <a:bodyPr vert="horz" wrap="square" numCol="1" spcCol="215900" anchor="t">
            <a:prstTxWarp prst="textNoShape">
              <a:avLst/>
            </a:prstTxWarp>
          </a:bodyPr>
          <a:lstStyle>
            <a:lvl1pPr algn="l">
              <a:defRPr sz="4000" b="1" cap="all"/>
            </a:lvl1pPr>
          </a:lstStyle>
          <a:p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C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P+N/40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7QUAAOERAACtRQAAHBsAABAAAAAmAAAACAAAAIGAAAAAAAAA"/>
              </a:ext>
            </a:extLst>
          </p:cNvSpPr>
          <p:nvPr>
            <p:ph idx="1"/>
          </p:nvPr>
        </p:nvSpPr>
        <p:spPr>
          <a:xfrm>
            <a:off x="963295" y="2906395"/>
            <a:ext cx="10363200" cy="1500505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marL="0" indent="0">
              <a:buNone/>
              <a:defRPr sz="2000" cap="none"/>
            </a:lvl1pPr>
            <a:lvl2pPr marL="457200" indent="0">
              <a:buNone/>
              <a:defRPr sz="1800" cap="none"/>
            </a:lvl2pPr>
            <a:lvl3pPr marL="914400" indent="0">
              <a:buNone/>
              <a:defRPr sz="1600" cap="none"/>
            </a:lvl3pPr>
            <a:lvl4pPr marL="1371600" indent="0">
              <a:buNone/>
              <a:defRPr sz="1400" cap="none"/>
            </a:lvl4pPr>
            <a:lvl5pPr marL="1828800" indent="0">
              <a:buNone/>
              <a:defRPr sz="1400" cap="none"/>
            </a:lvl5pPr>
            <a:lvl6pPr marL="2286000" indent="0">
              <a:buNone/>
              <a:defRPr sz="1400" cap="none"/>
            </a:lvl6pPr>
            <a:lvl7pPr marL="2743200" indent="0">
              <a:buNone/>
              <a:defRPr sz="1400" cap="none"/>
            </a:lvl7pPr>
            <a:lvl8pPr marL="3200400" indent="0">
              <a:buNone/>
              <a:defRPr sz="1400" cap="none"/>
            </a:lvl8pPr>
            <a:lvl9pPr marL="3657600" indent="0">
              <a:buNone/>
              <a:defRPr sz="1400" cap="none"/>
            </a:lvl9pPr>
          </a:lstStyle>
          <a:p>
            <a:r>
              <a:t>Click to edit Master text styles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AICAg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BsnAABA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3ECBBF09-47D3-9E49-9D73-B11CF13D6BE4}" type="datetime1">
              <a:t>01.04.2024</a:t>
            </a:fld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E0Z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oBkAABsnAABg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r>
              <a:t>{Footer}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JsJ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D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3ECBAD5E-10D3-9E5B-9D73-E60EE33D6BB3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Заголовок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B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P0x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LABAABARw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A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NgJAADgJAAAsCUAABAAAAAmAAAACAAAAAGAAAAAAAAA"/>
              </a:ext>
            </a:extLst>
          </p:cNvSpPr>
          <p:nvPr>
            <p:ph idx="1"/>
          </p:nvPr>
        </p:nvSpPr>
        <p:spPr>
          <a:xfrm>
            <a:off x="609600" y="1600200"/>
            <a:ext cx="5384800" cy="4526280"/>
          </a:xfrm>
        </p:spPr>
        <p:txBody>
          <a:bodyPr/>
          <a:lstStyle>
            <a:lvl1pPr>
              <a:defRPr sz="2800" cap="none"/>
            </a:lvl1pPr>
            <a:lvl2pPr>
              <a:defRPr sz="2400" cap="none"/>
            </a:lvl2pPr>
            <a:lvl3pPr>
              <a:defRPr sz="2000" cap="none"/>
            </a:lvl3pPr>
            <a:lvl4pPr>
              <a:defRPr sz="1800" cap="none"/>
            </a:lvl4pPr>
            <a:lvl5pPr>
              <a:defRPr sz="1800" cap="none"/>
            </a:lvl5pPr>
            <a:lvl6pPr>
              <a:defRPr sz="1800" cap="none"/>
            </a:lvl6pPr>
            <a:lvl7pPr>
              <a:defRPr sz="1800" cap="none"/>
            </a:lvl7pPr>
            <a:lvl8pPr>
              <a:defRPr sz="1800" cap="none"/>
            </a:lvl8pPr>
            <a:lvl9pPr>
              <a:defRPr sz="1800" cap="none"/>
            </a:lvl9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A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GMz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ICYAANgJAABARwAAsCUAABAAAAAmAAAACAAAAAGAAAAAAAAA"/>
              </a:ext>
            </a:extLst>
          </p:cNvSpPr>
          <p:nvPr>
            <p:ph idx="2"/>
          </p:nvPr>
        </p:nvSpPr>
        <p:spPr>
          <a:xfrm>
            <a:off x="6197600" y="1600200"/>
            <a:ext cx="5384800" cy="4526280"/>
          </a:xfrm>
        </p:spPr>
        <p:txBody>
          <a:bodyPr/>
          <a:lstStyle>
            <a:lvl1pPr>
              <a:defRPr sz="2800" cap="none"/>
            </a:lvl1pPr>
            <a:lvl2pPr>
              <a:defRPr sz="2400" cap="none"/>
            </a:lvl2pPr>
            <a:lvl3pPr>
              <a:defRPr sz="2000" cap="none"/>
            </a:lvl3pPr>
            <a:lvl4pPr>
              <a:defRPr sz="1800" cap="none"/>
            </a:lvl4pPr>
            <a:lvl5pPr>
              <a:defRPr sz="1800" cap="none"/>
            </a:lvl5pPr>
            <a:lvl6pPr>
              <a:defRPr sz="1800" cap="none"/>
            </a:lvl6pPr>
            <a:lvl7pPr>
              <a:defRPr sz="1800" cap="none"/>
            </a:lvl7pPr>
            <a:lvl8pPr>
              <a:defRPr sz="1800" cap="none"/>
            </a:lvl8pPr>
            <a:lvl9pPr>
              <a:defRPr sz="1800" cap="none"/>
            </a:lvl9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G4M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BsnAABA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3ECBF7BA-F4D3-9E01-9D73-0254B93D6B57}" type="datetime1">
              <a:t>01.04.2024</a:t>
            </a:fld>
            <a:endParaRPr/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IUs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oBkAABsnAABg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r>
              <a:t>{Footer}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Aox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D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3ECB8766-28D3-9E71-9D73-DE24C93D6B8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B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KMX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LABAABARw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SlideText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C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GAb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HEJAADiJAAAYQ0AABAAAAAmAAAACAAAAIGAAAAAAAAA"/>
              </a:ext>
            </a:extLst>
          </p:cNvSpPr>
          <p:nvPr>
            <p:ph idx="1"/>
          </p:nvPr>
        </p:nvSpPr>
        <p:spPr>
          <a:xfrm>
            <a:off x="609600" y="1534795"/>
            <a:ext cx="5386070" cy="64008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marL="0" indent="0">
              <a:buNone/>
              <a:defRPr sz="2400" b="1" cap="none"/>
            </a:lvl1pPr>
            <a:lvl2pPr marL="457200" indent="0">
              <a:buNone/>
              <a:defRPr sz="2000" b="1" cap="none"/>
            </a:lvl2pPr>
            <a:lvl3pPr marL="914400" indent="0">
              <a:buNone/>
              <a:defRPr sz="1800" b="1" cap="none"/>
            </a:lvl3pPr>
            <a:lvl4pPr marL="1371600" indent="0">
              <a:buNone/>
              <a:defRPr sz="1600" b="1" cap="none"/>
            </a:lvl4pPr>
            <a:lvl5pPr marL="1828800" indent="0">
              <a:buNone/>
              <a:defRPr sz="1600" b="1" cap="none"/>
            </a:lvl5pPr>
            <a:lvl6pPr marL="2286000" indent="0">
              <a:buNone/>
              <a:defRPr sz="1600" b="1" cap="none"/>
            </a:lvl6pPr>
            <a:lvl7pPr marL="2743200" indent="0">
              <a:buNone/>
              <a:defRPr sz="1600" b="1" cap="none"/>
            </a:lvl7pPr>
            <a:lvl8pPr marL="3200400" indent="0">
              <a:buNone/>
              <a:defRPr sz="1600" b="1" cap="none"/>
            </a:lvl8pPr>
            <a:lvl9pPr marL="3657600" indent="0">
              <a:buNone/>
              <a:defRPr sz="1600" b="1" cap="none"/>
            </a:lvl9pPr>
          </a:lstStyle>
          <a:p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A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Ggd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GENAADiJAAAsCUAABAAAAAmAAAACAAAAAGAAAAAAAAA"/>
              </a:ext>
            </a:extLst>
          </p:cNvSpPr>
          <p:nvPr>
            <p:ph idx="2"/>
          </p:nvPr>
        </p:nvSpPr>
        <p:spPr>
          <a:xfrm>
            <a:off x="609600" y="2174875"/>
            <a:ext cx="5386070" cy="3951605"/>
          </a:xfrm>
        </p:spPr>
        <p:txBody>
          <a:bodyPr/>
          <a:lstStyle>
            <a:lvl1pPr>
              <a:defRPr sz="2400" cap="none"/>
            </a:lvl1pPr>
            <a:lvl2pPr>
              <a:defRPr sz="2000" cap="none"/>
            </a:lvl2pPr>
            <a:lvl3pPr>
              <a:defRPr sz="1800" cap="none"/>
            </a:lvl3pPr>
            <a:lvl4pPr>
              <a:defRPr sz="1600" cap="none"/>
            </a:lvl4pPr>
            <a:lvl5pPr>
              <a:defRPr sz="1600" cap="none"/>
            </a:lvl5pPr>
            <a:lvl6pPr>
              <a:defRPr sz="1600" cap="none"/>
            </a:lvl6pPr>
            <a:lvl7pPr>
              <a:defRPr sz="1600" cap="none"/>
            </a:lvl7pPr>
            <a:lvl8pPr>
              <a:defRPr sz="1600" cap="none"/>
            </a:lvl8pPr>
            <a:lvl9pPr>
              <a:defRPr sz="1600" cap="none"/>
            </a:lvl9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SlideText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C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Fsv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HSYAAHEJAABARwAAYQ0AABAAAAAmAAAACAAAAIGAAAAAAAAA"/>
              </a:ext>
            </a:extLst>
          </p:cNvSpPr>
          <p:nvPr>
            <p:ph idx="3"/>
          </p:nvPr>
        </p:nvSpPr>
        <p:spPr>
          <a:xfrm>
            <a:off x="6195695" y="1534795"/>
            <a:ext cx="5386705" cy="64008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marL="0" indent="0">
              <a:buNone/>
              <a:defRPr sz="2400" b="1" cap="none"/>
            </a:lvl1pPr>
            <a:lvl2pPr marL="457200" indent="0">
              <a:buNone/>
              <a:defRPr sz="2000" b="1" cap="none"/>
            </a:lvl2pPr>
            <a:lvl3pPr marL="914400" indent="0">
              <a:buNone/>
              <a:defRPr sz="1800" b="1" cap="none"/>
            </a:lvl3pPr>
            <a:lvl4pPr marL="1371600" indent="0">
              <a:buNone/>
              <a:defRPr sz="1600" b="1" cap="none"/>
            </a:lvl4pPr>
            <a:lvl5pPr marL="1828800" indent="0">
              <a:buNone/>
              <a:defRPr sz="1600" b="1" cap="none"/>
            </a:lvl5pPr>
            <a:lvl6pPr marL="2286000" indent="0">
              <a:buNone/>
              <a:defRPr sz="1600" b="1" cap="none"/>
            </a:lvl6pPr>
            <a:lvl7pPr marL="2743200" indent="0">
              <a:buNone/>
              <a:defRPr sz="1600" b="1" cap="none"/>
            </a:lvl7pPr>
            <a:lvl8pPr marL="3200400" indent="0">
              <a:buNone/>
              <a:defRPr sz="1600" b="1" cap="none"/>
            </a:lvl8pPr>
            <a:lvl9pPr marL="3657600" indent="0">
              <a:buNone/>
              <a:defRPr sz="1600" b="1" cap="none"/>
            </a:lvl9pPr>
          </a:lstStyle>
          <a:p>
            <a:r>
              <a:t>Click to edit Master text styles</a:t>
            </a:r>
          </a:p>
        </p:txBody>
      </p:sp>
      <p:sp>
        <p:nvSpPr>
          <p:cNvPr id="6" name="SlideText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A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AYCAg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HSYAAGENAABARwAAsCUAABAAAAAmAAAACAAAAAGAAAAAAAAA"/>
              </a:ext>
            </a:extLst>
          </p:cNvSpPr>
          <p:nvPr>
            <p:ph idx="4"/>
          </p:nvPr>
        </p:nvSpPr>
        <p:spPr>
          <a:xfrm>
            <a:off x="6195695" y="2174875"/>
            <a:ext cx="5386705" cy="3951605"/>
          </a:xfrm>
        </p:spPr>
        <p:txBody>
          <a:bodyPr/>
          <a:lstStyle>
            <a:lvl1pPr>
              <a:defRPr sz="2400" cap="none"/>
            </a:lvl1pPr>
            <a:lvl2pPr>
              <a:defRPr sz="2000" cap="none"/>
            </a:lvl2pPr>
            <a:lvl3pPr>
              <a:defRPr sz="1800" cap="none"/>
            </a:lvl3pPr>
            <a:lvl4pPr>
              <a:defRPr sz="1600" cap="none"/>
            </a:lvl4pPr>
            <a:lvl5pPr>
              <a:defRPr sz="1600" cap="none"/>
            </a:lvl5pPr>
            <a:lvl6pPr>
              <a:defRPr sz="1600" cap="none"/>
            </a:lvl6pPr>
            <a:lvl7pPr>
              <a:defRPr sz="1600" cap="none"/>
            </a:lvl7pPr>
            <a:lvl8pPr>
              <a:defRPr sz="1600" cap="none"/>
            </a:lvl8pPr>
            <a:lvl9pPr>
              <a:defRPr sz="1600" cap="none"/>
            </a:lvl9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7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Jcu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BsnAABA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3ECBF73E-70D3-9E01-9D73-8654B93D6BD3}" type="datetime1">
              <a:t>01.04.2024</a:t>
            </a:fld>
            <a:endParaRPr/>
          </a:p>
        </p:txBody>
      </p:sp>
      <p:sp>
        <p:nvSpPr>
          <p:cNvPr id="8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CcX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oBkAABsnAABg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r>
              <a:t>{Footer}</a:t>
            </a:r>
          </a:p>
        </p:txBody>
      </p:sp>
      <p:sp>
        <p:nvSpPr>
          <p:cNvPr id="9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D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3ECBA492-DCD3-9E52-9D73-2A07EA3D6B7F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B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C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LABAABARw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F42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BsnAABA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3ECB89A0-EED3-9E7F-9D73-182AC73D6B4D}" type="datetime1">
              <a:t>01.04.2024</a:t>
            </a:fld>
            <a:endParaRPr/>
          </a:p>
        </p:txBody>
      </p:sp>
      <p:sp>
        <p:nvSpPr>
          <p:cNvPr id="4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AICAg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oBkAABsnAABg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r>
              <a:t>{Footer}</a:t>
            </a:r>
          </a:p>
        </p:txBody>
      </p:sp>
      <p:sp>
        <p:nvSpPr>
          <p:cNvPr id="5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I4n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D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3ECB9524-6AD3-9E63-9D73-9C36DB3D6BC9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Eos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BsnAABA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3ECBFCED-A3D3-9E0A-9D73-555FB23D6B00}" type="datetime1">
              <a:t>01.04.2024</a:t>
            </a:fld>
            <a:endParaRPr/>
          </a:p>
        </p:txBody>
      </p:sp>
      <p:sp>
        <p:nvSpPr>
          <p:cNvPr id="3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ND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oBkAABsnAABg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r>
              <a:t>{Footer}</a:t>
            </a:r>
          </a:p>
        </p:txBody>
      </p:sp>
      <p:sp>
        <p:nvSpPr>
          <p:cNvPr id="4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P8A/w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D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3ECB8E2E-60D3-9E78-9D73-962DC03D6BC3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C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K4BAABtHAAA1AgAABAAAAAmAAAACAAAAIGAAAAAAAAA"/>
              </a:ext>
            </a:extLst>
          </p:cNvSpPr>
          <p:nvPr>
            <p:ph type="title"/>
          </p:nvPr>
        </p:nvSpPr>
        <p:spPr>
          <a:xfrm>
            <a:off x="609600" y="273050"/>
            <a:ext cx="4011295" cy="116205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algn="l">
              <a:defRPr sz="2000" b="1" cap="none"/>
            </a:lvl1pPr>
          </a:lstStyle>
          <a:p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A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MIB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Uh0AAK4BAABARwAAsCUAABAAAAAmAAAACAAAAAGAAAAAAAAA"/>
              </a:ext>
            </a:extLst>
          </p:cNvSpPr>
          <p:nvPr>
            <p:ph idx="1"/>
          </p:nvPr>
        </p:nvSpPr>
        <p:spPr>
          <a:xfrm>
            <a:off x="4766310" y="273050"/>
            <a:ext cx="6816090" cy="5853430"/>
          </a:xfrm>
        </p:spPr>
        <p:txBody>
          <a:bodyPr/>
          <a:lstStyle>
            <a:lvl1pPr>
              <a:defRPr sz="3200" cap="none"/>
            </a:lvl1pPr>
            <a:lvl2pPr>
              <a:defRPr sz="2800" cap="none"/>
            </a:lvl2pPr>
            <a:lvl3pPr>
              <a:defRPr sz="2400" cap="none"/>
            </a:lvl3pPr>
            <a:lvl4pPr>
              <a:defRPr sz="2000" cap="none"/>
            </a:lvl4pPr>
            <a:lvl5pPr>
              <a:defRPr sz="2000" cap="none"/>
            </a:lvl5pPr>
            <a:lvl6pPr>
              <a:defRPr sz="2000" cap="none"/>
            </a:lvl6pPr>
            <a:lvl7pPr>
              <a:defRPr sz="2000" cap="none"/>
            </a:lvl7pPr>
            <a:lvl8pPr>
              <a:defRPr sz="2000" cap="none"/>
            </a:lvl8pPr>
            <a:lvl9pPr>
              <a:defRPr sz="2000" cap="none"/>
            </a:lvl9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A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EIO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NQIAABtHAAAsCUAABAAAAAmAAAACAAAAAGAAAAAAAAA"/>
              </a:ext>
            </a:extLst>
          </p:cNvSpPr>
          <p:nvPr>
            <p:ph idx="2"/>
          </p:nvPr>
        </p:nvSpPr>
        <p:spPr>
          <a:xfrm>
            <a:off x="609600" y="1435100"/>
            <a:ext cx="4011295" cy="4691380"/>
          </a:xfrm>
        </p:spPr>
        <p:txBody>
          <a:bodyPr/>
          <a:lstStyle>
            <a:lvl1pPr marL="0" indent="0">
              <a:buNone/>
              <a:defRPr sz="1400" cap="none"/>
            </a:lvl1pPr>
            <a:lvl2pPr marL="457200" indent="0">
              <a:buNone/>
              <a:defRPr sz="1200" cap="none"/>
            </a:lvl2pPr>
            <a:lvl3pPr marL="914400" indent="0">
              <a:buNone/>
              <a:defRPr sz="1000" cap="none"/>
            </a:lvl3pPr>
            <a:lvl4pPr marL="1371600" indent="0">
              <a:buNone/>
              <a:defRPr sz="900" cap="none"/>
            </a:lvl4pPr>
            <a:lvl5pPr marL="1828800" indent="0">
              <a:buNone/>
              <a:defRPr sz="900" cap="none"/>
            </a:lvl5pPr>
            <a:lvl6pPr marL="2286000" indent="0">
              <a:buNone/>
              <a:defRPr sz="900" cap="none"/>
            </a:lvl6pPr>
            <a:lvl7pPr marL="2743200" indent="0">
              <a:buNone/>
              <a:defRPr sz="900" cap="none"/>
            </a:lvl7pPr>
            <a:lvl8pPr marL="3200400" indent="0">
              <a:buNone/>
              <a:defRPr sz="900" cap="none"/>
            </a:lvl8pPr>
            <a:lvl9pPr marL="3657600" indent="0">
              <a:buNone/>
              <a:defRPr sz="900" cap="none"/>
            </a:lvl9pPr>
          </a:lstStyle>
          <a:p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P4U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BsnAABA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3ECB91BD-F3D3-9E67-9D73-0532DF3D6B50}" type="datetime1">
              <a:t>01.04.2024</a:t>
            </a:fld>
            <a:endParaRPr/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P8A/w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oBkAABsnAABg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r>
              <a:t>{Footer}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Acq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D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3ECBA0EF-A1D3-9E56-9D73-5703EE3D6B02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C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P8An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sg4AAIgdAACyOwAABCEAABAAAAAmAAAACAAAAIGAAAAAAAAA"/>
              </a:ext>
            </a:extLst>
          </p:cNvSpPr>
          <p:nvPr>
            <p:ph type="title"/>
          </p:nvPr>
        </p:nvSpPr>
        <p:spPr>
          <a:xfrm>
            <a:off x="2388870" y="4800600"/>
            <a:ext cx="7315200" cy="56642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algn="l">
              <a:defRPr sz="2000" b="1" cap="none"/>
            </a:lvl1pPr>
          </a:lstStyle>
          <a:p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A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Fsv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sg4AAMYDAACyOwAAFh0AABAAAAAmAAAACAAAAAGAAAAAAAAA"/>
              </a:ext>
            </a:extLst>
          </p:cNvSpPr>
          <p:nvPr>
            <p:ph idx="1"/>
          </p:nvPr>
        </p:nvSpPr>
        <p:spPr>
          <a:xfrm>
            <a:off x="2388870" y="613410"/>
            <a:ext cx="7315200" cy="4114800"/>
          </a:xfrm>
        </p:spPr>
        <p:txBody>
          <a:bodyPr/>
          <a:lstStyle>
            <a:lvl1pPr marL="0" indent="0">
              <a:buNone/>
              <a:defRPr sz="3200" cap="none"/>
            </a:lvl1pPr>
            <a:lvl2pPr marL="457200" indent="0">
              <a:buNone/>
              <a:defRPr sz="2800" cap="none"/>
            </a:lvl2pPr>
            <a:lvl3pPr marL="914400" indent="0">
              <a:buNone/>
              <a:defRPr sz="2400" cap="none"/>
            </a:lvl3pPr>
            <a:lvl4pPr marL="1371600" indent="0">
              <a:buNone/>
              <a:defRPr sz="2000" cap="none"/>
            </a:lvl4pPr>
            <a:lvl5pPr marL="1828800" indent="0">
              <a:buNone/>
              <a:defRPr sz="2000" cap="none"/>
            </a:lvl5pPr>
            <a:lvl6pPr marL="2286000" indent="0">
              <a:buNone/>
              <a:defRPr sz="2000" cap="none"/>
            </a:lvl6pPr>
            <a:lvl7pPr marL="2743200" indent="0">
              <a:buNone/>
              <a:defRPr sz="2000" cap="none"/>
            </a:lvl7pPr>
            <a:lvl8pPr marL="3200400" indent="0">
              <a:buNone/>
              <a:defRPr sz="2000" cap="none"/>
            </a:lvl8pPr>
            <a:lvl9pPr marL="3657600" indent="0">
              <a:buNone/>
              <a:defRPr sz="2000" cap="none"/>
            </a:lvl9pPr>
          </a:lstStyle>
          <a:p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A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CwV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sg4AAAQhAACyOwAA+CUAABAAAAAmAAAACAAAAAGAAAAAAAAA"/>
              </a:ext>
            </a:extLst>
          </p:cNvSpPr>
          <p:nvPr>
            <p:ph idx="2"/>
          </p:nvPr>
        </p:nvSpPr>
        <p:spPr>
          <a:xfrm>
            <a:off x="2388870" y="5367020"/>
            <a:ext cx="7315200" cy="805180"/>
          </a:xfrm>
        </p:spPr>
        <p:txBody>
          <a:bodyPr/>
          <a:lstStyle>
            <a:lvl1pPr marL="0" indent="0">
              <a:buNone/>
              <a:defRPr sz="1400" cap="none"/>
            </a:lvl1pPr>
            <a:lvl2pPr marL="457200" indent="0">
              <a:buNone/>
              <a:defRPr sz="1200" cap="none"/>
            </a:lvl2pPr>
            <a:lvl3pPr marL="914400" indent="0">
              <a:buNone/>
              <a:defRPr sz="1000" cap="none"/>
            </a:lvl3pPr>
            <a:lvl4pPr marL="1371600" indent="0">
              <a:buNone/>
              <a:defRPr sz="900" cap="none"/>
            </a:lvl4pPr>
            <a:lvl5pPr marL="1828800" indent="0">
              <a:buNone/>
              <a:defRPr sz="900" cap="none"/>
            </a:lvl5pPr>
            <a:lvl6pPr marL="2286000" indent="0">
              <a:buNone/>
              <a:defRPr sz="900" cap="none"/>
            </a:lvl6pPr>
            <a:lvl7pPr marL="2743200" indent="0">
              <a:buNone/>
              <a:defRPr sz="900" cap="none"/>
            </a:lvl7pPr>
            <a:lvl8pPr marL="3200400" indent="0">
              <a:buNone/>
              <a:defRPr sz="900" cap="none"/>
            </a:lvl8pPr>
            <a:lvl9pPr marL="3657600" indent="0">
              <a:buNone/>
              <a:defRPr sz="900" cap="none"/>
            </a:lvl9pPr>
          </a:lstStyle>
          <a:p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EUP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BsnAABA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3ECB849B-D5D3-9E72-9D73-2327CA3D6B76}" type="datetime1">
              <a:t>01.04.2024</a:t>
            </a:fld>
            <a:endParaRPr/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DoS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oBkAABsnAABg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r>
              <a:t>{Footer}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AgE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D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3ECBDACB-85D3-9E2C-9D73-7379943D6B26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lue sky">
    <p:bg>
      <p:bgPr>
        <a:blipFill>
          <a:blip r:embed="rId15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B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AICAg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LABAABARwAAuAgAABAAAAAmAAAACAAAAP//////////"/>
              </a:ext>
            </a:extLst>
          </p:cNvSpPr>
          <p:nvPr>
            <p:ph type="title"/>
          </p:nvPr>
        </p:nvSpPr>
        <p:spPr>
          <a:xfrm>
            <a:off x="609600" y="274320"/>
            <a:ext cx="10972800" cy="1143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/>
          <a:p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A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P8A/w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NgJAABARwAAsCUAABAAAAAmAAAACAAAAP//////////"/>
              </a:ext>
            </a:extLst>
          </p:cNvSpPr>
          <p:nvPr>
            <p:ph type="body" idx="1"/>
          </p:nvPr>
        </p:nvSpPr>
        <p:spPr>
          <a:xfrm>
            <a:off x="609600" y="1600200"/>
            <a:ext cx="10972800" cy="452628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BsnAABAFQAAWSkAABAAAAAmAAAACAAAAP//////////"/>
              </a:ext>
            </a:extLst>
          </p:cNvSpPr>
          <p:nvPr>
            <p:ph type="dt" sz="quarter" idx="2"/>
          </p:nvPr>
        </p:nvSpPr>
        <p:spPr>
          <a:xfrm>
            <a:off x="609600" y="6356985"/>
            <a:ext cx="2844800" cy="3644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>
            <a:lvl1pPr algn="l">
              <a:defRPr sz="1200" cap="none"/>
            </a:lvl1pPr>
          </a:lstStyle>
          <a:p>
            <a:fld id="{3ECB935B-15D3-9E65-9D73-E330DD3D6BB6}" type="datetime1">
              <a:t>01.04.2024</a:t>
            </a:fld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KQP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oBkAABsnAABgMQAAWSkAABAAAAAmAAAACAAAAP//////////"/>
              </a:ext>
            </a:extLst>
          </p:cNvSpPr>
          <p:nvPr>
            <p:ph type="ftr" sz="quarter" idx="3"/>
          </p:nvPr>
        </p:nvSpPr>
        <p:spPr>
          <a:xfrm>
            <a:off x="4165600" y="6356985"/>
            <a:ext cx="3860800" cy="3644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>
            <a:lvl1pPr algn="ctr">
              <a:defRPr sz="1200" cap="none"/>
            </a:lvl1pPr>
          </a:lstStyle>
          <a:p>
            <a:endParaR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LIAsg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DUAABsnAABARwAAWSkAABAAAAAmAAAACAAAAP//////////"/>
              </a:ext>
            </a:extLst>
          </p:cNvSpPr>
          <p:nvPr>
            <p:ph type="sldNum" sz="quarter" idx="4"/>
          </p:nvPr>
        </p:nvSpPr>
        <p:spPr>
          <a:xfrm>
            <a:off x="8737600" y="6356985"/>
            <a:ext cx="2844800" cy="3644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>
            <a:lvl1pPr algn="r">
              <a:defRPr sz="1200" cap="none"/>
            </a:lvl1pPr>
          </a:lstStyle>
          <a:p>
            <a:fld id="{3ECB9FCE-80D3-9E69-9D73-763CD13D6B23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3" r:id="rId13"/>
  </p:sldLayoutIdLst>
  <p:hf sldNum="0" hdr="0" ftr="0" dt="0"/>
  <p:txStyles>
    <p:titleStyle>
      <a:lvl1pPr marL="0" marR="0" indent="0" algn="ctr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4400" b="0" i="0" u="none" strike="noStrike" kern="1" cap="none" spc="0" baseline="0">
          <a:solidFill>
            <a:schemeClr val="tx2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1pPr>
      <a:lvl2pPr marL="4572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2pPr>
      <a:lvl3pPr marL="9144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3pPr>
      <a:lvl4pPr marL="13716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4pPr>
      <a:lvl5pPr marL="18288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5pPr>
      <a:lvl6pPr marL="22860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6pPr>
      <a:lvl7pPr marL="27432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7pPr>
      <a:lvl8pPr marL="32004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8pPr>
      <a:lvl9pPr marL="36576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9pPr>
    </p:titleStyle>
    <p:bodyStyle>
      <a:lvl1pPr marL="342900" marR="0" indent="-342900" algn="l" defTabSz="4495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32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1pPr>
      <a:lvl2pPr marL="742950" marR="0" indent="-285750" algn="l" defTabSz="4495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sz="2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2pPr>
      <a:lvl3pPr marL="1143000" marR="0" indent="-228600" algn="l" defTabSz="4495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4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3pPr>
      <a:lvl4pPr marL="1600200" marR="0" indent="-228600" algn="l" defTabSz="4495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4pPr>
      <a:lvl5pPr marL="2057400" marR="0" indent="-228600" algn="l" defTabSz="4495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5pPr>
      <a:lvl6pPr marL="2514600" marR="0" indent="-228600" algn="l" defTabSz="4495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6pPr>
      <a:lvl7pPr marL="2971800" marR="0" indent="-228600" algn="l" defTabSz="4495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7pPr>
      <a:lvl8pPr marL="3429000" marR="0" indent="-228600" algn="l" defTabSz="4495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8pPr>
      <a:lvl9pPr marL="3886200" marR="0" indent="-228600" algn="l" defTabSz="4495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9pPr>
    </p:bodyStyle>
    <p:otherStyle>
      <a:lvl1pPr marL="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1pPr>
      <a:lvl2pPr marL="4572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2pPr>
      <a:lvl3pPr marL="9144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3pPr>
      <a:lvl4pPr marL="13716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4pPr>
      <a:lvl5pPr marL="18288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5pPr>
      <a:lvl6pPr marL="22860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6pPr>
      <a:lvl7pPr marL="27432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7pPr>
      <a:lvl8pPr marL="32004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8pPr>
      <a:lvl9pPr marL="36576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100570" y="3632865"/>
            <a:ext cx="48075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000" b="1" dirty="0"/>
              <a:t>Автор</a:t>
            </a:r>
            <a:r>
              <a:rPr lang="x-none" sz="2000"/>
              <a:t>: </a:t>
            </a:r>
            <a:r>
              <a:rPr lang="ru-RU" sz="2000" dirty="0" smtClean="0"/>
              <a:t>Большакова </a:t>
            </a:r>
            <a:r>
              <a:rPr lang="ru-RU" sz="2000" dirty="0"/>
              <a:t>Вероника Петровна,</a:t>
            </a:r>
          </a:p>
          <a:p>
            <a:r>
              <a:rPr lang="ru-RU" sz="2000" dirty="0"/>
              <a:t>учитель начальных </a:t>
            </a:r>
            <a:r>
              <a:rPr lang="ru-RU" sz="2000" dirty="0" smtClean="0"/>
              <a:t>классов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71132" y="1609715"/>
            <a:ext cx="102044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kumimoji="1" lang="ru-RU" sz="2800" b="1" dirty="0" smtClean="0">
                <a:solidFill>
                  <a:srgbClr val="002060"/>
                </a:solidFill>
                <a:latin typeface="Times New Roman" pitchFamily="18" charset="0"/>
              </a:rPr>
              <a:t>«</a:t>
            </a:r>
            <a:r>
              <a:rPr kumimoji="1" lang="ru-RU" sz="2800" b="1" dirty="0">
                <a:solidFill>
                  <a:srgbClr val="002060"/>
                </a:solidFill>
                <a:latin typeface="Times New Roman" pitchFamily="18" charset="0"/>
              </a:rPr>
              <a:t>Тайны </a:t>
            </a:r>
            <a:r>
              <a:rPr kumimoji="1" lang="ru-RU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Менара</a:t>
            </a:r>
            <a:r>
              <a:rPr kumimoji="1" lang="ru-RU" sz="2800" b="1" dirty="0" smtClean="0">
                <a:solidFill>
                  <a:srgbClr val="002060"/>
                </a:solidFill>
                <a:latin typeface="Times New Roman" pitchFamily="18" charset="0"/>
              </a:rPr>
              <a:t> или </a:t>
            </a:r>
            <a:r>
              <a:rPr kumimoji="1" lang="ru-RU" sz="2800" b="1" dirty="0" smtClean="0">
                <a:solidFill>
                  <a:srgbClr val="002060"/>
                </a:solidFill>
                <a:latin typeface="Times New Roman" pitchFamily="18" charset="0"/>
              </a:rPr>
              <a:t>что может </a:t>
            </a:r>
            <a:r>
              <a:rPr kumimoji="1" lang="ru-RU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абакус</a:t>
            </a:r>
            <a:r>
              <a:rPr kumimoji="1" lang="ru-RU" sz="2800" b="1" dirty="0" smtClean="0">
                <a:solidFill>
                  <a:srgbClr val="002060"/>
                </a:solidFill>
                <a:latin typeface="Times New Roman" pitchFamily="18" charset="0"/>
              </a:rPr>
              <a:t>»</a:t>
            </a:r>
            <a:endParaRPr kumimoji="1" lang="ru-RU" sz="28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8" name="Picture 8" descr="https://z1.cache.tickikidz.com/gallery/activities/16002/image_5aa6004be27ec3.052666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20" y="2854960"/>
            <a:ext cx="438785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4" descr="https://sun9-5.userapi.com/impg/81GoP8_IgU6-bER0FBm_-Ocl1uyOPCeUS3Z9ZQ/PV-Ctn6IyLM.jpg?size=453x604&amp;quality=95&amp;sign=d566b668ed5532884d02f02cf392f14b&amp;c_uniq_tag=c1qWHq9CzfMar_fx7jv2XuxwuNvMo_nzsMOGWdzWoC0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3082290" y="139266"/>
            <a:ext cx="55753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400" dirty="0"/>
              <a:t>Государственное бюджетное общеобразовательное учреждение</a:t>
            </a:r>
          </a:p>
          <a:p>
            <a:pPr algn="ctr"/>
            <a:r>
              <a:rPr lang="ru-RU" altLang="ru-RU" sz="1400" dirty="0" smtClean="0"/>
              <a:t>Гимназия №513 Невского района Санкт-Петербурга</a:t>
            </a:r>
            <a:endParaRPr lang="ru-RU" altLang="ru-RU" sz="1400" dirty="0"/>
          </a:p>
          <a:p>
            <a:pPr algn="ctr"/>
            <a:endParaRPr lang="ru-RU" altLang="ru-RU" sz="1400" dirty="0">
              <a:latin typeface="Times New Roman" pitchFamily="18" charset="0"/>
            </a:endParaRP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3656330" y="6159187"/>
            <a:ext cx="55753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400" dirty="0" smtClean="0"/>
              <a:t>Санкт-Петербург</a:t>
            </a:r>
          </a:p>
          <a:p>
            <a:pPr algn="ctr"/>
            <a:r>
              <a:rPr lang="ru-RU" altLang="ru-RU" sz="1400" dirty="0" smtClean="0">
                <a:latin typeface="Times New Roman" pitchFamily="18" charset="0"/>
              </a:rPr>
              <a:t>2024</a:t>
            </a:r>
            <a:endParaRPr lang="ru-RU" altLang="ru-RU" sz="1400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>
                <a:solidFill>
                  <a:srgbClr val="002060"/>
                </a:solidFill>
                <a:latin typeface="Monotype Corsiva" pitchFamily="66" charset="0"/>
              </a:rPr>
              <a:t>Упражнение «Двуручное рисование»</a:t>
            </a:r>
          </a:p>
        </p:txBody>
      </p:sp>
      <p:sp>
        <p:nvSpPr>
          <p:cNvPr id="12291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DF92106-E732-4B16-9CCD-4005F97F4A28}" type="slidenum">
              <a:rPr lang="ru-RU" altLang="ru-RU" smtClean="0"/>
              <a:pPr eaLnBrk="1" hangingPunct="1"/>
              <a:t>10</a:t>
            </a:fld>
            <a:endParaRPr lang="ru-RU" altLang="ru-RU" smtClean="0"/>
          </a:p>
        </p:txBody>
      </p:sp>
      <p:pic>
        <p:nvPicPr>
          <p:cNvPr id="12292" name="Picture 4" descr="https://img.labirint.ru/images/comments_pic/1723/0_c46ea7fee4f56a0a432b4ffd303718bc_14968481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834" y="1471614"/>
            <a:ext cx="4847167" cy="538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2060576"/>
            <a:ext cx="6720416" cy="434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641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B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LABAABARwAAuAgAAAAAAAAmAAAACAAAAAEAAAAAAAAA"/>
              </a:ext>
            </a:extLst>
          </p:cNvSpPr>
          <p:nvPr>
            <p:ph type="title"/>
          </p:nvPr>
        </p:nvSpPr>
        <p:spPr>
          <a:xfrm>
            <a:off x="3747770" y="94438"/>
            <a:ext cx="5361940" cy="679627"/>
          </a:xfrm>
        </p:spPr>
        <p:txBody>
          <a:bodyPr/>
          <a:lstStyle/>
          <a:p>
            <a:pPr marL="0" marR="0" indent="0" algn="just" defTabSz="9144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tabLst/>
              <a:defRPr sz="4800" b="0" i="0" u="none" strike="noStrike" kern="1" cap="none" spc="0" baseline="0">
                <a:solidFill>
                  <a:srgbClr val="0000FF"/>
                </a:solidFill>
                <a:effectLst/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sz="3200" b="1" dirty="0" err="1" smtClean="0"/>
              <a:t>Упражнение</a:t>
            </a:r>
            <a:r>
              <a:rPr sz="3200" b="1" dirty="0" smtClean="0"/>
              <a:t> </a:t>
            </a:r>
            <a:r>
              <a:rPr sz="3200" b="1" dirty="0"/>
              <a:t>«</a:t>
            </a:r>
            <a:r>
              <a:rPr sz="3200" b="1" dirty="0" err="1"/>
              <a:t>Алфавит</a:t>
            </a:r>
            <a:r>
              <a:rPr sz="3200" b="1" dirty="0"/>
              <a:t>».</a:t>
            </a:r>
          </a:p>
        </p:txBody>
      </p:sp>
      <p:sp>
        <p:nvSpPr>
          <p:cNvPr id="3" name="ТекстСлайда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A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EEB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iAMAAB4KAAAIRwAA9iUAABAAAAAmAAAACAAAAAEAAAAAAAAA"/>
              </a:ext>
            </a:extLst>
          </p:cNvSpPr>
          <p:nvPr>
            <p:ph type="body" idx="1"/>
          </p:nvPr>
        </p:nvSpPr>
        <p:spPr>
          <a:xfrm>
            <a:off x="140335" y="829378"/>
            <a:ext cx="11911329" cy="899972"/>
          </a:xfrm>
        </p:spPr>
        <p:txBody>
          <a:bodyPr/>
          <a:lstStyle/>
          <a:p>
            <a:pPr marL="0" indent="0">
              <a:buNone/>
            </a:pPr>
            <a:r>
              <a:rPr lang="ru-RU" b="1" u="sng" dirty="0" smtClean="0"/>
              <a:t>Суть задания</a:t>
            </a:r>
            <a:r>
              <a:rPr lang="ru-RU" u="sng" dirty="0" smtClean="0"/>
              <a:t>: </a:t>
            </a:r>
            <a:r>
              <a:rPr lang="ru-RU" dirty="0" smtClean="0"/>
              <a:t>одновременно </a:t>
            </a:r>
            <a:r>
              <a:rPr lang="ru-RU" dirty="0"/>
              <a:t>выполнять речевое и двигательное </a:t>
            </a:r>
            <a:r>
              <a:rPr lang="ru-RU" dirty="0" smtClean="0"/>
              <a:t>действие. Верхний ряд – буквы алфавита, нижний ряд – обозначение руки.</a:t>
            </a:r>
            <a:endParaRPr dirty="0"/>
          </a:p>
        </p:txBody>
      </p:sp>
      <p:pic>
        <p:nvPicPr>
          <p:cNvPr id="4" name="Изображение1" descr="C:\Users\Lenovo\Desktop\Большакова В.П\Ментальная арифметика\Таблицы Шуйте и др\Алфавит.jpg"/>
          <p:cNvPic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XsEhZBMAAAAlAAAAEQAAAA0AAAAAkAAAAEgAAACQAAAASAAAAAAAAAAA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AcAAAA4AAAAAAAAAAAAAAAAAAAA////AAAAAAAAAAAAAAAAAAAAAAAAAAAAAAAAAAAAAABkAAAAZAAAAAEAAAAjAAAABAAAAGQAAAAXAAAAFAAAAAAAAAAAAAAA/38AAP9/AAAAAAAACQAAAAQAAACYFGIGHgAAAGgAAAAAAAAAAAAAAAAAAAAAAAAAAAAAABAnAAAQJwAAAAAAAAAAAAAAAAAAAAAAAAAAAAAAAAAAAAAAAAAAAAAUAAAAAAAAAMDA/wAAAAAAZAAAADIAAAAAAAAAZAAAAAAAAAB/f38ACgAAACIAAAAYAAAAAAAAAAAAAAAAAAAAAAAAAAAAAAAAAAAAJAAAACQAAAAAAAAABwAAAAAAAAAAAAAAAAAAAAAAAAAAAAAAAAAAAAAAAAAlAAAAWAAAAAAAAAAAAAAAAAAAAAAAAAAAAAAAAAAAAAAAAAAAAAAAAAAAAAAAAAAAAAAAPwAAAAAAAACghgEAAAAAAAAAAAAAAAAADAAAAAEAAAAAAAAAAAAAAAAAAAAfAAAAVAAAAP///wX///8BAAAAAAAAAAAAAAAAAAAAAAAAAAAAAAAAAAAAAAAAAAAAAAAAf39/AJaWlgPMzMwAwMD/AH9/fwAAAAAAAAAAAAAAAAD///8AAAAAACEAAAAYAAAAFAAAAPsSAAC2CQAAUjIAANgm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073149" y="2567940"/>
            <a:ext cx="3444241" cy="409826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26" name="Picture 2" descr="https://sun9-77.userapi.com/impg/g9spx3Uj0gy66qCcdc6mFnOImmF3qmFSu_EFtw/xSVTH5hkcz8.jpg?size=811x1080&amp;quality=95&amp;sign=f2070ad8d1105faa27b09e032c5bfd96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225" y="2181518"/>
            <a:ext cx="3096129" cy="448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15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089" y="274320"/>
            <a:ext cx="11552555" cy="1289050"/>
          </a:xfrm>
        </p:spPr>
        <p:txBody>
          <a:bodyPr/>
          <a:lstStyle/>
          <a:p>
            <a:r>
              <a:rPr lang="ru-RU" dirty="0" smtClean="0"/>
              <a:t>Светофор </a:t>
            </a:r>
            <a:br>
              <a:rPr lang="ru-RU" dirty="0" smtClean="0"/>
            </a:br>
            <a:r>
              <a:rPr lang="ru-RU" b="1" u="sng" dirty="0" smtClean="0"/>
              <a:t>Суть задания: </a:t>
            </a:r>
            <a:r>
              <a:rPr lang="ru-RU" dirty="0" smtClean="0"/>
              <a:t>назвать цвет, не читая слово.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8721" y="2137410"/>
            <a:ext cx="6874558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Счет на </a:t>
            </a:r>
            <a:r>
              <a:rPr lang="ru-RU" dirty="0" err="1" smtClean="0"/>
              <a:t>абакусе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276350"/>
            <a:ext cx="10972800" cy="4526280"/>
          </a:xfrm>
        </p:spPr>
        <p:txBody>
          <a:bodyPr/>
          <a:lstStyle/>
          <a:p>
            <a:r>
              <a:rPr lang="ru-RU" dirty="0"/>
              <a:t>С</a:t>
            </a:r>
            <a:r>
              <a:rPr lang="ru-RU" dirty="0" smtClean="0"/>
              <a:t>чет </a:t>
            </a:r>
            <a:r>
              <a:rPr lang="ru-RU" dirty="0"/>
              <a:t>с помощью </a:t>
            </a:r>
            <a:r>
              <a:rPr lang="ru-RU" dirty="0" smtClean="0"/>
              <a:t>тетради (самостоятельно </a:t>
            </a:r>
            <a:r>
              <a:rPr lang="ru-RU" dirty="0"/>
              <a:t>решаем примеры и записываем </a:t>
            </a:r>
            <a:r>
              <a:rPr lang="ru-RU" dirty="0" smtClean="0"/>
              <a:t>ответ).</a:t>
            </a:r>
          </a:p>
          <a:p>
            <a:r>
              <a:rPr lang="ru-RU" dirty="0" smtClean="0"/>
              <a:t>Счета под </a:t>
            </a:r>
            <a:r>
              <a:rPr lang="ru-RU" dirty="0"/>
              <a:t>диктовку </a:t>
            </a:r>
            <a:r>
              <a:rPr lang="ru-RU" dirty="0" smtClean="0"/>
              <a:t>учителя (аудиальный диктант). 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u="sng" dirty="0" smtClean="0"/>
              <a:t>Результат: </a:t>
            </a:r>
            <a:r>
              <a:rPr lang="ru-RU" b="1" i="1" dirty="0" smtClean="0"/>
              <a:t>Ребенок учится </a:t>
            </a:r>
            <a:r>
              <a:rPr lang="ru-RU" b="1" i="1" dirty="0"/>
              <a:t>воспринимать информацию зрительно и на слух</a:t>
            </a:r>
            <a:r>
              <a:rPr lang="ru-RU" b="1" i="1" dirty="0" smtClean="0"/>
              <a:t>.</a:t>
            </a:r>
            <a:endParaRPr lang="ru-RU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825" y="4433569"/>
            <a:ext cx="6279640" cy="216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45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75" y="274320"/>
            <a:ext cx="11426825" cy="1143000"/>
          </a:xfrm>
        </p:spPr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на занятиях различных головоломок со счетными палочками и конструкторами 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Танграм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«Тайны фигур», «Волшебный треугольник» развивает произвольное внимание и пространственное мышление.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63370"/>
            <a:ext cx="339866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https://sun9-63.userapi.com/impg/jBg44V8ZityUQ59pwIOHTzdpNYozaogu2-z9mA/dKp8I4ZL-Kc.jpg?size=811x1080&amp;quality=95&amp;sign=da5e24362571700185f6c76b6eac20b6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83" y="1706880"/>
            <a:ext cx="3010278" cy="400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https://sun9-25.userapi.com/impg/0NqNAx3O--R19ABDIsGJ5sUKxyFAoXuemRLReg/vGRiAmdkvFM.jpg?size=811x1080&amp;quality=95&amp;sign=3a33c62cb2a70265b72b6b45c9238a35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00" name="Picture 8" descr="https://sun9-25.userapi.com/impg/0NqNAx3O--R19ABDIsGJ5sUKxyFAoXuemRLReg/vGRiAmdkvFM.jpg?size=811x1080&amp;quality=95&amp;sign=3a33c62cb2a70265b72b6b45c9238a35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220" y="2430254"/>
            <a:ext cx="2930786" cy="442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sun9-30.userapi.com/impg/l8Ujd4X7o-rqJmYJboVkQbSu-9aQdz30hGhrjg/PW86ssfXt9E.jpg?size=811x1080&amp;quality=95&amp;sign=31f5fae4e5231e635bb27845855a0bf7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061" y="2137410"/>
            <a:ext cx="3047089" cy="448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167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58800"/>
            <a:ext cx="10972800" cy="1791336"/>
          </a:xfrm>
        </p:spPr>
        <p:txBody>
          <a:bodyPr/>
          <a:lstStyle/>
          <a:p>
            <a:r>
              <a:rPr lang="ru-RU" sz="2800" dirty="0" smtClean="0"/>
              <a:t>Ментальная карта – изображение </a:t>
            </a:r>
            <a:r>
              <a:rPr lang="ru-RU" sz="2800" dirty="0" err="1" smtClean="0"/>
              <a:t>абакуса</a:t>
            </a:r>
            <a:r>
              <a:rPr lang="ru-RU" sz="2800" dirty="0" smtClean="0"/>
              <a:t> в положении «ноль». </a:t>
            </a:r>
            <a:br>
              <a:rPr lang="ru-RU" sz="2800" dirty="0" smtClean="0"/>
            </a:br>
            <a:r>
              <a:rPr lang="ru-RU" sz="2800" u="sng" dirty="0" smtClean="0"/>
              <a:t>Суть задания: </a:t>
            </a:r>
            <a:r>
              <a:rPr lang="ru-RU" sz="3200" b="1" i="1" dirty="0" smtClean="0"/>
              <a:t>Косточки </a:t>
            </a:r>
            <a:r>
              <a:rPr lang="ru-RU" sz="3200" b="1" i="1" dirty="0"/>
              <a:t>мы видим, но двигать не можем, перемещаем их силой своего воображения. </a:t>
            </a:r>
            <a:r>
              <a:rPr lang="ru-RU" sz="3200" b="1" i="1" dirty="0" smtClean="0"/>
              <a:t>Запоминаем </a:t>
            </a:r>
            <a:r>
              <a:rPr lang="ru-RU" sz="3200" b="1" i="1" dirty="0"/>
              <a:t>промежуточные результаты и развиваем навык быстрого запоминания. </a:t>
            </a:r>
          </a:p>
        </p:txBody>
      </p:sp>
      <p:pic>
        <p:nvPicPr>
          <p:cNvPr id="4" name="Объект 3" descr="https://photos-mt.kcdn.kz/5f/6169d9ab54ef7100d47a0741487d57/1-575x43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57" y="3070225"/>
            <a:ext cx="6230096" cy="3515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650" y="2336966"/>
            <a:ext cx="3333750" cy="4392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328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Ментальный </a:t>
            </a:r>
            <a:r>
              <a:rPr lang="ru-RU" dirty="0"/>
              <a:t>счет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7845" y="1563370"/>
            <a:ext cx="10972800" cy="4526280"/>
          </a:xfrm>
        </p:spPr>
        <p:txBody>
          <a:bodyPr/>
          <a:lstStyle/>
          <a:p>
            <a:pPr marL="0" indent="0" algn="ctr">
              <a:buNone/>
            </a:pPr>
            <a:r>
              <a:rPr lang="ru-RU" u="sng" dirty="0" smtClean="0"/>
              <a:t>Суть задания: </a:t>
            </a:r>
            <a:r>
              <a:rPr lang="ru-RU" sz="3600" b="1" i="1" dirty="0" smtClean="0"/>
              <a:t>выполнение </a:t>
            </a:r>
            <a:r>
              <a:rPr lang="ru-RU" sz="3600" b="1" i="1" dirty="0"/>
              <a:t>разных видов упражнений одновременно – быстрее и успешнее развиваются процессы мышления и увеличивается наша работоспособность.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4536" y="4290060"/>
            <a:ext cx="2962913" cy="2225233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3931286"/>
            <a:ext cx="3874770" cy="2868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385" y="3801810"/>
            <a:ext cx="3992532" cy="2997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224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4904" y="0"/>
            <a:ext cx="97586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22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A80D311-E41D-429B-9072-3825EA1246D2}" type="slidenum">
              <a:rPr lang="ru-RU" altLang="ru-RU" sz="1400"/>
              <a:pPr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ru-RU" altLang="ru-RU" sz="1400"/>
          </a:p>
        </p:txBody>
      </p:sp>
      <p:sp>
        <p:nvSpPr>
          <p:cNvPr id="16387" name="WordArt 7"/>
          <p:cNvSpPr>
            <a:spLocks noChangeArrowheads="1" noChangeShapeType="1" noTextEdit="1"/>
          </p:cNvSpPr>
          <p:nvPr/>
        </p:nvSpPr>
        <p:spPr bwMode="auto">
          <a:xfrm>
            <a:off x="3575050" y="404814"/>
            <a:ext cx="5200650" cy="302418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cs typeface="Arial" panose="020B0604020202020204" pitchFamily="34" charset="0"/>
              </a:rPr>
              <a:t>Спасибо за внимание!</a:t>
            </a:r>
          </a:p>
        </p:txBody>
      </p:sp>
      <p:pic>
        <p:nvPicPr>
          <p:cNvPr id="16388" name="Picture 8" descr="https://z1.cache.tickikidz.com/gallery/activities/16002/image_5aa6004be27ec3.052666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3284538"/>
            <a:ext cx="438785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717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DDEA62C-6289-4F5A-BFCA-082DCC205664}" type="slidenum">
              <a:rPr lang="ru-RU" altLang="ru-RU" sz="1400"/>
              <a:pPr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ru-RU" altLang="ru-RU" sz="1400"/>
          </a:p>
        </p:txBody>
      </p:sp>
      <p:sp>
        <p:nvSpPr>
          <p:cNvPr id="6147" name="Oval 3"/>
          <p:cNvSpPr>
            <a:spLocks noChangeArrowheads="1"/>
          </p:cNvSpPr>
          <p:nvPr/>
        </p:nvSpPr>
        <p:spPr bwMode="auto">
          <a:xfrm>
            <a:off x="757237" y="1412876"/>
            <a:ext cx="3816350" cy="2592387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19050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ru-RU" sz="2000" dirty="0">
                <a:solidFill>
                  <a:schemeClr val="tx1">
                    <a:lumMod val="75000"/>
                  </a:schemeClr>
                </a:solidFill>
              </a:rPr>
              <a:t>А</a:t>
            </a:r>
            <a:r>
              <a:rPr lang="ru-RU" sz="2000" dirty="0" smtClean="0">
                <a:solidFill>
                  <a:schemeClr val="tx1">
                    <a:lumMod val="75000"/>
                  </a:schemeClr>
                </a:solidFill>
              </a:rPr>
              <a:t>бстрактная наука</a:t>
            </a:r>
          </a:p>
          <a:p>
            <a:pPr algn="ctr">
              <a:buNone/>
            </a:pPr>
            <a:r>
              <a:rPr lang="ru-RU" sz="2000" dirty="0" smtClean="0">
                <a:solidFill>
                  <a:schemeClr val="tx1">
                    <a:lumMod val="75000"/>
                  </a:schemeClr>
                </a:solidFill>
              </a:rPr>
              <a:t>(</a:t>
            </a:r>
            <a:r>
              <a:rPr lang="ru-RU" sz="2000" dirty="0">
                <a:solidFill>
                  <a:schemeClr val="tx1">
                    <a:lumMod val="75000"/>
                  </a:schemeClr>
                </a:solidFill>
              </a:rPr>
              <a:t>работает с объектами</a:t>
            </a:r>
            <a:r>
              <a:rPr lang="ru-RU" sz="2000" dirty="0" smtClean="0">
                <a:solidFill>
                  <a:schemeClr val="tx1">
                    <a:lumMod val="75000"/>
                  </a:schemeClr>
                </a:solidFill>
              </a:rPr>
              <a:t>,</a:t>
            </a:r>
          </a:p>
          <a:p>
            <a:pPr algn="ctr">
              <a:buNone/>
            </a:pPr>
            <a:r>
              <a:rPr lang="ru-RU" sz="2000" dirty="0" smtClean="0">
                <a:solidFill>
                  <a:schemeClr val="tx1">
                    <a:lumMod val="75000"/>
                  </a:schemeClr>
                </a:solidFill>
              </a:rPr>
              <a:t>которые </a:t>
            </a:r>
            <a:r>
              <a:rPr lang="ru-RU" sz="2000" dirty="0">
                <a:solidFill>
                  <a:schemeClr val="tx1">
                    <a:lumMod val="75000"/>
                  </a:schemeClr>
                </a:solidFill>
              </a:rPr>
              <a:t>нельзя увидеть </a:t>
            </a:r>
            <a:endParaRPr lang="ru-RU" sz="2000" dirty="0" smtClean="0">
              <a:solidFill>
                <a:schemeClr val="tx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ru-RU" sz="2000" dirty="0" smtClean="0">
                <a:solidFill>
                  <a:schemeClr val="tx1">
                    <a:lumMod val="75000"/>
                  </a:schemeClr>
                </a:solidFill>
              </a:rPr>
              <a:t>услышать</a:t>
            </a:r>
            <a:r>
              <a:rPr lang="ru-RU" sz="2000" dirty="0">
                <a:solidFill>
                  <a:schemeClr val="tx1">
                    <a:lumMod val="75000"/>
                  </a:schemeClr>
                </a:solidFill>
              </a:rPr>
              <a:t>, </a:t>
            </a:r>
            <a:r>
              <a:rPr lang="ru-RU" sz="2000" dirty="0" smtClean="0">
                <a:solidFill>
                  <a:schemeClr val="tx1">
                    <a:lumMod val="75000"/>
                  </a:schemeClr>
                </a:solidFill>
              </a:rPr>
              <a:t>потрогать…)</a:t>
            </a:r>
            <a:endParaRPr lang="ru-RU" sz="2000" dirty="0">
              <a:solidFill>
                <a:schemeClr val="tx1">
                  <a:lumMod val="75000"/>
                </a:schemeClr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200" dirty="0">
              <a:latin typeface="Times New Roman" panose="02020603050405020304" pitchFamily="18" charset="0"/>
            </a:endParaRPr>
          </a:p>
        </p:txBody>
      </p:sp>
      <p:sp>
        <p:nvSpPr>
          <p:cNvPr id="6148" name="Oval 4"/>
          <p:cNvSpPr>
            <a:spLocks noChangeArrowheads="1"/>
          </p:cNvSpPr>
          <p:nvPr/>
        </p:nvSpPr>
        <p:spPr bwMode="auto">
          <a:xfrm>
            <a:off x="7387590" y="1359442"/>
            <a:ext cx="3887788" cy="2663825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19050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ru-RU" sz="2400" dirty="0" smtClean="0">
                <a:solidFill>
                  <a:schemeClr val="tx1">
                    <a:lumMod val="75000"/>
                  </a:schemeClr>
                </a:solidFill>
              </a:rPr>
              <a:t>Точная наука</a:t>
            </a:r>
            <a:endParaRPr lang="ru-RU" sz="2400" dirty="0">
              <a:solidFill>
                <a:schemeClr val="tx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ru-RU" sz="2400" dirty="0" smtClean="0">
                <a:solidFill>
                  <a:schemeClr val="tx1">
                    <a:lumMod val="75000"/>
                  </a:schemeClr>
                </a:solidFill>
              </a:rPr>
              <a:t>(</a:t>
            </a:r>
            <a:r>
              <a:rPr lang="ru-RU" sz="2400" dirty="0">
                <a:solidFill>
                  <a:schemeClr val="tx1">
                    <a:lumMod val="75000"/>
                  </a:schemeClr>
                </a:solidFill>
              </a:rPr>
              <a:t>не </a:t>
            </a:r>
            <a:r>
              <a:rPr lang="ru-RU" sz="2400" dirty="0" smtClean="0">
                <a:solidFill>
                  <a:schemeClr val="tx1">
                    <a:lumMod val="75000"/>
                  </a:schemeClr>
                </a:solidFill>
              </a:rPr>
              <a:t>терпит </a:t>
            </a:r>
          </a:p>
          <a:p>
            <a:pPr algn="ctr">
              <a:buNone/>
            </a:pPr>
            <a:r>
              <a:rPr lang="ru-RU" sz="2400" dirty="0">
                <a:solidFill>
                  <a:schemeClr val="tx1">
                    <a:lumMod val="75000"/>
                  </a:schemeClr>
                </a:solidFill>
              </a:rPr>
              <a:t>п</a:t>
            </a:r>
            <a:r>
              <a:rPr lang="ru-RU" sz="2400" dirty="0" smtClean="0">
                <a:solidFill>
                  <a:schemeClr val="tx1">
                    <a:lumMod val="75000"/>
                  </a:schemeClr>
                </a:solidFill>
              </a:rPr>
              <a:t>риблизительных</a:t>
            </a:r>
          </a:p>
          <a:p>
            <a:pPr algn="ctr">
              <a:buNone/>
            </a:pPr>
            <a:r>
              <a:rPr lang="ru-RU" sz="24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ru-RU" sz="2400" dirty="0">
                <a:solidFill>
                  <a:schemeClr val="tx1">
                    <a:lumMod val="75000"/>
                  </a:schemeClr>
                </a:solidFill>
              </a:rPr>
              <a:t>ответов)</a:t>
            </a:r>
          </a:p>
        </p:txBody>
      </p:sp>
      <p:sp>
        <p:nvSpPr>
          <p:cNvPr id="6149" name="AutoShape 6"/>
          <p:cNvSpPr>
            <a:spLocks noChangeArrowheads="1"/>
          </p:cNvSpPr>
          <p:nvPr/>
        </p:nvSpPr>
        <p:spPr bwMode="auto">
          <a:xfrm rot="2230256">
            <a:off x="3998913" y="820738"/>
            <a:ext cx="647700" cy="665162"/>
          </a:xfrm>
          <a:prstGeom prst="downArrow">
            <a:avLst>
              <a:gd name="adj1" fmla="val 50000"/>
              <a:gd name="adj2" fmla="val 25674"/>
            </a:avLst>
          </a:prstGeom>
          <a:solidFill>
            <a:schemeClr val="accent1">
              <a:alpha val="50195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6150" name="AutoShape 7"/>
          <p:cNvSpPr>
            <a:spLocks noChangeArrowheads="1"/>
          </p:cNvSpPr>
          <p:nvPr/>
        </p:nvSpPr>
        <p:spPr bwMode="auto">
          <a:xfrm rot="-1938025">
            <a:off x="7735889" y="788989"/>
            <a:ext cx="542925" cy="636587"/>
          </a:xfrm>
          <a:prstGeom prst="downArrow">
            <a:avLst>
              <a:gd name="adj1" fmla="val 50000"/>
              <a:gd name="adj2" fmla="val 29313"/>
            </a:avLst>
          </a:prstGeom>
          <a:solidFill>
            <a:schemeClr val="accent1">
              <a:alpha val="50195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6151" name="AutoShape 10"/>
          <p:cNvSpPr>
            <a:spLocks noChangeArrowheads="1"/>
          </p:cNvSpPr>
          <p:nvPr/>
        </p:nvSpPr>
        <p:spPr bwMode="auto">
          <a:xfrm>
            <a:off x="3863976" y="188913"/>
            <a:ext cx="4537075" cy="576262"/>
          </a:xfrm>
          <a:prstGeom prst="roundRect">
            <a:avLst>
              <a:gd name="adj" fmla="val 16667"/>
            </a:avLst>
          </a:prstGeom>
          <a:solidFill>
            <a:schemeClr val="accent1">
              <a:alpha val="50195"/>
            </a:schemeClr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6152" name="Text Box 18"/>
          <p:cNvSpPr txBox="1">
            <a:spLocks noChangeArrowheads="1"/>
          </p:cNvSpPr>
          <p:nvPr/>
        </p:nvSpPr>
        <p:spPr bwMode="auto">
          <a:xfrm>
            <a:off x="3988681" y="103981"/>
            <a:ext cx="424815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Математика</a:t>
            </a:r>
            <a:endParaRPr lang="ru-RU" altLang="ru-RU" sz="40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40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54" name="AutoShape 6"/>
          <p:cNvSpPr>
            <a:spLocks noChangeArrowheads="1"/>
          </p:cNvSpPr>
          <p:nvPr/>
        </p:nvSpPr>
        <p:spPr bwMode="auto">
          <a:xfrm rot="18766305">
            <a:off x="3902074" y="3584295"/>
            <a:ext cx="647700" cy="665163"/>
          </a:xfrm>
          <a:prstGeom prst="downArrow">
            <a:avLst>
              <a:gd name="adj1" fmla="val 50000"/>
              <a:gd name="adj2" fmla="val 25674"/>
            </a:avLst>
          </a:prstGeom>
          <a:solidFill>
            <a:schemeClr val="accent1">
              <a:alpha val="50195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1" name="Oval 3"/>
          <p:cNvSpPr>
            <a:spLocks noChangeArrowheads="1"/>
          </p:cNvSpPr>
          <p:nvPr/>
        </p:nvSpPr>
        <p:spPr bwMode="auto">
          <a:xfrm>
            <a:off x="3969163" y="3764598"/>
            <a:ext cx="3816350" cy="2592387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19050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ru-RU" sz="2400" dirty="0" smtClean="0"/>
              <a:t>Вызывает у школьников </a:t>
            </a:r>
          </a:p>
          <a:p>
            <a:pPr algn="ctr">
              <a:buNone/>
            </a:pPr>
            <a:r>
              <a:rPr lang="ru-RU" sz="2400" dirty="0" smtClean="0"/>
              <a:t>наибольшие трудности</a:t>
            </a:r>
            <a:endParaRPr lang="ru-RU" altLang="ru-RU" sz="2400" dirty="0">
              <a:latin typeface="Times New Roman" panose="02020603050405020304" pitchFamily="18" charset="0"/>
            </a:endParaRPr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auto">
          <a:xfrm rot="2261469">
            <a:off x="7209349" y="3527030"/>
            <a:ext cx="647700" cy="665163"/>
          </a:xfrm>
          <a:prstGeom prst="downArrow">
            <a:avLst>
              <a:gd name="adj1" fmla="val 50000"/>
              <a:gd name="adj2" fmla="val 25674"/>
            </a:avLst>
          </a:prstGeom>
          <a:solidFill>
            <a:schemeClr val="accent1">
              <a:alpha val="50195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" y="4129087"/>
            <a:ext cx="3486150" cy="29241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4982" y="4185191"/>
            <a:ext cx="2919507" cy="26728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7110" y="1611938"/>
            <a:ext cx="1316850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14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 rot="-900000">
            <a:off x="941917" y="1249364"/>
            <a:ext cx="9539816" cy="56197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400" dirty="0" smtClean="0">
                <a:solidFill>
                  <a:srgbClr val="6C0000"/>
                </a:solidFill>
                <a:cs typeface="Arial" charset="0"/>
              </a:rPr>
              <a:t> </a:t>
            </a:r>
            <a:r>
              <a:rPr lang="ru-RU" altLang="ru-RU" sz="2400" dirty="0">
                <a:solidFill>
                  <a:srgbClr val="6C0000"/>
                </a:solidFill>
                <a:cs typeface="Arial" charset="0"/>
              </a:rPr>
              <a:t>задействовать правое полушарие?</a:t>
            </a:r>
          </a:p>
        </p:txBody>
      </p:sp>
      <p:sp>
        <p:nvSpPr>
          <p:cNvPr id="8195" name="Rectangle 4"/>
          <p:cNvSpPr>
            <a:spLocks noChangeArrowheads="1"/>
          </p:cNvSpPr>
          <p:nvPr/>
        </p:nvSpPr>
        <p:spPr bwMode="auto">
          <a:xfrm rot="-233795">
            <a:off x="1214967" y="2836863"/>
            <a:ext cx="10680700" cy="56515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400" dirty="0">
                <a:solidFill>
                  <a:srgbClr val="6C0000"/>
                </a:solidFill>
                <a:cs typeface="Arial" charset="0"/>
              </a:rPr>
              <a:t>сделать так, чтобы левое и правое полушарие развивались гармонично?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 rot="280191">
            <a:off x="1123952" y="4375151"/>
            <a:ext cx="9798049" cy="671513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400" dirty="0">
                <a:solidFill>
                  <a:srgbClr val="6C0000"/>
                </a:solidFill>
                <a:cs typeface="Arial" charset="0"/>
              </a:rPr>
              <a:t>организовать развитие творческих математических способностей?</a:t>
            </a:r>
          </a:p>
        </p:txBody>
      </p:sp>
      <p:sp>
        <p:nvSpPr>
          <p:cNvPr id="8197" name="Прямоугольник 9"/>
          <p:cNvSpPr>
            <a:spLocks noChangeArrowheads="1"/>
          </p:cNvSpPr>
          <p:nvPr/>
        </p:nvSpPr>
        <p:spPr bwMode="auto">
          <a:xfrm>
            <a:off x="0" y="1844676"/>
            <a:ext cx="70083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6600" b="1">
                <a:solidFill>
                  <a:srgbClr val="6C0000"/>
                </a:solidFill>
                <a:cs typeface="Arial" charset="0"/>
              </a:rPr>
              <a:t>К</a:t>
            </a:r>
            <a:endParaRPr lang="ru-RU" altLang="ru-RU" sz="6600">
              <a:latin typeface="Calibri" pitchFamily="34" charset="0"/>
            </a:endParaRPr>
          </a:p>
        </p:txBody>
      </p:sp>
      <p:sp>
        <p:nvSpPr>
          <p:cNvPr id="8198" name="Прямоугольник 10"/>
          <p:cNvSpPr>
            <a:spLocks noChangeArrowheads="1"/>
          </p:cNvSpPr>
          <p:nvPr/>
        </p:nvSpPr>
        <p:spPr bwMode="auto">
          <a:xfrm>
            <a:off x="0" y="2781301"/>
            <a:ext cx="79541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6600" b="1">
                <a:solidFill>
                  <a:srgbClr val="6C0000"/>
                </a:solidFill>
                <a:cs typeface="Arial" charset="0"/>
              </a:rPr>
              <a:t>А</a:t>
            </a:r>
            <a:endParaRPr lang="ru-RU" altLang="ru-RU" sz="6600">
              <a:latin typeface="Calibri" pitchFamily="34" charset="0"/>
            </a:endParaRPr>
          </a:p>
        </p:txBody>
      </p:sp>
      <p:sp>
        <p:nvSpPr>
          <p:cNvPr id="8199" name="Прямоугольник 13"/>
          <p:cNvSpPr>
            <a:spLocks noChangeArrowheads="1"/>
          </p:cNvSpPr>
          <p:nvPr/>
        </p:nvSpPr>
        <p:spPr bwMode="auto">
          <a:xfrm>
            <a:off x="1" y="3860801"/>
            <a:ext cx="96096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6600" b="1">
                <a:solidFill>
                  <a:srgbClr val="6C0000"/>
                </a:solidFill>
                <a:cs typeface="Arial" charset="0"/>
              </a:rPr>
              <a:t>К</a:t>
            </a:r>
            <a:endParaRPr lang="ru-RU" altLang="ru-RU" sz="6600">
              <a:latin typeface="Calibri" pitchFamily="34" charset="0"/>
            </a:endParaRPr>
          </a:p>
        </p:txBody>
      </p:sp>
      <p:sp>
        <p:nvSpPr>
          <p:cNvPr id="8200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11176000" y="5459414"/>
            <a:ext cx="1016000" cy="244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4CBC3E-5A5E-469F-A786-699A55AF04D0}" type="slidenum">
              <a:rPr lang="ru-RU" altLang="ru-RU" smtClean="0"/>
              <a:pPr eaLnBrk="1" hangingPunct="1"/>
              <a:t>3</a:t>
            </a:fld>
            <a:endParaRPr lang="ru-RU" altLang="ru-RU" smtClean="0"/>
          </a:p>
        </p:txBody>
      </p:sp>
      <p:pic>
        <p:nvPicPr>
          <p:cNvPr id="820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9685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087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Слайда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sEhZBMAAAAlAAAAZAAAAA8BAAAAkAAAAEgAAACQAAAASAAAAAAAAAAA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AE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TwMAAHoLAADzRwAAFCUAAAAAAAAmAAAACAAAAAEAAAAAAAAA"/>
              </a:ext>
            </a:extLst>
          </p:cNvSpPr>
          <p:nvPr>
            <p:ph type="body" idx="1"/>
          </p:nvPr>
        </p:nvSpPr>
        <p:spPr>
          <a:xfrm>
            <a:off x="514661" y="1424170"/>
            <a:ext cx="11654155" cy="2352675"/>
          </a:xfrm>
        </p:spPr>
        <p:txBody>
          <a:bodyPr/>
          <a:lstStyle/>
          <a:p>
            <a:pPr marL="0" indent="0" algn="just">
              <a:buNone/>
              <a:defRPr sz="4800" cap="none">
                <a:solidFill>
                  <a:srgbClr val="007F7F"/>
                </a:solidFill>
              </a:defRPr>
            </a:pPr>
            <a:r>
              <a:rPr sz="4400" i="1" cap="none" dirty="0" err="1" smtClean="0">
                <a:solidFill>
                  <a:schemeClr val="tx1">
                    <a:lumMod val="75000"/>
                  </a:schemeClr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Ментальная</a:t>
            </a:r>
            <a:r>
              <a:rPr sz="4400" i="1" cap="none" dirty="0" smtClean="0">
                <a:solidFill>
                  <a:schemeClr val="tx1">
                    <a:lumMod val="75000"/>
                  </a:schemeClr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</a:t>
            </a:r>
            <a:r>
              <a:rPr sz="4400" i="1" cap="none" dirty="0" err="1">
                <a:solidFill>
                  <a:schemeClr val="tx1">
                    <a:lumMod val="75000"/>
                  </a:schemeClr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арифметика</a:t>
            </a:r>
            <a:r>
              <a:rPr sz="4400" i="1" cap="none" dirty="0">
                <a:solidFill>
                  <a:schemeClr val="tx1">
                    <a:lumMod val="75000"/>
                  </a:schemeClr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</a:t>
            </a:r>
            <a:r>
              <a:rPr sz="4400" i="1" cap="none" dirty="0" err="1">
                <a:solidFill>
                  <a:schemeClr val="tx1">
                    <a:lumMod val="75000"/>
                  </a:schemeClr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помогает</a:t>
            </a:r>
            <a:r>
              <a:rPr sz="4400" i="1" cap="none" dirty="0">
                <a:solidFill>
                  <a:schemeClr val="tx1">
                    <a:lumMod val="75000"/>
                  </a:schemeClr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</a:t>
            </a:r>
            <a:r>
              <a:rPr lang="ru-RU" sz="4400" i="1" cap="none" dirty="0" smtClean="0">
                <a:solidFill>
                  <a:schemeClr val="tx1">
                    <a:lumMod val="75000"/>
                  </a:schemeClr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развивать </a:t>
            </a:r>
            <a:r>
              <a:rPr sz="4400" i="1" cap="none" dirty="0" err="1" smtClean="0">
                <a:solidFill>
                  <a:schemeClr val="tx1">
                    <a:lumMod val="75000"/>
                  </a:schemeClr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мышлени</a:t>
            </a:r>
            <a:r>
              <a:rPr lang="ru-RU" sz="4400" i="1" cap="none" dirty="0" smtClean="0">
                <a:solidFill>
                  <a:schemeClr val="tx1">
                    <a:lumMod val="75000"/>
                  </a:schemeClr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е</a:t>
            </a:r>
            <a:r>
              <a:rPr sz="4400" i="1" cap="none" dirty="0" smtClean="0">
                <a:solidFill>
                  <a:schemeClr val="tx1">
                    <a:lumMod val="75000"/>
                  </a:schemeClr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</a:t>
            </a:r>
            <a:r>
              <a:rPr sz="4400" i="1" cap="none" dirty="0">
                <a:solidFill>
                  <a:schemeClr val="tx1">
                    <a:lumMod val="75000"/>
                  </a:schemeClr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и </a:t>
            </a:r>
            <a:r>
              <a:rPr sz="4400" i="1" cap="none" dirty="0" err="1" smtClean="0">
                <a:solidFill>
                  <a:schemeClr val="tx1">
                    <a:lumMod val="75000"/>
                  </a:schemeClr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интерес</a:t>
            </a:r>
            <a:r>
              <a:rPr sz="4400" i="1" cap="none" dirty="0" smtClean="0">
                <a:solidFill>
                  <a:schemeClr val="tx1">
                    <a:lumMod val="75000"/>
                  </a:schemeClr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к</a:t>
            </a:r>
            <a:r>
              <a:rPr lang="ru-RU" sz="4400" i="1" cap="none" dirty="0" smtClean="0">
                <a:solidFill>
                  <a:schemeClr val="tx1">
                    <a:lumMod val="75000"/>
                  </a:schemeClr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</a:t>
            </a:r>
            <a:r>
              <a:rPr sz="4400" i="1" cap="none" dirty="0" err="1" smtClean="0">
                <a:solidFill>
                  <a:schemeClr val="tx1">
                    <a:lumMod val="75000"/>
                  </a:schemeClr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математическим</a:t>
            </a:r>
            <a:r>
              <a:rPr sz="4400" i="1" cap="none" dirty="0" smtClean="0">
                <a:solidFill>
                  <a:schemeClr val="tx1">
                    <a:lumMod val="75000"/>
                  </a:schemeClr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</a:t>
            </a:r>
            <a:r>
              <a:rPr sz="4400" i="1" cap="none" dirty="0" err="1" smtClean="0">
                <a:solidFill>
                  <a:schemeClr val="tx1">
                    <a:lumMod val="75000"/>
                  </a:schemeClr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предметам</a:t>
            </a:r>
            <a:r>
              <a:rPr lang="ru-RU" sz="4400" i="1" cap="none" dirty="0" smtClean="0">
                <a:solidFill>
                  <a:schemeClr val="tx1">
                    <a:lumMod val="75000"/>
                  </a:schemeClr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.</a:t>
            </a:r>
            <a:endParaRPr sz="4400" i="1" cap="none" dirty="0">
              <a:solidFill>
                <a:schemeClr val="tx1">
                  <a:lumMod val="75000"/>
                </a:schemeClr>
              </a:solidFill>
              <a:latin typeface="Times New Roman" pitchFamily="1" charset="-52"/>
              <a:ea typeface="Times New Roman" pitchFamily="1" charset="-52"/>
              <a:cs typeface="Times New Roman" pitchFamily="1" charset="-52"/>
            </a:endParaRPr>
          </a:p>
        </p:txBody>
      </p:sp>
      <p:sp>
        <p:nvSpPr>
          <p:cNvPr id="4" name="AutoShape 2" descr="Групповой познавательный проект для детей подготовительного к школе  возраста «Необычная математика» | Проект по математике (подготовительная  группа) на тему: | Образовательная социальная сет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145" y="3716020"/>
            <a:ext cx="2080895" cy="272542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2580005" y="415290"/>
            <a:ext cx="8204199" cy="150685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800" i="1" dirty="0"/>
              <a:t>М</a:t>
            </a:r>
            <a:r>
              <a:rPr lang="ru-RU" sz="2800" i="1" dirty="0" smtClean="0"/>
              <a:t>етодика </a:t>
            </a:r>
            <a:r>
              <a:rPr lang="ru-RU" sz="2800" i="1" dirty="0"/>
              <a:t>работы с числами, </a:t>
            </a:r>
            <a:r>
              <a:rPr lang="ru-RU" sz="2800" i="1" dirty="0" smtClean="0"/>
              <a:t>основанная на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800" i="1" dirty="0" smtClean="0"/>
              <a:t>максимальных возможностях памяти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800" i="1" dirty="0" smtClean="0"/>
              <a:t> </a:t>
            </a:r>
            <a:r>
              <a:rPr lang="ru-RU" sz="2800" i="1" dirty="0"/>
              <a:t>и </a:t>
            </a:r>
            <a:r>
              <a:rPr lang="ru-RU" sz="2800" i="1" dirty="0" smtClean="0"/>
              <a:t>воображения.</a:t>
            </a:r>
            <a:endParaRPr lang="ru-RU" altLang="ru-RU" sz="2800" i="1" dirty="0">
              <a:solidFill>
                <a:srgbClr val="6C0000"/>
              </a:solidFill>
              <a:cs typeface="Arial" panose="020B0604020202020204" pitchFamily="34" charset="0"/>
            </a:endParaRPr>
          </a:p>
        </p:txBody>
      </p:sp>
      <p:sp>
        <p:nvSpPr>
          <p:cNvPr id="8197" name="Прямоугольник 9"/>
          <p:cNvSpPr>
            <a:spLocks noChangeArrowheads="1"/>
          </p:cNvSpPr>
          <p:nvPr/>
        </p:nvSpPr>
        <p:spPr bwMode="auto">
          <a:xfrm>
            <a:off x="1230704" y="50359"/>
            <a:ext cx="121058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600" b="1" dirty="0">
                <a:solidFill>
                  <a:srgbClr val="6C0000"/>
                </a:solidFill>
                <a:cs typeface="Arial" panose="020B0604020202020204" pitchFamily="34" charset="0"/>
              </a:rPr>
              <a:t>М</a:t>
            </a:r>
            <a:endParaRPr lang="ru-RU" altLang="ru-RU" sz="9600" dirty="0">
              <a:latin typeface="Calibri" panose="020F0502020204030204" pitchFamily="34" charset="0"/>
            </a:endParaRPr>
          </a:p>
        </p:txBody>
      </p:sp>
      <p:sp>
        <p:nvSpPr>
          <p:cNvPr id="8198" name="Прямоугольник 10"/>
          <p:cNvSpPr>
            <a:spLocks noChangeArrowheads="1"/>
          </p:cNvSpPr>
          <p:nvPr/>
        </p:nvSpPr>
        <p:spPr bwMode="auto">
          <a:xfrm>
            <a:off x="1310033" y="1534169"/>
            <a:ext cx="100540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600" b="1" dirty="0">
                <a:solidFill>
                  <a:srgbClr val="6C0000"/>
                </a:solidFill>
                <a:cs typeface="Arial" panose="020B0604020202020204" pitchFamily="34" charset="0"/>
              </a:rPr>
              <a:t>Е</a:t>
            </a:r>
            <a:endParaRPr lang="ru-RU" altLang="ru-RU" sz="9600" dirty="0">
              <a:latin typeface="Calibri" panose="020F0502020204030204" pitchFamily="34" charset="0"/>
            </a:endParaRPr>
          </a:p>
        </p:txBody>
      </p:sp>
      <p:sp>
        <p:nvSpPr>
          <p:cNvPr id="8199" name="Прямоугольник 13"/>
          <p:cNvSpPr>
            <a:spLocks noChangeArrowheads="1"/>
          </p:cNvSpPr>
          <p:nvPr/>
        </p:nvSpPr>
        <p:spPr bwMode="auto">
          <a:xfrm>
            <a:off x="1338588" y="2861221"/>
            <a:ext cx="7207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600" b="1" dirty="0" smtClean="0">
                <a:solidFill>
                  <a:srgbClr val="6C0000"/>
                </a:solidFill>
                <a:cs typeface="Arial" panose="020B0604020202020204" pitchFamily="34" charset="0"/>
              </a:rPr>
              <a:t>Н</a:t>
            </a:r>
            <a:endParaRPr lang="ru-RU" altLang="ru-RU" sz="9600" dirty="0">
              <a:latin typeface="Calibri" panose="020F0502020204030204" pitchFamily="34" charset="0"/>
            </a:endParaRPr>
          </a:p>
        </p:txBody>
      </p:sp>
      <p:sp>
        <p:nvSpPr>
          <p:cNvPr id="8200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9906000" y="5459414"/>
            <a:ext cx="762000" cy="244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44C90C9-2245-42CC-92C1-4B49C3249474}" type="slidenum">
              <a:rPr lang="ru-RU" altLang="ru-RU" sz="1400"/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ru-RU" altLang="ru-RU" sz="1400"/>
          </a:p>
        </p:txBody>
      </p:sp>
      <p:sp>
        <p:nvSpPr>
          <p:cNvPr id="10" name="Прямоугольник 13"/>
          <p:cNvSpPr>
            <a:spLocks noChangeArrowheads="1"/>
          </p:cNvSpPr>
          <p:nvPr/>
        </p:nvSpPr>
        <p:spPr bwMode="auto">
          <a:xfrm>
            <a:off x="1367143" y="4175196"/>
            <a:ext cx="7207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600" b="1" dirty="0">
                <a:solidFill>
                  <a:srgbClr val="6C0000"/>
                </a:solidFill>
                <a:cs typeface="Arial" panose="020B0604020202020204" pitchFamily="34" charset="0"/>
              </a:rPr>
              <a:t>А</a:t>
            </a:r>
            <a:endParaRPr lang="ru-RU" altLang="ru-RU" sz="9600" dirty="0">
              <a:latin typeface="Calibri" panose="020F0502020204030204" pitchFamily="34" charset="0"/>
            </a:endParaRPr>
          </a:p>
        </p:txBody>
      </p:sp>
      <p:sp>
        <p:nvSpPr>
          <p:cNvPr id="11" name="Прямоугольник 13"/>
          <p:cNvSpPr>
            <a:spLocks noChangeArrowheads="1"/>
          </p:cNvSpPr>
          <p:nvPr/>
        </p:nvSpPr>
        <p:spPr bwMode="auto">
          <a:xfrm>
            <a:off x="1452371" y="5489171"/>
            <a:ext cx="7207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600" b="1" dirty="0" smtClean="0">
                <a:solidFill>
                  <a:srgbClr val="6C0000"/>
                </a:solidFill>
                <a:cs typeface="Arial" panose="020B0604020202020204" pitchFamily="34" charset="0"/>
              </a:rPr>
              <a:t>Р</a:t>
            </a:r>
            <a:endParaRPr lang="ru-RU" altLang="ru-RU" sz="9600" dirty="0"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542" y="2088586"/>
            <a:ext cx="6281384" cy="417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861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BD0721B-9D2D-4D6B-A47D-ADE0D21DC0F5}" type="slidenum">
              <a:rPr lang="ru-RU" altLang="ru-RU" smtClean="0"/>
              <a:pPr eaLnBrk="1" hangingPunct="1"/>
              <a:t>6</a:t>
            </a:fld>
            <a:endParaRPr lang="ru-RU" altLang="ru-RU" smtClean="0"/>
          </a:p>
        </p:txBody>
      </p:sp>
      <p:sp>
        <p:nvSpPr>
          <p:cNvPr id="667650" name="Text Box 2"/>
          <p:cNvSpPr txBox="1">
            <a:spLocks noChangeArrowheads="1"/>
          </p:cNvSpPr>
          <p:nvPr/>
        </p:nvSpPr>
        <p:spPr bwMode="auto">
          <a:xfrm>
            <a:off x="3024717" y="188914"/>
            <a:ext cx="6720416" cy="5540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3000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Курс «Ментальная арифметика»</a:t>
            </a:r>
          </a:p>
        </p:txBody>
      </p:sp>
      <p:sp>
        <p:nvSpPr>
          <p:cNvPr id="667651" name="Text Box 3"/>
          <p:cNvSpPr txBox="1">
            <a:spLocks noChangeArrowheads="1"/>
          </p:cNvSpPr>
          <p:nvPr/>
        </p:nvSpPr>
        <p:spPr bwMode="auto">
          <a:xfrm>
            <a:off x="211667" y="857251"/>
            <a:ext cx="4732867" cy="7080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Образное представление</a:t>
            </a:r>
          </a:p>
          <a:p>
            <a:pPr algn="ctr">
              <a:defRPr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о числе</a:t>
            </a:r>
          </a:p>
        </p:txBody>
      </p:sp>
      <p:sp>
        <p:nvSpPr>
          <p:cNvPr id="9221" name="Text Box 4"/>
          <p:cNvSpPr txBox="1">
            <a:spLocks noChangeArrowheads="1"/>
          </p:cNvSpPr>
          <p:nvPr/>
        </p:nvSpPr>
        <p:spPr bwMode="auto">
          <a:xfrm>
            <a:off x="7247467" y="836613"/>
            <a:ext cx="46355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000"/>
              <a:t>Развитие правого полушария </a:t>
            </a:r>
          </a:p>
          <a:p>
            <a:pPr algn="ctr" eaLnBrk="1" hangingPunct="1"/>
            <a:endParaRPr lang="ru-RU" altLang="ru-RU" b="1" i="1"/>
          </a:p>
        </p:txBody>
      </p:sp>
      <p:sp>
        <p:nvSpPr>
          <p:cNvPr id="9222" name="Text Box 5"/>
          <p:cNvSpPr txBox="1">
            <a:spLocks noChangeArrowheads="1"/>
          </p:cNvSpPr>
          <p:nvPr/>
        </p:nvSpPr>
        <p:spPr bwMode="auto">
          <a:xfrm>
            <a:off x="431800" y="2997201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9223" name="Text Box 6"/>
          <p:cNvSpPr txBox="1">
            <a:spLocks noChangeArrowheads="1"/>
          </p:cNvSpPr>
          <p:nvPr/>
        </p:nvSpPr>
        <p:spPr bwMode="auto">
          <a:xfrm>
            <a:off x="431800" y="292417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9224" name="Text Box 7"/>
          <p:cNvSpPr txBox="1">
            <a:spLocks noChangeArrowheads="1"/>
          </p:cNvSpPr>
          <p:nvPr/>
        </p:nvSpPr>
        <p:spPr bwMode="auto">
          <a:xfrm>
            <a:off x="0" y="1916113"/>
            <a:ext cx="537633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000" dirty="0"/>
              <a:t>Большой комплекс упражнений и задач, фиксация в памяти промежуточного результата</a:t>
            </a:r>
            <a:endParaRPr lang="en-US" altLang="ru-RU" sz="2000" dirty="0"/>
          </a:p>
        </p:txBody>
      </p:sp>
      <p:sp>
        <p:nvSpPr>
          <p:cNvPr id="9225" name="Text Box 8"/>
          <p:cNvSpPr txBox="1">
            <a:spLocks noChangeArrowheads="1"/>
          </p:cNvSpPr>
          <p:nvPr/>
        </p:nvSpPr>
        <p:spPr bwMode="auto">
          <a:xfrm>
            <a:off x="7459133" y="1989139"/>
            <a:ext cx="43010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000"/>
              <a:t>Навык быстрого запоминания</a:t>
            </a:r>
            <a:endParaRPr lang="ru-RU" altLang="ru-RU" b="1" i="1"/>
          </a:p>
        </p:txBody>
      </p:sp>
      <p:sp>
        <p:nvSpPr>
          <p:cNvPr id="9226" name="Text Box 9"/>
          <p:cNvSpPr txBox="1">
            <a:spLocks noChangeArrowheads="1"/>
          </p:cNvSpPr>
          <p:nvPr/>
        </p:nvSpPr>
        <p:spPr bwMode="auto">
          <a:xfrm>
            <a:off x="1" y="3284539"/>
            <a:ext cx="5281084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000" dirty="0"/>
              <a:t>Нахождение множества разных </a:t>
            </a:r>
          </a:p>
          <a:p>
            <a:pPr algn="ctr" eaLnBrk="1" hangingPunct="1"/>
            <a:r>
              <a:rPr lang="ru-RU" altLang="ru-RU" sz="2000" dirty="0"/>
              <a:t>решений задач</a:t>
            </a:r>
          </a:p>
        </p:txBody>
      </p:sp>
      <p:sp>
        <p:nvSpPr>
          <p:cNvPr id="9227" name="Text Box 10"/>
          <p:cNvSpPr txBox="1">
            <a:spLocks noChangeArrowheads="1"/>
          </p:cNvSpPr>
          <p:nvPr/>
        </p:nvSpPr>
        <p:spPr bwMode="auto">
          <a:xfrm>
            <a:off x="7535333" y="3213100"/>
            <a:ext cx="422486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000"/>
              <a:t>Развитие творческого</a:t>
            </a:r>
          </a:p>
          <a:p>
            <a:pPr algn="ctr" eaLnBrk="1" hangingPunct="1"/>
            <a:r>
              <a:rPr lang="ru-RU" altLang="ru-RU" sz="2000"/>
              <a:t>потенциала</a:t>
            </a:r>
          </a:p>
          <a:p>
            <a:pPr algn="ctr" eaLnBrk="1" hangingPunct="1"/>
            <a:r>
              <a:rPr lang="en-US" altLang="ru-RU" sz="2000"/>
              <a:t> </a:t>
            </a:r>
            <a:endParaRPr lang="ru-RU" altLang="ru-RU" sz="2000" b="1" i="1"/>
          </a:p>
        </p:txBody>
      </p:sp>
      <p:sp>
        <p:nvSpPr>
          <p:cNvPr id="9228" name="Text Box 10"/>
          <p:cNvSpPr txBox="1">
            <a:spLocks noChangeArrowheads="1"/>
          </p:cNvSpPr>
          <p:nvPr/>
        </p:nvSpPr>
        <p:spPr bwMode="auto">
          <a:xfrm>
            <a:off x="1" y="4508500"/>
            <a:ext cx="470323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000"/>
              <a:t>Использование счетов Абакуса</a:t>
            </a:r>
          </a:p>
          <a:p>
            <a:pPr algn="ctr" eaLnBrk="1" hangingPunct="1"/>
            <a:r>
              <a:rPr lang="en-US" altLang="ru-RU" sz="2000"/>
              <a:t> </a:t>
            </a:r>
            <a:endParaRPr lang="ru-RU" altLang="ru-RU" sz="2000" b="1" i="1"/>
          </a:p>
        </p:txBody>
      </p:sp>
      <p:sp>
        <p:nvSpPr>
          <p:cNvPr id="9229" name="Text Box 10"/>
          <p:cNvSpPr txBox="1">
            <a:spLocks noChangeArrowheads="1"/>
          </p:cNvSpPr>
          <p:nvPr/>
        </p:nvSpPr>
        <p:spPr bwMode="auto">
          <a:xfrm>
            <a:off x="7247468" y="4581525"/>
            <a:ext cx="470323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000"/>
              <a:t>Развитие мелкой моторики обеих рук</a:t>
            </a:r>
          </a:p>
          <a:p>
            <a:pPr algn="ctr" eaLnBrk="1" hangingPunct="1"/>
            <a:r>
              <a:rPr lang="en-US" altLang="ru-RU" sz="2000"/>
              <a:t> </a:t>
            </a:r>
            <a:endParaRPr lang="ru-RU" altLang="ru-RU" sz="2000" b="1" i="1"/>
          </a:p>
        </p:txBody>
      </p:sp>
      <p:sp>
        <p:nvSpPr>
          <p:cNvPr id="9230" name="Стрелка вправо 16"/>
          <p:cNvSpPr>
            <a:spLocks noChangeArrowheads="1"/>
          </p:cNvSpPr>
          <p:nvPr/>
        </p:nvSpPr>
        <p:spPr bwMode="auto">
          <a:xfrm>
            <a:off x="5712884" y="981075"/>
            <a:ext cx="1303867" cy="484188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>
              <a:alpha val="50195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9231" name="Стрелка вправо 18"/>
          <p:cNvSpPr>
            <a:spLocks noChangeArrowheads="1"/>
          </p:cNvSpPr>
          <p:nvPr/>
        </p:nvSpPr>
        <p:spPr bwMode="auto">
          <a:xfrm>
            <a:off x="5712884" y="2133600"/>
            <a:ext cx="1303867" cy="484188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>
              <a:alpha val="50195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9232" name="Стрелка вправо 19"/>
          <p:cNvSpPr>
            <a:spLocks noChangeArrowheads="1"/>
          </p:cNvSpPr>
          <p:nvPr/>
        </p:nvSpPr>
        <p:spPr bwMode="auto">
          <a:xfrm>
            <a:off x="5712884" y="3357564"/>
            <a:ext cx="1303867" cy="484187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>
              <a:alpha val="50195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9233" name="Стрелка вправо 20"/>
          <p:cNvSpPr>
            <a:spLocks noChangeArrowheads="1"/>
          </p:cNvSpPr>
          <p:nvPr/>
        </p:nvSpPr>
        <p:spPr bwMode="auto">
          <a:xfrm>
            <a:off x="5712884" y="4508501"/>
            <a:ext cx="1303867" cy="485775"/>
          </a:xfrm>
          <a:prstGeom prst="rightArrow">
            <a:avLst>
              <a:gd name="adj1" fmla="val 50000"/>
              <a:gd name="adj2" fmla="val 49861"/>
            </a:avLst>
          </a:prstGeom>
          <a:solidFill>
            <a:schemeClr val="accent1">
              <a:alpha val="50195"/>
            </a:schemeClr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465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1595" y="242601"/>
            <a:ext cx="44882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Устройство </a:t>
            </a:r>
            <a:r>
              <a:rPr lang="ru-RU" sz="4000" b="1" dirty="0" err="1" smtClean="0">
                <a:solidFill>
                  <a:srgbClr val="002060"/>
                </a:solidFill>
              </a:rPr>
              <a:t>абакуса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3" y="1196658"/>
            <a:ext cx="7258302" cy="56613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835" y="1196658"/>
            <a:ext cx="4546234" cy="510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25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990A060-D0F6-4F5D-86ED-201F8E9D087D}" type="slidenum">
              <a:rPr lang="ru-RU" altLang="ru-RU" smtClean="0"/>
              <a:pPr eaLnBrk="1" hangingPunct="1"/>
              <a:t>8</a:t>
            </a:fld>
            <a:endParaRPr lang="ru-RU" altLang="ru-RU" smtClean="0"/>
          </a:p>
        </p:txBody>
      </p:sp>
      <p:pic>
        <p:nvPicPr>
          <p:cNvPr id="10243" name="Picture 2" descr="https://43e7ebc9-a-62cb3a1a-s-sites.googlegroups.com/site/mentmathloiro/mentalnaa-arifmetika-metodiceskie-razrabotki/metodiceskoe-obespecenie-obrazovatelnogo-processa/%D0%91%D0%B0%D0%B1%D0%B0%D0%BA%D1%83%D1%81.jpg?attachauth=ANoY7cp9aY9C3bMGl4YzQkWMCDHu7F4lLKmeC_ivTLxPKxkUfkaUEtZycGgl-WMSi6gbcN6-cjUq3VgNEjXEAYjKa6tQTaElF0L1ZzH-P2a1p-5rfoOK20O4HtB7DwFT2P1P99QuHmGt4DlYzm6N0iyTOr7WiUwWtIX3Gg2Eb_K0hYsELBmFZXnDAsIZwqqVcij5ECmTO3WdujHgrHf6dZH3vfRpeW2s0xaKvkdxWRoq8nwRCGNwaPutrkQww8qMUbdf5wkGDXGYvo_X_Oe2JUnWaUHUK66yKswKd0yhA8PS3F3c80yMFKqPiOso-XCZm2dObsg6605Di7kzIO7kGbLZ_AzXdeRAAiveKl02xomzjBUw25dUeXCabVzQ6eSAp5Y3AuwLfJIb&amp;attredirects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52514"/>
            <a:ext cx="3503084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https://43e7ebc9-a-62cb3a1a-s-sites.googlegroups.com/site/mentmathloiro/mentalnaa-arifmetika-metodiceskie-razrabotki/metodiceskoe-obespecenie-obrazovatelnogo-processa/ment1.jpg?attachauth=ANoY7cokevcxqOj-CFGm5lrFV0m-Domy6H_zxMiNW-cOS9KlAdiHrmj9HKpEpbF5JhKm8iand7epBWyRrAGJw4_9LvaIn3INLYQcXtS41PPzWpVeDyG2gWbtloWuFaP95I_uB8SGVWdcYuRt5DdIb-r70w6JrV9RLr12oK9zA2D-oTAfaoMWACa565iIWVoEGB7piHOrHmXU-2itq_OGzyKPkG1Ht4cJ7yt1Tts5CUTAlGY-e1auTroXOVIBTK59MUoLDO-Cd4X9AyuNMk4lbnKp9lyi2OpzyYOYDEISw4fYYqaU3tHJG4TwBwi-17R0tnTFrT0tfNXzWud30UsAYlrwOs-6N4VHJw%3D%3D&amp;attredirects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6338"/>
            <a:ext cx="3962400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6" descr="https://43e7ebc9-a-62cb3a1a-s-sites.googlegroups.com/site/mentmathloiro/mentalnaa-arifmetika-metodiceskie-razrabotki/metodiceskoe-obespecenie-obrazovatelnogo-processa/%D0%A3%D0%B0%D0%B1%D0%B0%D0%BA%D1%83%D1%81%D1%8B.jpg?attachauth=ANoY7cpXrRGpPWsy7SzVwday0Q71Sbl59jSISvWM1RxxoEj2UMpf0qbDm41uXP3m6VOWkc6Y2pEFheJKIVesfrW3K_pwOzCYYySqxPAI0zrtTJwzoJ3uX_e2wRIS_iJvn5b7z9qr0HlLpmfR9tqn3z6uijIAIuYdpHZnB-k8cMclJkBgQbPZa7jEja6T2jFUldQy6K1JSUuB36FNuuIIBwH9JTno7BVui7W6uVdzwp01KgAu51WZvv-AA0WN3rzBSh297mzbbs8zZVAD31bfj1Nwa_Ya8dgBXTxUeeMTYv8f7C3rLX_70jz5x0C1_5mQbO6rsf-eDzBDbDIVxbtUHa-r78bKa165BBUNO-9Hn5wakwCFEtdxkUFh3vLUT0sxs_bIoaCttsglnQuy57mYadWPLkCJQnQR9Q%3D%3D&amp;attredirects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2" y="1341439"/>
            <a:ext cx="3788833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0" descr="https://sites.google.com/site/mentmathloiro/_/rsrc/1510895770226/mentalnaa-arifmetika-metodiceskie-razrabotki/metodiceskoe-obespecenie-obrazovatelnogo-processa/%D0%A3%D1%87%D0%B5%D0%B1%D0%BD%D0%B8%D0%BA%D0%B8.jpg?height=110&amp;width=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1" y="1196975"/>
            <a:ext cx="3841751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Объект 3" descr="https://photos-mt.kcdn.kz/5f/6169d9ab54ef7100d47a0741487d57/1-575x43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817" y="3933825"/>
            <a:ext cx="4129616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TextBox 10"/>
          <p:cNvSpPr txBox="1">
            <a:spLocks noChangeArrowheads="1"/>
          </p:cNvSpPr>
          <p:nvPr/>
        </p:nvSpPr>
        <p:spPr bwMode="auto">
          <a:xfrm>
            <a:off x="3024717" y="188913"/>
            <a:ext cx="49904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800" b="1">
                <a:solidFill>
                  <a:srgbClr val="002060"/>
                </a:solidFill>
                <a:latin typeface="Monotype Corsiva" pitchFamily="66" charset="0"/>
              </a:rPr>
              <a:t>Методическое обеспечение занятия</a:t>
            </a:r>
          </a:p>
        </p:txBody>
      </p:sp>
      <p:pic>
        <p:nvPicPr>
          <p:cNvPr id="10249" name="Picture 12" descr="https://43e7ebc9-a-62cb3a1a-s-sites.googlegroups.com/site/mentmathloiro/mentalnaa-arifmetika-metodiceskie-razrabotki/metodiceskoe-obespecenie-obrazovatelnogo-processa/%D0%9C%D0%B5%D0%BD%D1%82%D0%B0%D0%BB%D1%8C%D0%BD%D1%8B%D0%B5%20%D0%BA%D0%B0%D1%80%D1%82%D1%8B%204.jpg?attachauth=ANoY7cpr7xTmVmZIW9OggaZJtxdjF51f7mO43T80Au4LnwSJGXfJedF_01uedxS7N9CAWuX64YHAucHnTLRJlBufVop5w2Wp9Xkm68aJijgGCDOlqJOPYxHTGmgmRFjFDdklptgh6EqVFGEQIIOEwE_Nn9ZRZdyrje06OTL0hwvV2zzrXlbo3W7L71LRp4RWq3ezcuQwcn5hRddzPP1ZJHfcwgc1q7Vw7tBPEt773_OoBxPp3gI_fz1rz6mXuLTFIfFzFsTM_g-IipFotFLXKElZ2ZW5ko5lpRFXkKKxOijvwLqX3Hv2lI5w5LStYEGG3qf4eFj8rs06pvmdOZR5qT_QwXyREAyKh8NcAb3Bw882LWG5ApKeZd9FpU_Hj6Caa2GyqybUq-oI64UyYZYrFLavt1F4U4sFuT5YNmzEgjqcQSZx9S5sU_0GgXnGmxahQ1ML675UyfXBgZaqZV5h8PaJ_L7w3_yoiA%3D%3D&amp;attredirects=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184" y="4076700"/>
            <a:ext cx="3790949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TextBox 12"/>
          <p:cNvSpPr txBox="1">
            <a:spLocks noChangeArrowheads="1"/>
          </p:cNvSpPr>
          <p:nvPr/>
        </p:nvSpPr>
        <p:spPr bwMode="auto">
          <a:xfrm>
            <a:off x="334434" y="692150"/>
            <a:ext cx="22946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/>
              <a:t>Абакус для учителя</a:t>
            </a:r>
          </a:p>
        </p:txBody>
      </p:sp>
      <p:sp>
        <p:nvSpPr>
          <p:cNvPr id="10251" name="TextBox 13"/>
          <p:cNvSpPr txBox="1">
            <a:spLocks noChangeArrowheads="1"/>
          </p:cNvSpPr>
          <p:nvPr/>
        </p:nvSpPr>
        <p:spPr bwMode="auto">
          <a:xfrm>
            <a:off x="3600451" y="908050"/>
            <a:ext cx="4127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/>
              <a:t>Абакус для обучающихся</a:t>
            </a:r>
          </a:p>
        </p:txBody>
      </p:sp>
      <p:sp>
        <p:nvSpPr>
          <p:cNvPr id="10252" name="TextBox 14"/>
          <p:cNvSpPr txBox="1">
            <a:spLocks noChangeArrowheads="1"/>
          </p:cNvSpPr>
          <p:nvPr/>
        </p:nvSpPr>
        <p:spPr bwMode="auto">
          <a:xfrm>
            <a:off x="8303685" y="692150"/>
            <a:ext cx="20794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/>
              <a:t>Учебные пособия</a:t>
            </a:r>
          </a:p>
        </p:txBody>
      </p:sp>
      <p:sp>
        <p:nvSpPr>
          <p:cNvPr id="10253" name="Прямоугольник 15"/>
          <p:cNvSpPr>
            <a:spLocks noChangeArrowheads="1"/>
          </p:cNvSpPr>
          <p:nvPr/>
        </p:nvSpPr>
        <p:spPr bwMode="auto">
          <a:xfrm>
            <a:off x="719667" y="3284539"/>
            <a:ext cx="15603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/>
              <a:t>Флэш-карты </a:t>
            </a:r>
          </a:p>
        </p:txBody>
      </p:sp>
      <p:sp>
        <p:nvSpPr>
          <p:cNvPr id="10254" name="Прямоугольник 16"/>
          <p:cNvSpPr>
            <a:spLocks noChangeArrowheads="1"/>
          </p:cNvSpPr>
          <p:nvPr/>
        </p:nvSpPr>
        <p:spPr bwMode="auto">
          <a:xfrm>
            <a:off x="4559301" y="3357563"/>
            <a:ext cx="23038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/>
              <a:t>Ментальные карты </a:t>
            </a:r>
          </a:p>
        </p:txBody>
      </p:sp>
      <p:sp>
        <p:nvSpPr>
          <p:cNvPr id="10255" name="Прямоугольник 17"/>
          <p:cNvSpPr>
            <a:spLocks noChangeArrowheads="1"/>
          </p:cNvSpPr>
          <p:nvPr/>
        </p:nvSpPr>
        <p:spPr bwMode="auto">
          <a:xfrm flipH="1">
            <a:off x="7535334" y="3284538"/>
            <a:ext cx="499321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600"/>
              <a:t>Задания для детей на работу </a:t>
            </a:r>
          </a:p>
          <a:p>
            <a:pPr algn="ctr" eaLnBrk="1" hangingPunct="1"/>
            <a:r>
              <a:rPr lang="ru-RU" altLang="ru-RU" sz="1600"/>
              <a:t>с числами интеллектуального</a:t>
            </a:r>
          </a:p>
          <a:p>
            <a:pPr algn="ctr" eaLnBrk="1" hangingPunct="1"/>
            <a:r>
              <a:rPr lang="ru-RU" altLang="ru-RU" sz="1600"/>
              <a:t> характера</a:t>
            </a:r>
          </a:p>
        </p:txBody>
      </p:sp>
    </p:spTree>
    <p:extLst>
      <p:ext uri="{BB962C8B-B14F-4D97-AF65-F5344CB8AC3E}">
        <p14:creationId xmlns:p14="http://schemas.microsoft.com/office/powerpoint/2010/main" val="272031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527051" y="1"/>
            <a:ext cx="10972800" cy="993775"/>
          </a:xfrm>
        </p:spPr>
        <p:txBody>
          <a:bodyPr/>
          <a:lstStyle/>
          <a:p>
            <a:r>
              <a:rPr lang="ru-RU" altLang="ru-RU" smtClean="0">
                <a:solidFill>
                  <a:srgbClr val="002060"/>
                </a:solidFill>
                <a:latin typeface="Monotype Corsiva" pitchFamily="66" charset="0"/>
              </a:rPr>
              <a:t>Упражнения</a:t>
            </a:r>
          </a:p>
        </p:txBody>
      </p:sp>
      <p:sp>
        <p:nvSpPr>
          <p:cNvPr id="11267" name="Содержимое 2"/>
          <p:cNvSpPr>
            <a:spLocks noGrp="1"/>
          </p:cNvSpPr>
          <p:nvPr>
            <p:ph idx="1"/>
          </p:nvPr>
        </p:nvSpPr>
        <p:spPr>
          <a:xfrm>
            <a:off x="1" y="836613"/>
            <a:ext cx="11952817" cy="2952750"/>
          </a:xfrm>
        </p:spPr>
        <p:txBody>
          <a:bodyPr/>
          <a:lstStyle/>
          <a:p>
            <a:r>
              <a:rPr lang="ru-RU" alt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Демонстрация и распознавание на скорость флэш-карт;</a:t>
            </a:r>
          </a:p>
          <a:p>
            <a:r>
              <a:rPr lang="ru-RU" alt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Проведение игр в форме соревнований;</a:t>
            </a:r>
          </a:p>
          <a:p>
            <a:r>
              <a:rPr lang="ru-RU" alt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Счет на </a:t>
            </a:r>
            <a:r>
              <a:rPr lang="ru-RU" alt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абакусе</a:t>
            </a:r>
            <a:r>
              <a:rPr lang="ru-RU" alt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(примеры из рабочей тетради или под диктовку учителя)</a:t>
            </a:r>
          </a:p>
          <a:p>
            <a:endParaRPr lang="ru-RU" altLang="ru-RU" dirty="0" smtClean="0"/>
          </a:p>
          <a:p>
            <a:endParaRPr lang="ru-RU" altLang="ru-RU" dirty="0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4C28EE3-70B4-4143-AF57-A1E981285D18}" type="slidenum">
              <a:rPr lang="ru-RU" altLang="ru-RU" smtClean="0"/>
              <a:pPr eaLnBrk="1" hangingPunct="1"/>
              <a:t>9</a:t>
            </a:fld>
            <a:endParaRPr lang="ru-RU" altLang="ru-RU" smtClean="0"/>
          </a:p>
        </p:txBody>
      </p:sp>
      <p:pic>
        <p:nvPicPr>
          <p:cNvPr id="11269" name="Picture 2" descr="https://pp.userapi.com/c824603/v824603726/49315/Tu1dwJGcKJ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8" y="2424430"/>
            <a:ext cx="4257791" cy="2654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https://sun9-7.userapi.com/impg/SCq-DSe-933l7Vl75PGOjW1CmYKfx2WTAOZ2tg/FdqJPKoqWxU.jpg?size=811x1080&amp;quality=95&amp;sign=a3899ccb5e60c678f7581bc0d9865691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961" y="2308282"/>
            <a:ext cx="3305587" cy="440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429" y="2308282"/>
            <a:ext cx="2951627" cy="393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680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06498C"/>
      </a:dk1>
      <a:lt1>
        <a:srgbClr val="FFFFFF"/>
      </a:lt1>
      <a:dk2>
        <a:srgbClr val="06498C"/>
      </a:dk2>
      <a:lt2>
        <a:srgbClr val="969696"/>
      </a:lt2>
      <a:accent1>
        <a:srgbClr val="FFFFFF"/>
      </a:accent1>
      <a:accent2>
        <a:srgbClr val="8DC6FF"/>
      </a:accent2>
      <a:accent3>
        <a:srgbClr val="535379"/>
      </a:accent3>
      <a:accent4>
        <a:srgbClr val="737359"/>
      </a:accent4>
      <a:accent5>
        <a:srgbClr val="939339"/>
      </a:accent5>
      <a:accent6>
        <a:srgbClr val="B3B319"/>
      </a:accent6>
      <a:hlink>
        <a:srgbClr val="0066CC"/>
      </a:hlink>
      <a:folHlink>
        <a:srgbClr val="00A800"/>
      </a:folHlink>
    </a:clrScheme>
    <a:fontScheme name="Presentation">
      <a:majorFont>
        <a:latin typeface="Calibri"/>
        <a:ea typeface="SimSun"/>
        <a:cs typeface="Times New Roman"/>
      </a:majorFont>
      <a:minorFont>
        <a:latin typeface="Calibri"/>
        <a:ea typeface="SimSu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6498C"/>
        </a:dk1>
        <a:lt1>
          <a:srgbClr val="FFFFFF"/>
        </a:lt1>
        <a:dk2>
          <a:srgbClr val="06498C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4B3523"/>
        </a:dk1>
        <a:lt1>
          <a:srgbClr val="FFFFD9"/>
        </a:lt1>
        <a:dk2>
          <a:srgbClr val="4B3523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569CA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06498C"/>
        </a:dk1>
        <a:lt1>
          <a:srgbClr val="FFFFFF"/>
        </a:lt1>
        <a:dk2>
          <a:srgbClr val="06498C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06498C"/>
        </a:dk1>
        <a:lt1>
          <a:srgbClr val="FFFFFF"/>
        </a:lt1>
        <a:dk2>
          <a:srgbClr val="06498C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06498C"/>
        </a:dk1>
        <a:lt1>
          <a:srgbClr val="FFFFFF"/>
        </a:lt1>
        <a:dk2>
          <a:srgbClr val="06498C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06498C"/>
        </a:dk1>
        <a:lt1>
          <a:srgbClr val="FFFFFF"/>
        </a:lt1>
        <a:dk2>
          <a:srgbClr val="06498C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1857</TotalTime>
  <Words>352</Words>
  <Application>Microsoft Office PowerPoint</Application>
  <PresentationFormat>Произвольный</PresentationFormat>
  <Paragraphs>85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Presentation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Упражнения</vt:lpstr>
      <vt:lpstr>Упражнение «Двуручное рисование»</vt:lpstr>
      <vt:lpstr>Упражнение «Алфавит».</vt:lpstr>
      <vt:lpstr>Светофор  Суть задания: назвать цвет, не читая слово.</vt:lpstr>
      <vt:lpstr>Счет на абакусе</vt:lpstr>
      <vt:lpstr>Использование на занятиях различных головоломок со счетными палочками и конструкторами «Танграм», «Тайны фигур», «Волшебный треугольник» развивает произвольное внимание и пространственное мышление.</vt:lpstr>
      <vt:lpstr>Ментальная карта – изображение абакуса в положении «ноль».  Суть задания: Косточки мы видим, но двигать не можем, перемещаем их силой своего воображения. Запоминаем промежуточные результаты и развиваем навык быстрого запоминания. </vt:lpstr>
      <vt:lpstr>Ментальный счет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Вероника Петровна Большакова</dc:creator>
  <cp:lastModifiedBy>RePack by Diakov</cp:lastModifiedBy>
  <cp:revision>36</cp:revision>
  <dcterms:created xsi:type="dcterms:W3CDTF">2023-03-27T13:29:06Z</dcterms:created>
  <dcterms:modified xsi:type="dcterms:W3CDTF">2024-04-01T17:07:47Z</dcterms:modified>
</cp:coreProperties>
</file>