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0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im3-tub-ru.yandex.net/i?id=bdcab6ad1058def5069416fd11e4944c&amp;n=21"/>
          <p:cNvPicPr/>
          <p:nvPr/>
        </p:nvPicPr>
        <p:blipFill>
          <a:blip r:embed="rId2"/>
          <a:srcRect l="2491" r="3559"/>
          <a:stretch>
            <a:fillRect/>
          </a:stretch>
        </p:blipFill>
        <p:spPr bwMode="auto">
          <a:xfrm>
            <a:off x="533400" y="4267200"/>
            <a:ext cx="1924050" cy="1093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981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Обучение дошкольников рассказыванию по </a:t>
            </a:r>
            <a:r>
              <a:rPr sz="40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ерии</a:t>
            </a:r>
            <a:r>
              <a:rPr lang="ru-RU" sz="40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сюжетных картин</a:t>
            </a:r>
            <a:endParaRPr lang="ru-RU" sz="4000" b="1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371600" y="3657597"/>
            <a:ext cx="4247919" cy="799072"/>
            <a:chOff x="1875" y="7022"/>
            <a:chExt cx="6690" cy="1259"/>
          </a:xfrm>
        </p:grpSpPr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1875" y="7561"/>
              <a:ext cx="1003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381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2760" y="7202"/>
              <a:ext cx="990" cy="7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381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3750" y="7307"/>
              <a:ext cx="1005" cy="75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381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4755" y="7022"/>
              <a:ext cx="915" cy="76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381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5670" y="7307"/>
              <a:ext cx="900" cy="750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6570" y="7022"/>
              <a:ext cx="990" cy="765"/>
            </a:xfrm>
            <a:prstGeom prst="ellipse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381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7560" y="7187"/>
              <a:ext cx="1005" cy="76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381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819400" y="44196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Дорофеева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24400" y="4419600"/>
            <a:ext cx="16764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05600" y="4419600"/>
            <a:ext cx="1905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Александровна</a:t>
            </a:r>
            <a:endParaRPr lang="ru-RU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2514600" y="4953000"/>
            <a:ext cx="304800" cy="152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6400800" y="4953000"/>
            <a:ext cx="304800" cy="152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4495800" y="4953000"/>
            <a:ext cx="304800" cy="1524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86200" y="5181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848600" y="5181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86600" y="5181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67400" y="5181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105400" y="51816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0"/>
            <a:ext cx="2895600" cy="533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приемы-варианты: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533400"/>
            <a:ext cx="8839200" cy="617220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Детям на каждый стол даются разные сери картин (из уже знакомых серий,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использующихся в практике работы детского сада). Предлагается разложить их в такой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последовательности, чтобы получился рассказ.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на доске педагог выставляет другой набор картинок, в них заведомо нарушена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последовательность. Дети должны отыскать ошибку и исправить ее. Далее детям дается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придумать название рассказа и содержание по всем картинам.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Вся серия картинок выставляется на доске. Первая картинка открыта, вторая, третья,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четвертая картинки закрыты. Детям предлагается по такому расположению составить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составления рассказа открывается вторая картинка, снова дети придумывают рассказ по данному расположению. Далее последовательно открывается третья картинка, затем последняя. В конце дети дают название рассказа, выбирают самое удачное.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efoteka.ru/images/r/0/6/f/06fc5800b33e51868f78bb67b5911e5b.jpeg"/>
          <p:cNvPicPr/>
          <p:nvPr/>
        </p:nvPicPr>
        <p:blipFill>
          <a:blip r:embed="rId2" cstate="print"/>
          <a:srcRect l="1321" t="2323" r="50847" b="54783"/>
          <a:stretch>
            <a:fillRect/>
          </a:stretch>
        </p:blipFill>
        <p:spPr bwMode="auto">
          <a:xfrm>
            <a:off x="914400" y="3505200"/>
            <a:ext cx="1323975" cy="159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foteka.ru/images/r/0/6/f/06fc5800b33e51868f78bb67b5911e5b.jpeg"/>
          <p:cNvPicPr/>
          <p:nvPr/>
        </p:nvPicPr>
        <p:blipFill>
          <a:blip r:embed="rId3" cstate="print"/>
          <a:srcRect l="52423" t="2477" r="3965" b="54644"/>
          <a:stretch>
            <a:fillRect/>
          </a:stretch>
        </p:blipFill>
        <p:spPr bwMode="auto">
          <a:xfrm>
            <a:off x="2743200" y="3505200"/>
            <a:ext cx="1295400" cy="161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foteka.ru/images/r/0/6/f/06fc5800b33e51868f78bb67b5911e5b.jpeg"/>
          <p:cNvPicPr/>
          <p:nvPr/>
        </p:nvPicPr>
        <p:blipFill>
          <a:blip r:embed="rId4" cstate="print"/>
          <a:srcRect l="1322" t="52787" r="52159" b="4334"/>
          <a:stretch>
            <a:fillRect/>
          </a:stretch>
        </p:blipFill>
        <p:spPr bwMode="auto">
          <a:xfrm>
            <a:off x="4648200" y="3505200"/>
            <a:ext cx="131449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foteka.ru/images/r/0/6/f/06fc5800b33e51868f78bb67b5911e5b.jpeg"/>
          <p:cNvPicPr/>
          <p:nvPr/>
        </p:nvPicPr>
        <p:blipFill>
          <a:blip r:embed="rId5" cstate="print"/>
          <a:srcRect l="51322" t="52322" r="2203" b="4025"/>
          <a:stretch>
            <a:fillRect/>
          </a:stretch>
        </p:blipFill>
        <p:spPr bwMode="auto">
          <a:xfrm>
            <a:off x="6477000" y="3505200"/>
            <a:ext cx="1276350" cy="16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19400" y="3581400"/>
            <a:ext cx="1143000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24400" y="3581400"/>
            <a:ext cx="1143000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53200" y="3581400"/>
            <a:ext cx="1143000" cy="1447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971800" cy="457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приемы-варианты: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6019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Перед занятием каждый ребенок раскладывает последовательно серию картинок. На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занятии педагог расставляет картинки заведомо неверно и спрашивает: «Правильно ли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поставлены картинки? Что надо сделать, чтобы было правильно? Кто из вас разложил,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картинки не так, как стоят они сейчас?» Дети обсуждают, почему надо разложить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картинки в той, а не иной последовательности. Затем дети составляют рассказ по всей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 (на каждую картинку вызывается один ребенок, дети договариваются между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собой, кто будет начинать рассказ, кто его продолжит и кто закончит).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доске выставляется серия из четырех картинок: три первые закрыты, последняя открыта. Детям задается вопрос: «Как вы думаете, что здесь могло произойти? Попробуйте составить рассказ, когда вы знаете, чем закончились события».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открывается первая картинка. Теперь детям знакомо содержание картинки, снова придумывается рассказ. После этого открываются средние картинки.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aduga.name/wp-content/uploads/2015/10/77777.jpg"/>
          <p:cNvPicPr/>
          <p:nvPr/>
        </p:nvPicPr>
        <p:blipFill>
          <a:blip r:embed="rId2" cstate="print"/>
          <a:srcRect l="1714" t="1321" r="52257" b="67347"/>
          <a:stretch>
            <a:fillRect/>
          </a:stretch>
        </p:blipFill>
        <p:spPr bwMode="auto">
          <a:xfrm>
            <a:off x="457200" y="2438400"/>
            <a:ext cx="1104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duga.name/wp-content/uploads/2015/10/77777.jpg"/>
          <p:cNvPicPr/>
          <p:nvPr/>
        </p:nvPicPr>
        <p:blipFill>
          <a:blip r:embed="rId3" cstate="print"/>
          <a:srcRect l="51344" t="756" r="1956" b="67297"/>
          <a:stretch>
            <a:fillRect/>
          </a:stretch>
        </p:blipFill>
        <p:spPr bwMode="auto">
          <a:xfrm>
            <a:off x="5562600" y="2438400"/>
            <a:ext cx="10572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aduga.name/wp-content/uploads/2015/10/77777.jpg"/>
          <p:cNvPicPr/>
          <p:nvPr/>
        </p:nvPicPr>
        <p:blipFill>
          <a:blip r:embed="rId4" cstate="print"/>
          <a:srcRect l="1956" t="34026" r="51589" b="34594"/>
          <a:stretch>
            <a:fillRect/>
          </a:stretch>
        </p:blipFill>
        <p:spPr bwMode="auto">
          <a:xfrm>
            <a:off x="3886200" y="2438400"/>
            <a:ext cx="1047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aduga.name/wp-content/uploads/2015/10/77777.jpg"/>
          <p:cNvPicPr/>
          <p:nvPr/>
        </p:nvPicPr>
        <p:blipFill>
          <a:blip r:embed="rId5" cstate="print"/>
          <a:srcRect l="50611" t="34026" r="2445" b="34783"/>
          <a:stretch>
            <a:fillRect/>
          </a:stretch>
        </p:blipFill>
        <p:spPr bwMode="auto">
          <a:xfrm>
            <a:off x="2133600" y="24384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raduga.name/wp-content/uploads/2015/10/77777.jpg"/>
          <p:cNvPicPr/>
          <p:nvPr/>
        </p:nvPicPr>
        <p:blipFill>
          <a:blip r:embed="rId6" cstate="print"/>
          <a:srcRect l="1714" t="67486" r="50543" b="1134"/>
          <a:stretch>
            <a:fillRect/>
          </a:stretch>
        </p:blipFill>
        <p:spPr bwMode="auto">
          <a:xfrm>
            <a:off x="7239000" y="2362200"/>
            <a:ext cx="109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eshka.ru/wp-content/uploads/2015/05/syuzhetnye_kartinki_dlya_detey_9.jpg"/>
          <p:cNvPicPr/>
          <p:nvPr/>
        </p:nvPicPr>
        <p:blipFill>
          <a:blip r:embed="rId7"/>
          <a:srcRect l="3049" t="3685" r="50848" b="49632"/>
          <a:stretch>
            <a:fillRect/>
          </a:stretch>
        </p:blipFill>
        <p:spPr bwMode="auto">
          <a:xfrm>
            <a:off x="1447800" y="4038600"/>
            <a:ext cx="10287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eshka.ru/wp-content/uploads/2015/05/syuzhetnye_kartinki_dlya_detey_9.jpg"/>
          <p:cNvPicPr/>
          <p:nvPr/>
        </p:nvPicPr>
        <p:blipFill>
          <a:blip r:embed="rId7"/>
          <a:srcRect l="49469" t="3685" r="6144" b="49632"/>
          <a:stretch>
            <a:fillRect/>
          </a:stretch>
        </p:blipFill>
        <p:spPr bwMode="auto">
          <a:xfrm>
            <a:off x="3048000" y="4038600"/>
            <a:ext cx="1019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steshka.ru/wp-content/uploads/2015/05/syuzhetnye_kartinki_dlya_detey_9.jpg"/>
          <p:cNvPicPr/>
          <p:nvPr/>
        </p:nvPicPr>
        <p:blipFill>
          <a:blip r:embed="rId7"/>
          <a:srcRect l="2033" t="50369" r="50192" b="2703"/>
          <a:stretch>
            <a:fillRect/>
          </a:stretch>
        </p:blipFill>
        <p:spPr bwMode="auto">
          <a:xfrm>
            <a:off x="4648200" y="3962400"/>
            <a:ext cx="1114425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eshka.ru/wp-content/uploads/2015/05/syuzhetnye_kartinki_dlya_detey_9.jpg"/>
          <p:cNvPicPr/>
          <p:nvPr/>
        </p:nvPicPr>
        <p:blipFill>
          <a:blip r:embed="rId7"/>
          <a:srcRect l="49808" t="51351" r="3052" b="3194"/>
          <a:stretch>
            <a:fillRect/>
          </a:stretch>
        </p:blipFill>
        <p:spPr bwMode="auto">
          <a:xfrm>
            <a:off x="6324600" y="3962400"/>
            <a:ext cx="1095375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1447800" y="4038600"/>
            <a:ext cx="9906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4038600"/>
            <a:ext cx="9906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8200" y="4038600"/>
            <a:ext cx="10668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http://steshka.ru/wp-content/uploads/2015/05/syuzhetnye_kartinki_dlya_detey_9.jpg"/>
          <p:cNvPicPr/>
          <p:nvPr/>
        </p:nvPicPr>
        <p:blipFill>
          <a:blip r:embed="rId7"/>
          <a:srcRect l="49808" t="51351" r="3052" b="3194"/>
          <a:stretch>
            <a:fillRect/>
          </a:stretch>
        </p:blipFill>
        <p:spPr bwMode="auto">
          <a:xfrm>
            <a:off x="6400800" y="5562600"/>
            <a:ext cx="1095375" cy="1143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Рисунок 17" descr="http://steshka.ru/wp-content/uploads/2015/05/syuzhetnye_kartinki_dlya_detey_9.jpg"/>
          <p:cNvPicPr/>
          <p:nvPr/>
        </p:nvPicPr>
        <p:blipFill>
          <a:blip r:embed="rId7"/>
          <a:srcRect l="3049" t="3685" r="50848" b="49632"/>
          <a:stretch>
            <a:fillRect/>
          </a:stretch>
        </p:blipFill>
        <p:spPr bwMode="auto">
          <a:xfrm>
            <a:off x="1447800" y="5638800"/>
            <a:ext cx="1028700" cy="1057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4800600" y="5638800"/>
            <a:ext cx="9906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24200" y="5638800"/>
            <a:ext cx="9906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2895600" cy="457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приемы-варианты: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 выставляет серию из четырех картинок, открывается первая и четвертая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картинка, вторая и третья  - закрыты. Дети придумывают рассказ по этому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расположению, дают ему название. Затем открываются все картинки, снова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составляется рассказ.</a:t>
            </a: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Ушакова О.С. и Смирнова Е.А. рекомендуют, чтобы на каждом занятии дети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выполняли различные упражнения, лексические и грамматические, направленные на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умений составлять простые и сложные предложения, подбирать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 и антонимы к заданным словам, связывать между собой части высказывания.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работа должна сочетаться с основным содержанием рассказов, с персонажами,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изображенными на картине.</a:t>
            </a:r>
          </a:p>
          <a:p>
            <a:endParaRPr lang="ru-RU" dirty="0"/>
          </a:p>
        </p:txBody>
      </p:sp>
      <p:pic>
        <p:nvPicPr>
          <p:cNvPr id="4" name="Рисунок 3" descr="http://xn----7sbb3aaldicno5bm3eh.xn--p1ai/98/123.jpg"/>
          <p:cNvPicPr/>
          <p:nvPr/>
        </p:nvPicPr>
        <p:blipFill>
          <a:blip r:embed="rId2"/>
          <a:srcRect l="1632" t="2074" r="51587" b="67220"/>
          <a:stretch>
            <a:fillRect/>
          </a:stretch>
        </p:blipFill>
        <p:spPr bwMode="auto">
          <a:xfrm>
            <a:off x="457200" y="2362200"/>
            <a:ext cx="16383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xn----7sbb3aaldicno5bm3eh.xn--p1ai/98/123.jpg"/>
          <p:cNvPicPr/>
          <p:nvPr/>
        </p:nvPicPr>
        <p:blipFill>
          <a:blip r:embed="rId2"/>
          <a:srcRect l="52221" t="1867" r="1541" b="67427"/>
          <a:stretch>
            <a:fillRect/>
          </a:stretch>
        </p:blipFill>
        <p:spPr bwMode="auto">
          <a:xfrm>
            <a:off x="2590800" y="2362200"/>
            <a:ext cx="1619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--7sbb3aaldicno5bm3eh.xn--p1ai/98/123.jpg"/>
          <p:cNvPicPr/>
          <p:nvPr/>
        </p:nvPicPr>
        <p:blipFill>
          <a:blip r:embed="rId2"/>
          <a:srcRect l="1360" t="34854" r="51267" b="34440"/>
          <a:stretch>
            <a:fillRect/>
          </a:stretch>
        </p:blipFill>
        <p:spPr bwMode="auto">
          <a:xfrm>
            <a:off x="4572000" y="2362200"/>
            <a:ext cx="16573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xn----7sbb3aaldicno5bm3eh.xn--p1ai/98/123.jpg"/>
          <p:cNvPicPr/>
          <p:nvPr/>
        </p:nvPicPr>
        <p:blipFill>
          <a:blip r:embed="rId2"/>
          <a:srcRect l="52218" t="34854" r="2172" b="35478"/>
          <a:stretch>
            <a:fillRect/>
          </a:stretch>
        </p:blipFill>
        <p:spPr bwMode="auto">
          <a:xfrm>
            <a:off x="6781800" y="2362200"/>
            <a:ext cx="1600200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590800" y="2362200"/>
            <a:ext cx="16002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362200"/>
            <a:ext cx="16764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5562600" cy="5334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приемы из опыта работы логопедов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старшем дошкольном возрасте  можно использовать кроссворды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упражнение «Вставь букву».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Например: серия картинок «Медвежонок на прогулке». Вставь буквы и ты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отгадаешь героев.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Животное, впадающее в спячку зимой.                  _ е _ в _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(медведь)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Полосатое, мохнатое насекомое.                           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_ е _ _ (пчела)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Дом для зверей, птиц, насекомых.                           _ е _ (лес)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впиши буквы в кроссворд и ты узнаешь героев: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956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38400" y="4114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384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81200" y="4572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38400" y="54864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10000" y="5029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0" y="4114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38400" y="5029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38400" y="3657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endParaRPr lang="ru-RU" dirty="0"/>
          </a:p>
        </p:txBody>
      </p:sp>
      <p:pic>
        <p:nvPicPr>
          <p:cNvPr id="18" name="Рисунок 17" descr="http://on2.docdat.com/tw_files2/urls_24/67/d-66155/66155_html_m579c8dfa.jpg"/>
          <p:cNvPicPr/>
          <p:nvPr/>
        </p:nvPicPr>
        <p:blipFill>
          <a:blip r:embed="rId2"/>
          <a:srcRect l="12500" t="51128" r="62981"/>
          <a:stretch>
            <a:fillRect/>
          </a:stretch>
        </p:blipFill>
        <p:spPr bwMode="auto">
          <a:xfrm>
            <a:off x="7162800" y="3124200"/>
            <a:ext cx="150495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http://thumbs.dreamstime.com/z/bee-western-honey-front-white-background-45580203.jpg"/>
          <p:cNvPicPr/>
          <p:nvPr/>
        </p:nvPicPr>
        <p:blipFill>
          <a:blip r:embed="rId3" cstate="print"/>
          <a:srcRect l="20203" t="14223" r="6200" b="20131"/>
          <a:stretch>
            <a:fillRect/>
          </a:stretch>
        </p:blipFill>
        <p:spPr bwMode="auto">
          <a:xfrm flipH="1">
            <a:off x="381000" y="5410200"/>
            <a:ext cx="1524001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https://im0-tub-ru.yandex.net/i?id=3cb05a1ae72493fd80d4ae6c73925733&amp;n=33&amp;h=215&amp;w=34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5181600"/>
            <a:ext cx="240792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5410200" cy="4572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приемы из опыта работы логопедов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Разделить детей на две команды. Каждая команда составляет свой рассказ по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картинкам. Педагог записывает получившиеся рассказы, затем их обсуждают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детьми.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Дети делятся на 2 команды: игра 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«Скажи по-другому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подобрать как можно больше слов близких по значению к слову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«Лес» (дремучий, густой, темный, еловый, сосновый, непроходимый, …);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делает медвежонок?- подбирается, крадется…;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медвежонок какой? – маленький, несмышленый, глупый…;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сделала пчела? - укусила, ужалила, поранила…;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пчелы какие? – сердитые, злые, страшные, разъяренные…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Игра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Тренировка памяти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После того как дети составили рассказ по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серии картинок, педагог убирает картинки и просит детей вспомнить как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больше предметов, героев, которые изображены на картинках. 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ok-t.ru/studopediaru/baza16/3477595871745.files/image003.jpg"/>
          <p:cNvPicPr/>
          <p:nvPr/>
        </p:nvPicPr>
        <p:blipFill>
          <a:blip r:embed="rId2"/>
          <a:srcRect l="38400" t="2110" r="42000" b="51477"/>
          <a:stretch>
            <a:fillRect/>
          </a:stretch>
        </p:blipFill>
        <p:spPr bwMode="auto">
          <a:xfrm>
            <a:off x="152400" y="3962400"/>
            <a:ext cx="99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k-t.ru/studopediaru/baza16/3477595871745.files/image003.jpg"/>
          <p:cNvPicPr/>
          <p:nvPr/>
        </p:nvPicPr>
        <p:blipFill>
          <a:blip r:embed="rId2"/>
          <a:srcRect l="59000" t="1266" r="21400" b="52321"/>
          <a:stretch>
            <a:fillRect/>
          </a:stretch>
        </p:blipFill>
        <p:spPr bwMode="auto">
          <a:xfrm>
            <a:off x="1219200" y="3962400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ok-t.ru/studopediaru/baza16/3477595871745.files/image003.jpg"/>
          <p:cNvPicPr/>
          <p:nvPr/>
        </p:nvPicPr>
        <p:blipFill>
          <a:blip r:embed="rId2"/>
          <a:srcRect l="80200" t="2110" r="1400" b="51477"/>
          <a:stretch>
            <a:fillRect/>
          </a:stretch>
        </p:blipFill>
        <p:spPr bwMode="auto">
          <a:xfrm>
            <a:off x="2362200" y="3962400"/>
            <a:ext cx="99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ok-t.ru/studopediaru/baza16/3477595871745.files/image003.jpg"/>
          <p:cNvPicPr/>
          <p:nvPr/>
        </p:nvPicPr>
        <p:blipFill>
          <a:blip r:embed="rId2"/>
          <a:srcRect l="38400" t="50211" r="41400" b="3376"/>
          <a:stretch>
            <a:fillRect/>
          </a:stretch>
        </p:blipFill>
        <p:spPr bwMode="auto">
          <a:xfrm>
            <a:off x="3429000" y="3962400"/>
            <a:ext cx="1038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ok-t.ru/studopediaru/baza16/3477595871745.files/image003.jpg"/>
          <p:cNvPicPr/>
          <p:nvPr/>
        </p:nvPicPr>
        <p:blipFill>
          <a:blip r:embed="rId2"/>
          <a:srcRect l="59000" t="51899" r="21600" b="3797"/>
          <a:stretch>
            <a:fillRect/>
          </a:stretch>
        </p:blipFill>
        <p:spPr bwMode="auto">
          <a:xfrm>
            <a:off x="4572000" y="39624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ok-t.ru/studopediaru/baza16/3477595871745.files/image003.jpg"/>
          <p:cNvPicPr/>
          <p:nvPr/>
        </p:nvPicPr>
        <p:blipFill>
          <a:blip r:embed="rId2"/>
          <a:srcRect l="79600" t="52743" r="1400" b="2954"/>
          <a:stretch>
            <a:fillRect/>
          </a:stretch>
        </p:blipFill>
        <p:spPr bwMode="auto">
          <a:xfrm>
            <a:off x="5715000" y="3962400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0.liveinternet.ru/images/attach/c/5/87/910/87910130_large_9.jpg"/>
          <p:cNvPicPr/>
          <p:nvPr/>
        </p:nvPicPr>
        <p:blipFill>
          <a:blip r:embed="rId3"/>
          <a:srcRect l="3170" t="66729" r="50976" b="2457"/>
          <a:stretch>
            <a:fillRect/>
          </a:stretch>
        </p:blipFill>
        <p:spPr bwMode="auto">
          <a:xfrm rot="5400000">
            <a:off x="6741317" y="4079082"/>
            <a:ext cx="12192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0.liveinternet.ru/images/attach/c/5/87/910/87910130_large_9.jpg"/>
          <p:cNvPicPr/>
          <p:nvPr/>
        </p:nvPicPr>
        <p:blipFill>
          <a:blip r:embed="rId3"/>
          <a:srcRect l="50732" t="67296" r="3171" b="4915"/>
          <a:stretch>
            <a:fillRect/>
          </a:stretch>
        </p:blipFill>
        <p:spPr bwMode="auto">
          <a:xfrm rot="5400000">
            <a:off x="7893844" y="4069556"/>
            <a:ext cx="1219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1981200" cy="6096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638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Жукова Н.С.,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Мастюкова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Е.М., Филичева Т.Б.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Логопедия.- Екатеринбург, 1999.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Мастюкова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Е.М.,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Ипполитова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Нарушение речи у детей с церебральным 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параличем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.- М., 1985.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И.А.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Логопедическая диагностика, коррекция и профилактика нарушений речи у дошкольников с ДЦП. –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С-Пб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2004.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Ушакова О.С., Смирнова Е.А.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Использование серий сюжетных картин в развитии связной речи старших дошкольников./Хрестоматия по теории и методике развития речи детей дошкольного возраста./Сост.М.М. Алексеева, В.И. Яшина.- М., 1999.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Филичева Т.Б., Соболева А.В.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 речи дошкольников (методическое пособие с иллюстрациями).- Екатеринбург, 1999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200" dirty="0" smtClean="0"/>
              <a:t> 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Глухов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В.П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Формирование связной речи детей дошкольного возраста с общим недоразвитием речи. – М.:АРКТИ, 2002.</a:t>
            </a:r>
            <a:endParaRPr lang="ru-RU" sz="22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thumbs.dreamstime.com/z/?-%D0%B5%D1%82%D0%B8-%D1%88%D0%B0%D1%80%D0%B6%D0%B0-%D0%B8-%D0%B8%D1%85-%D1%83%D1%87%D0%B8%D1%82%D0%B5-%D1%8C-outdoors-50096302.jpg"/>
          <p:cNvPicPr>
            <a:picLocks noGrp="1"/>
          </p:cNvPicPr>
          <p:nvPr>
            <p:ph idx="1"/>
          </p:nvPr>
        </p:nvPicPr>
        <p:blipFill>
          <a:blip r:embed="rId2"/>
          <a:srcRect t="1684" r="2126" b="10768"/>
          <a:stretch>
            <a:fillRect/>
          </a:stretch>
        </p:blipFill>
        <p:spPr bwMode="auto">
          <a:xfrm>
            <a:off x="838200" y="2209800"/>
            <a:ext cx="7543800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4800" y="228600"/>
            <a:ext cx="8534400" cy="1625263"/>
          </a:xfrm>
          <a:prstGeom prst="rect">
            <a:avLst/>
          </a:prstGeom>
        </p:spPr>
        <p:txBody>
          <a:bodyPr wrap="square">
            <a:prstTxWarp prst="textWave4">
              <a:avLst>
                <a:gd name="adj1" fmla="val 6250"/>
                <a:gd name="adj2" fmla="val 153"/>
              </a:avLst>
            </a:prstTxWarp>
            <a:spAutoFit/>
          </a:bodyPr>
          <a:lstStyle/>
          <a:p>
            <a:pPr algn="ctr"/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86600" cy="4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Значение серии сюжетных картинок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Известные педагоги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Леушина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А.М., Тихеева Е.И.,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Люблинский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А.А., Ушакова О.С.,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Бородич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А.М., Сохин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Ф.А.,Гербова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Паддьяков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Н.Н. и др.) уделяли большое внимание изучению серии сюжетных картин и применению их в педагогической практике с целью развития связной речи детей.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По мнению большинства исследователей (С.Л.Рубинштейн,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Л.В.Эльконин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А.М.Леушина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др.), значимость продуманного отбора серии картин определяется тем, что оно неизбежно влияет на речевое развитие ребенка, на формирование его речевого опыта на важном этапе дошкольного детства.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коррекционной работе с детьми с нарушениями речи формирование связной речи становится главной конечной целью всего коррекционного процесса,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требующей кропотливой работы педагогов, родителей и ребенка.</a:t>
            </a:r>
          </a:p>
          <a:p>
            <a:endParaRPr lang="ru-RU" dirty="0"/>
          </a:p>
        </p:txBody>
      </p:sp>
      <p:pic>
        <p:nvPicPr>
          <p:cNvPr id="4" name="Рисунок 3" descr="http://ok-t.ru/studopediaru/baza16/3477595871745.files/image003.jpg"/>
          <p:cNvPicPr/>
          <p:nvPr/>
        </p:nvPicPr>
        <p:blipFill>
          <a:blip r:embed="rId2"/>
          <a:srcRect l="18000" t="50633" r="64200"/>
          <a:stretch>
            <a:fillRect/>
          </a:stretch>
        </p:blipFill>
        <p:spPr bwMode="auto">
          <a:xfrm>
            <a:off x="6324600" y="4876800"/>
            <a:ext cx="1295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ok-t.ru/studopediaru/baza16/3477595871745.files/image003.jpg"/>
          <p:cNvPicPr/>
          <p:nvPr/>
        </p:nvPicPr>
        <p:blipFill>
          <a:blip r:embed="rId2"/>
          <a:srcRect r="82000" b="50633"/>
          <a:stretch>
            <a:fillRect/>
          </a:stretch>
        </p:blipFill>
        <p:spPr bwMode="auto">
          <a:xfrm>
            <a:off x="1371600" y="4876800"/>
            <a:ext cx="1295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ok-t.ru/studopediaru/baza16/3477595871745.files/image003.jpg"/>
          <p:cNvPicPr/>
          <p:nvPr/>
        </p:nvPicPr>
        <p:blipFill>
          <a:blip r:embed="rId2"/>
          <a:srcRect l="18000" r="64200" b="52321"/>
          <a:stretch>
            <a:fillRect/>
          </a:stretch>
        </p:blipFill>
        <p:spPr bwMode="auto">
          <a:xfrm>
            <a:off x="3048000" y="4876800"/>
            <a:ext cx="129539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ok-t.ru/studopediaru/baza16/3477595871745.files/image003.jpg"/>
          <p:cNvPicPr/>
          <p:nvPr/>
        </p:nvPicPr>
        <p:blipFill>
          <a:blip r:embed="rId2"/>
          <a:srcRect t="50633" r="82200"/>
          <a:stretch>
            <a:fillRect/>
          </a:stretch>
        </p:blipFill>
        <p:spPr bwMode="auto">
          <a:xfrm>
            <a:off x="4724401" y="4876800"/>
            <a:ext cx="1295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429000" cy="609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Жукова Н.С.,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Мастюкова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Е.М., Филичева Т.Б. – предлагают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 раскладывает на столе серию сюжетных картинок и просит детей рассмотреть их. Затем читает рассказ, после чего каждому ребенку дает по одной картинке-эпизоду.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повторяет рассказ, а дети показывают соответствующие картинки.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 читает рассказ, и сам расставляет на наборном полотне картинки. Затем он их снимает и предлагает детям самостоятельно разложить картинки и повторить рассказ.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Детям раздают серию картинок для определения их последовательности. Педагог начинает рассказ по первой картинке, дети должны продолжить его по своим картинкам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i023.radikal.ru/1208/00/932df671b9d9.jpg"/>
          <p:cNvPicPr/>
          <p:nvPr/>
        </p:nvPicPr>
        <p:blipFill>
          <a:blip r:embed="rId2" cstate="print"/>
          <a:srcRect l="6414" t="10423" r="37902" b="63640"/>
          <a:stretch>
            <a:fillRect/>
          </a:stretch>
        </p:blipFill>
        <p:spPr bwMode="auto">
          <a:xfrm>
            <a:off x="914400" y="4953000"/>
            <a:ext cx="2057400" cy="1600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Рисунок 13" descr="http://i023.radikal.ru/1208/00/932df671b9d9.jpg"/>
          <p:cNvPicPr/>
          <p:nvPr/>
        </p:nvPicPr>
        <p:blipFill>
          <a:blip r:embed="rId3" cstate="print"/>
          <a:srcRect l="34794" t="39388" r="11469" b="34737"/>
          <a:stretch>
            <a:fillRect/>
          </a:stretch>
        </p:blipFill>
        <p:spPr bwMode="auto">
          <a:xfrm>
            <a:off x="3657600" y="4953000"/>
            <a:ext cx="198120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http://i023.radikal.ru/1208/00/932df671b9d9.jpg"/>
          <p:cNvPicPr/>
          <p:nvPr/>
        </p:nvPicPr>
        <p:blipFill>
          <a:blip r:embed="rId4" cstate="print"/>
          <a:srcRect l="7215" t="68970" r="36386" b="4848"/>
          <a:stretch>
            <a:fillRect/>
          </a:stretch>
        </p:blipFill>
        <p:spPr bwMode="auto">
          <a:xfrm>
            <a:off x="6172200" y="4953000"/>
            <a:ext cx="2057400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2971800" cy="457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248400"/>
          </a:xfrm>
        </p:spPr>
        <p:txBody>
          <a:bodyPr>
            <a:normAutofit fontScale="7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раздают картинки из одной серии в любой последовательности. Педагог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 беседу по серии картинок: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Придумайте для мальчика имя. - Куда направлялся мальчик?– Кого встретил на пути?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Как там (в лесу, на реке и т.д.) оказался щенок? - Какое решение принял мальчик? - Почему мальчик решил взять щенка? - Как Миша</a:t>
            </a:r>
            <a:r>
              <a:rPr lang="en-US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назвал своего щенка? - Как мальчик заботился о щенке? - Каким стал щенок? - Что случилось однажды летом?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составляет план рассказа, в соответствии с которым дети раскладывают картинки.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Примерный план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Мальчик находит щенка. 2. Забота о щенке. 3. </a:t>
            </a: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Шарик</a:t>
            </a:r>
            <a:r>
              <a:rPr lang="ru-RU" sz="23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 на помощь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этого дети составляют рассказ по картинкам.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1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 да был в одном доме мальчик Миша. Он очень хотел себе питомца. Однажды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Миша пошел в лес и увидел там маленького щенка. Мальчик решил взять его домой.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кормил щенка каждый день, затем построил ему будку. Прошло время и Шарик</a:t>
            </a: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подрос. Однажды папа заболел и мама попросила Мишу наловить рыбы. Миша взял с</a:t>
            </a: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собой на рыбалку Шарика. Шарик так прыгал и веселился, что в лодке появилась</a:t>
            </a: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дырка. Лодка оказалась не прочной и стала тонуть, а Миша не умел плавать. Шарик</a:t>
            </a:r>
          </a:p>
          <a:p>
            <a:pPr marL="0">
              <a:spcBef>
                <a:spcPts val="0"/>
              </a:spcBef>
              <a:buNone/>
            </a:pPr>
            <a:r>
              <a:rPr lang="ru-RU" sz="23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 мальчика, он помог ему добраться до берега.</a:t>
            </a:r>
          </a:p>
          <a:p>
            <a:pPr lvl="0"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pic>
        <p:nvPicPr>
          <p:cNvPr id="11" name="Рисунок 10" descr="hello_html_3246ba8b.jpg"/>
          <p:cNvPicPr/>
          <p:nvPr/>
        </p:nvPicPr>
        <p:blipFill>
          <a:blip r:embed="rId2" cstate="print"/>
          <a:srcRect r="71727"/>
          <a:stretch>
            <a:fillRect/>
          </a:stretch>
        </p:blipFill>
        <p:spPr bwMode="auto">
          <a:xfrm>
            <a:off x="1371600" y="2286000"/>
            <a:ext cx="12954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hello_html_3246ba8b.jpg"/>
          <p:cNvPicPr/>
          <p:nvPr/>
        </p:nvPicPr>
        <p:blipFill>
          <a:blip r:embed="rId3" cstate="print"/>
          <a:srcRect l="34202" r="35890" b="2917"/>
          <a:stretch>
            <a:fillRect/>
          </a:stretch>
        </p:blipFill>
        <p:spPr bwMode="auto">
          <a:xfrm>
            <a:off x="5867400" y="2286000"/>
            <a:ext cx="14097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Рисунок 12" descr="hello_html_3246ba8b.jpg"/>
          <p:cNvPicPr/>
          <p:nvPr/>
        </p:nvPicPr>
        <p:blipFill>
          <a:blip r:embed="rId4" cstate="print"/>
          <a:srcRect l="70092" b="2083"/>
          <a:stretch>
            <a:fillRect/>
          </a:stretch>
        </p:blipFill>
        <p:spPr bwMode="auto">
          <a:xfrm>
            <a:off x="3581400" y="2286000"/>
            <a:ext cx="1323975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3962400" cy="5334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Дети рассматривают серию картинок, устанавливают их последовательность, потом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переворачивают картинки и рассказывают их содержание по памяти.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Перед ребенком лежит серия картинок. Одна картинка лежит не на своем месте.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находит ошибку, кладет картинку на нужное место, а затем составляет рассказ.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Составив рассказ по серии картинок, дети придумывают его название. Затем дополняют</a:t>
            </a:r>
          </a:p>
          <a:p>
            <a:pPr lvl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предыдущим и последующим событием.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Детям раздается по одной, начальной картинке из 2-3 серий, а остальные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перемешиваются. Открывая по одной карточке, педагог спрашивает: «Что здесь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изображено? Кому дать эту карточку?» Каждый ребенок смотрит на свою первую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картинку и определяет, подходит ли к ней карточка, показанная педагогом. Получив все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карточки своей серии, дети раскладывают их в нужном порядке и составляют по ним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рассказ.</a:t>
            </a:r>
          </a:p>
          <a:p>
            <a:endParaRPr lang="ru-RU" dirty="0"/>
          </a:p>
        </p:txBody>
      </p:sp>
      <p:pic>
        <p:nvPicPr>
          <p:cNvPr id="7" name="Рисунок 6" descr="http://www.studfiles.ru/html/2706/604/html_kys_zS100M.swml/htmlconvd-KQ3LV4_html_m635a3ed2.jpg"/>
          <p:cNvPicPr/>
          <p:nvPr/>
        </p:nvPicPr>
        <p:blipFill>
          <a:blip r:embed="rId2"/>
          <a:srcRect l="1760" r="50309" b="51333"/>
          <a:stretch>
            <a:fillRect/>
          </a:stretch>
        </p:blipFill>
        <p:spPr bwMode="auto">
          <a:xfrm>
            <a:off x="1219200" y="2667000"/>
            <a:ext cx="12192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www.studfiles.ru/html/2706/604/html_kys_zS100M.swml/htmlconvd-KQ3LV4_html_m635a3ed2.jpg"/>
          <p:cNvPicPr/>
          <p:nvPr/>
        </p:nvPicPr>
        <p:blipFill>
          <a:blip r:embed="rId2"/>
          <a:srcRect l="52160" t="50889" r="2160" b="1111"/>
          <a:stretch>
            <a:fillRect/>
          </a:stretch>
        </p:blipFill>
        <p:spPr bwMode="auto">
          <a:xfrm>
            <a:off x="2971800" y="2667000"/>
            <a:ext cx="1295400" cy="152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http://www.studfiles.ru/html/2706/604/html_kys_zS100M.swml/htmlconvd-KQ3LV4_html_m635a3ed2.jpg"/>
          <p:cNvPicPr/>
          <p:nvPr/>
        </p:nvPicPr>
        <p:blipFill>
          <a:blip r:embed="rId2"/>
          <a:srcRect l="51543" t="889" b="50444"/>
          <a:stretch>
            <a:fillRect/>
          </a:stretch>
        </p:blipFill>
        <p:spPr bwMode="auto">
          <a:xfrm>
            <a:off x="4800600" y="2667000"/>
            <a:ext cx="13716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www.studfiles.ru/html/2706/604/html_kys_zS100M.swml/htmlconvd-KQ3LV4_html_m635a3ed2.jpg"/>
          <p:cNvPicPr/>
          <p:nvPr/>
        </p:nvPicPr>
        <p:blipFill>
          <a:blip r:embed="rId2"/>
          <a:srcRect t="50667" r="50309"/>
          <a:stretch>
            <a:fillRect/>
          </a:stretch>
        </p:blipFill>
        <p:spPr bwMode="auto">
          <a:xfrm>
            <a:off x="6705600" y="2667000"/>
            <a:ext cx="132607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0"/>
            <a:ext cx="3962400" cy="381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И.А.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предлагает:</a:t>
            </a:r>
          </a:p>
          <a:p>
            <a:pPr lvl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Рассмотреть картины с ребенком, определить их содержание и разложить в логической последовательности.</a:t>
            </a:r>
          </a:p>
          <a:p>
            <a:pPr lvl="0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предлагается послушать рассказ из трех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предложений по этим картинам и повторить этот рассказ.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 к рассказу придумывается заглавие.</a:t>
            </a:r>
            <a:endParaRPr lang="en-US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en-US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взрослый снижает уровень помощи. </a:t>
            </a:r>
          </a:p>
          <a:p>
            <a:pPr lvl="0"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предлагается самостоятельно определить последовательность сюжетной линии, озаглавить рассказ.</a:t>
            </a:r>
          </a:p>
          <a:p>
            <a:pPr lvl="0">
              <a:buNone/>
            </a:pP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стимулирует развертывание повествования за счет увеличения количества картин и усложнения их содержания, а также помогает ребенку разнообразить языковые средства его выражения.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Далее постепенно педагог переводит ребенка к контекстной речи.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122012.imgbb.ru/user/29/294875/1/92ba70a28c9207dde0b9cdc5c6261347.jpg"/>
          <p:cNvPicPr/>
          <p:nvPr/>
        </p:nvPicPr>
        <p:blipFill>
          <a:blip r:embed="rId2"/>
          <a:srcRect l="36400" t="1144" r="36961" b="68412"/>
          <a:stretch>
            <a:fillRect/>
          </a:stretch>
        </p:blipFill>
        <p:spPr bwMode="auto">
          <a:xfrm>
            <a:off x="1143000" y="2438400"/>
            <a:ext cx="1657350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http://122012.imgbb.ru/user/29/294875/1/92ba70a28c9207dde0b9cdc5c6261347.jpg"/>
          <p:cNvPicPr/>
          <p:nvPr/>
        </p:nvPicPr>
        <p:blipFill>
          <a:blip r:embed="rId2"/>
          <a:srcRect l="36238" t="36239" r="35061" b="36238"/>
          <a:stretch>
            <a:fillRect/>
          </a:stretch>
        </p:blipFill>
        <p:spPr bwMode="auto">
          <a:xfrm>
            <a:off x="3505200" y="2438400"/>
            <a:ext cx="1704975" cy="121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122012.imgbb.ru/user/29/294875/1/92ba70a28c9207dde0b9cdc5c6261347.jpg"/>
          <p:cNvPicPr/>
          <p:nvPr/>
        </p:nvPicPr>
        <p:blipFill>
          <a:blip r:embed="rId2"/>
          <a:srcRect l="36505" t="66743" r="36509" b="3211"/>
          <a:stretch>
            <a:fillRect/>
          </a:stretch>
        </p:blipFill>
        <p:spPr bwMode="auto">
          <a:xfrm>
            <a:off x="6019800" y="2438400"/>
            <a:ext cx="1600200" cy="1219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3886200" cy="457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анализа серии картин педагог переворачивает последнюю картину и предлагает составить рассказ уже с частичной опорой на наглядность.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Аналогично переворачивается только первая картинка, затем картинка из середины.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анализа содержания картин, педагог переворачивает две картины и более, и, в конечном счете, предлагает ребенку составлять рассказ с опорой на представления.</a:t>
            </a:r>
          </a:p>
          <a:p>
            <a:pPr lvl="0">
              <a:buNone/>
            </a:pPr>
            <a:endParaRPr lang="ru-RU" sz="2000" dirty="0"/>
          </a:p>
        </p:txBody>
      </p:sp>
      <p:pic>
        <p:nvPicPr>
          <p:cNvPr id="4" name="Рисунок 3" descr="http://refoteka.ru/images/r/0/6/f/06fc5800b33e51868f78bb67b5911e5b.jpeg"/>
          <p:cNvPicPr/>
          <p:nvPr/>
        </p:nvPicPr>
        <p:blipFill>
          <a:blip r:embed="rId2" cstate="print"/>
          <a:srcRect l="1321" t="2323" r="50847" b="54783"/>
          <a:stretch>
            <a:fillRect/>
          </a:stretch>
        </p:blipFill>
        <p:spPr bwMode="auto">
          <a:xfrm>
            <a:off x="1066800" y="19050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efoteka.ru/images/r/0/6/f/06fc5800b33e51868f78bb67b5911e5b.jpeg"/>
          <p:cNvPicPr/>
          <p:nvPr/>
        </p:nvPicPr>
        <p:blipFill>
          <a:blip r:embed="rId3" cstate="print"/>
          <a:srcRect l="52423" t="2477" r="3965" b="54644"/>
          <a:stretch>
            <a:fillRect/>
          </a:stretch>
        </p:blipFill>
        <p:spPr bwMode="auto">
          <a:xfrm>
            <a:off x="2743200" y="190500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foteka.ru/images/r/0/6/f/06fc5800b33e51868f78bb67b5911e5b.jpeg"/>
          <p:cNvPicPr/>
          <p:nvPr/>
        </p:nvPicPr>
        <p:blipFill>
          <a:blip r:embed="rId4" cstate="print"/>
          <a:srcRect l="1322" t="52787" r="52159" b="4334"/>
          <a:stretch>
            <a:fillRect/>
          </a:stretch>
        </p:blipFill>
        <p:spPr bwMode="auto">
          <a:xfrm>
            <a:off x="4343400" y="1905000"/>
            <a:ext cx="11620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efoteka.ru/images/r/0/6/f/06fc5800b33e51868f78bb67b5911e5b.jpeg"/>
          <p:cNvPicPr/>
          <p:nvPr/>
        </p:nvPicPr>
        <p:blipFill>
          <a:blip r:embed="rId5" cstate="print"/>
          <a:srcRect l="51322" t="52322" r="2203" b="4025"/>
          <a:stretch>
            <a:fillRect/>
          </a:stretch>
        </p:blipFill>
        <p:spPr bwMode="auto">
          <a:xfrm>
            <a:off x="6019800" y="1905000"/>
            <a:ext cx="120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096000" y="1981200"/>
            <a:ext cx="1066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raduga.name/wp-content/uploads/2015/10/77777.jpg"/>
          <p:cNvPicPr/>
          <p:nvPr/>
        </p:nvPicPr>
        <p:blipFill>
          <a:blip r:embed="rId6"/>
          <a:srcRect l="1714" t="1321" r="52257" b="67347"/>
          <a:stretch>
            <a:fillRect/>
          </a:stretch>
        </p:blipFill>
        <p:spPr bwMode="auto">
          <a:xfrm>
            <a:off x="381000" y="5181600"/>
            <a:ext cx="1295400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http://raduga.name/wp-content/uploads/2015/10/77777.jpg"/>
          <p:cNvPicPr/>
          <p:nvPr/>
        </p:nvPicPr>
        <p:blipFill>
          <a:blip r:embed="rId6"/>
          <a:srcRect l="51344" t="756" r="1956" b="67297"/>
          <a:stretch>
            <a:fillRect/>
          </a:stretch>
        </p:blipFill>
        <p:spPr bwMode="auto">
          <a:xfrm>
            <a:off x="1981200" y="518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raduga.name/wp-content/uploads/2015/10/77777.jpg"/>
          <p:cNvPicPr/>
          <p:nvPr/>
        </p:nvPicPr>
        <p:blipFill>
          <a:blip r:embed="rId6"/>
          <a:srcRect l="1956" t="34026" r="51589" b="34594"/>
          <a:stretch>
            <a:fillRect/>
          </a:stretch>
        </p:blipFill>
        <p:spPr bwMode="auto">
          <a:xfrm>
            <a:off x="3733800" y="518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raduga.name/wp-content/uploads/2015/10/77777.jpg"/>
          <p:cNvPicPr/>
          <p:nvPr/>
        </p:nvPicPr>
        <p:blipFill>
          <a:blip r:embed="rId6"/>
          <a:srcRect l="50611" t="34026" r="2445" b="34783"/>
          <a:stretch>
            <a:fillRect/>
          </a:stretch>
        </p:blipFill>
        <p:spPr bwMode="auto">
          <a:xfrm>
            <a:off x="5562600" y="518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raduga.name/wp-content/uploads/2015/10/77777.jpg"/>
          <p:cNvPicPr/>
          <p:nvPr/>
        </p:nvPicPr>
        <p:blipFill>
          <a:blip r:embed="rId6"/>
          <a:srcRect l="1714" t="67486" r="50543" b="1134"/>
          <a:stretch>
            <a:fillRect/>
          </a:stretch>
        </p:blipFill>
        <p:spPr bwMode="auto">
          <a:xfrm>
            <a:off x="7239000" y="5181600"/>
            <a:ext cx="1371600" cy="1295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981200" y="5181600"/>
            <a:ext cx="12954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810000" y="5181600"/>
            <a:ext cx="12192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62600" y="5181600"/>
            <a:ext cx="12954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2971800" cy="381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62484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Филичева Т.Б., Соболева А.В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считают, что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научить ребенка «читать» картину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находить в ней главных героев</a:t>
            </a: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объяснить роль некоторых деталей в раскрытии основного сюжета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выразить свое отношение к изображенным событиям.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Предлагают предварительно использовать беседу, затронув в ней вопросы, связанные с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содержанием картины и личным опытом ребенка.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Е.М.Мастюкова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М.В.Ипполитова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рекомендуют серии картинок подбирать по принципу нарастающей трудности.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Вначале предлагаются серии из 2-3 картинок, на которых явно обозначены начало и конец сюжета.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Постепенно количество картинок увеличивается до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6-7.</a:t>
            </a:r>
          </a:p>
          <a:p>
            <a:pPr algn="ctr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Глухов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В.П.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рекомендует проводить обучение на основе общепринятой методики: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первом занятии проводится последовательный разбор каждой картинки серии;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учатся выделять «действенную» событийную основу (определение действий персонажей,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уяснения связей между ними) и существенные детали изображения.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этого картинки в нужном порядке размещаются одним – двумя детьми на наборном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полотне.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вопросам педагога определяется общее содержание изображенных событий.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Затем дети «по цепочке» составляют высказывания по каждой из последовательных картинок.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втором занятии дети поочередно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составляют рассказы по нескольким картинкам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фрагментам и по всей серии в целом.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eshka.ru/wp-content/uploads/2015/05/syuzhetnye_kartinki_dlya_detey_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52400"/>
            <a:ext cx="20701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3048000" cy="4572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 и приемы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601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Ушакова О.С. и Смирнова Е.А.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 методики: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использовать серию сюжетных картин для формирования представлений о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композиции рассказа (завязка, кульминация, развязка)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умение придумывать заглавие рассказу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логически переходить от одной картины к другой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включать в связное высказывание разнообразные синтаксические конструкции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каждую серию входит от трех до пяти картин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содержание картин должно быть понятно детям, близко их жизненному опыту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персонажи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выразительны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сюжетах четко прослеживается логическая последовательность, завершенность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содержание картин интересно детям не только изображением, но и нравственным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смыслом.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aduga.name/wp-content/uploads/2015/10/2222.jpg"/>
          <p:cNvPicPr/>
          <p:nvPr/>
        </p:nvPicPr>
        <p:blipFill>
          <a:blip r:embed="rId2" cstate="print"/>
          <a:srcRect l="1581" t="1598" r="51511" b="51598"/>
          <a:stretch>
            <a:fillRect/>
          </a:stretch>
        </p:blipFill>
        <p:spPr bwMode="auto">
          <a:xfrm>
            <a:off x="228600" y="5029200"/>
            <a:ext cx="11430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s://im3-tub-ru.yandex.net/i?id=a07e0d0eb7645a70ffa8186ec54b0a8d&amp;n=33&amp;h=215&amp;w=365"/>
          <p:cNvPicPr/>
          <p:nvPr/>
        </p:nvPicPr>
        <p:blipFill>
          <a:blip r:embed="rId3"/>
          <a:srcRect l="3288" t="24186" r="70137" b="6977"/>
          <a:stretch>
            <a:fillRect/>
          </a:stretch>
        </p:blipFill>
        <p:spPr bwMode="auto">
          <a:xfrm>
            <a:off x="6172200" y="4876800"/>
            <a:ext cx="923925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im3-tub-ru.yandex.net/i?id=a07e0d0eb7645a70ffa8186ec54b0a8d&amp;n=33&amp;h=215&amp;w=365"/>
          <p:cNvPicPr/>
          <p:nvPr/>
        </p:nvPicPr>
        <p:blipFill>
          <a:blip r:embed="rId3"/>
          <a:srcRect l="36438" t="24186" r="37535" b="6977"/>
          <a:stretch>
            <a:fillRect/>
          </a:stretch>
        </p:blipFill>
        <p:spPr bwMode="auto">
          <a:xfrm>
            <a:off x="7010400" y="5257800"/>
            <a:ext cx="904875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s://im3-tub-ru.yandex.net/i?id=a07e0d0eb7645a70ffa8186ec54b0a8d&amp;n=33&amp;h=215&amp;w=365"/>
          <p:cNvPicPr/>
          <p:nvPr/>
        </p:nvPicPr>
        <p:blipFill>
          <a:blip r:embed="rId3"/>
          <a:srcRect l="68493" t="24186" r="3014" b="6977"/>
          <a:stretch>
            <a:fillRect/>
          </a:stretch>
        </p:blipFill>
        <p:spPr bwMode="auto">
          <a:xfrm>
            <a:off x="7848600" y="4876800"/>
            <a:ext cx="990600" cy="1409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raduga.name/wp-content/uploads/2015/10/2222.jpg"/>
          <p:cNvPicPr/>
          <p:nvPr/>
        </p:nvPicPr>
        <p:blipFill>
          <a:blip r:embed="rId4" cstate="print"/>
          <a:srcRect l="52565" t="1142" r="1845" b="50913"/>
          <a:stretch>
            <a:fillRect/>
          </a:stretch>
        </p:blipFill>
        <p:spPr bwMode="auto">
          <a:xfrm>
            <a:off x="1295400" y="5257800"/>
            <a:ext cx="123825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raduga.name/wp-content/uploads/2015/10/2222.jpg"/>
          <p:cNvPicPr/>
          <p:nvPr/>
        </p:nvPicPr>
        <p:blipFill>
          <a:blip r:embed="rId5" cstate="print"/>
          <a:srcRect l="2108" t="50913" r="52565" b="1598"/>
          <a:stretch>
            <a:fillRect/>
          </a:stretch>
        </p:blipFill>
        <p:spPr bwMode="auto">
          <a:xfrm>
            <a:off x="2590800" y="4953000"/>
            <a:ext cx="1252354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raduga.name/wp-content/uploads/2015/10/2222.jpg"/>
          <p:cNvPicPr/>
          <p:nvPr/>
        </p:nvPicPr>
        <p:blipFill>
          <a:blip r:embed="rId6" cstate="print"/>
          <a:srcRect l="52969" t="50685" r="1850" b="1826"/>
          <a:stretch>
            <a:fillRect/>
          </a:stretch>
        </p:blipFill>
        <p:spPr bwMode="auto">
          <a:xfrm>
            <a:off x="3810000" y="5181600"/>
            <a:ext cx="1209675" cy="1471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1079</TotalTime>
  <Words>1753</Words>
  <PresentationFormat>Экран (4:3)</PresentationFormat>
  <Paragraphs>234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Обучение дошкольников рассказыванию по cерии сюжетных картин</vt:lpstr>
      <vt:lpstr>Значение серии сюжетных картинок</vt:lpstr>
      <vt:lpstr>Методы  и приемы</vt:lpstr>
      <vt:lpstr>Методы  и приемы</vt:lpstr>
      <vt:lpstr>Методы  и приемы</vt:lpstr>
      <vt:lpstr>Методы  и приемы</vt:lpstr>
      <vt:lpstr>Методы  и приемы</vt:lpstr>
      <vt:lpstr>Методы  и приемы</vt:lpstr>
      <vt:lpstr>Методы  и приемы</vt:lpstr>
      <vt:lpstr>приемы-варианты:</vt:lpstr>
      <vt:lpstr>приемы-варианты:</vt:lpstr>
      <vt:lpstr>приемы-варианты:</vt:lpstr>
      <vt:lpstr>приемы из опыта работы логопедов</vt:lpstr>
      <vt:lpstr>приемы из опыта работы логопедов</vt:lpstr>
      <vt:lpstr> Литература: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обучения рассказыванию по картине</dc:title>
  <dc:creator>алена</dc:creator>
  <cp:lastModifiedBy>алена</cp:lastModifiedBy>
  <cp:revision>86</cp:revision>
  <dcterms:created xsi:type="dcterms:W3CDTF">2016-02-16T17:46:28Z</dcterms:created>
  <dcterms:modified xsi:type="dcterms:W3CDTF">2016-05-10T13:42:10Z</dcterms:modified>
</cp:coreProperties>
</file>