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AE0140-3F29-44C6-A7D2-A4B1612CE9D6}">
          <p14:sldIdLst>
            <p14:sldId id="256"/>
            <p14:sldId id="257"/>
            <p14:sldId id="258"/>
            <p14:sldId id="260"/>
            <p14:sldId id="263"/>
            <p14:sldId id="262"/>
            <p14:sldId id="264"/>
            <p14:sldId id="265"/>
            <p14:sldId id="266"/>
            <p14:sldId id="267"/>
          </p14:sldIdLst>
        </p14:section>
        <p14:section name="Раздел без заголовка" id="{DFAED71A-360C-4DE6-858D-EDB4BD75D661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0701A-CDD6-477C-B965-FA0CC6F80C7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8313E-E9E5-482B-8EFE-E675EA2E6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7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313E-E9E5-482B-8EFE-E675EA2E675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9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BC69F0E-A989-4D03-926A-98AE28368FB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2A9E164-B90F-4456-8B18-BE4AB6A0A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9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9F0E-A989-4D03-926A-98AE28368FB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E164-B90F-4456-8B18-BE4AB6A0A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59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9F0E-A989-4D03-926A-98AE28368FB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E164-B90F-4456-8B18-BE4AB6A0A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25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9F0E-A989-4D03-926A-98AE28368FB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E164-B90F-4456-8B18-BE4AB6A0A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097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9F0E-A989-4D03-926A-98AE28368FB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E164-B90F-4456-8B18-BE4AB6A0A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25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9F0E-A989-4D03-926A-98AE28368FB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E164-B90F-4456-8B18-BE4AB6A0A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905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9F0E-A989-4D03-926A-98AE28368FB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E164-B90F-4456-8B18-BE4AB6A0A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824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BC69F0E-A989-4D03-926A-98AE28368FB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E164-B90F-4456-8B18-BE4AB6A0A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39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BC69F0E-A989-4D03-926A-98AE28368FB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E164-B90F-4456-8B18-BE4AB6A0A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34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9F0E-A989-4D03-926A-98AE28368FB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E164-B90F-4456-8B18-BE4AB6A0A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4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9F0E-A989-4D03-926A-98AE28368FB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E164-B90F-4456-8B18-BE4AB6A0A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49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9F0E-A989-4D03-926A-98AE28368FB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E164-B90F-4456-8B18-BE4AB6A0A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00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9F0E-A989-4D03-926A-98AE28368FB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E164-B90F-4456-8B18-BE4AB6A0A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15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9F0E-A989-4D03-926A-98AE28368FB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E164-B90F-4456-8B18-BE4AB6A0A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1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9F0E-A989-4D03-926A-98AE28368FB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E164-B90F-4456-8B18-BE4AB6A0A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09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9F0E-A989-4D03-926A-98AE28368FB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E164-B90F-4456-8B18-BE4AB6A0A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80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9F0E-A989-4D03-926A-98AE28368FB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E164-B90F-4456-8B18-BE4AB6A0A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8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BC69F0E-A989-4D03-926A-98AE28368FB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2A9E164-B90F-4456-8B18-BE4AB6A0A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9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81" r:id="rId13"/>
    <p:sldLayoutId id="2147484182" r:id="rId14"/>
    <p:sldLayoutId id="2147484183" r:id="rId15"/>
    <p:sldLayoutId id="2147484184" r:id="rId16"/>
    <p:sldLayoutId id="21474841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Развитие математических навыков у детей с РАС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Авторы: </a:t>
            </a:r>
            <a:r>
              <a:rPr lang="ru-RU" dirty="0" err="1" smtClean="0"/>
              <a:t>Кирясова</a:t>
            </a:r>
            <a:r>
              <a:rPr lang="ru-RU" dirty="0" smtClean="0"/>
              <a:t> Татьяна Александровна</a:t>
            </a:r>
          </a:p>
          <a:p>
            <a:r>
              <a:rPr lang="ru-RU" dirty="0" smtClean="0"/>
              <a:t>                Трапезникова Анна Алексеевна</a:t>
            </a:r>
          </a:p>
          <a:p>
            <a:r>
              <a:rPr lang="ru-RU" dirty="0" smtClean="0"/>
              <a:t>                </a:t>
            </a:r>
            <a:r>
              <a:rPr lang="ru-RU" dirty="0" err="1" smtClean="0"/>
              <a:t>Головинская</a:t>
            </a:r>
            <a:r>
              <a:rPr lang="ru-RU" dirty="0" smtClean="0"/>
              <a:t> </a:t>
            </a:r>
            <a:r>
              <a:rPr lang="ru-RU" dirty="0"/>
              <a:t>И</a:t>
            </a:r>
            <a:r>
              <a:rPr lang="ru-RU" dirty="0" smtClean="0"/>
              <a:t>рина Васильевна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578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Определение больше/меньше посредством пересчета.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Отрабатываем понятия большой и маленький.</a:t>
            </a:r>
          </a:p>
          <a:p>
            <a:r>
              <a:rPr lang="ru-RU" dirty="0" smtClean="0"/>
              <a:t>2. Переход на понятия больше и меньше с опорой на </a:t>
            </a:r>
            <a:r>
              <a:rPr lang="ru-RU" dirty="0" err="1" smtClean="0"/>
              <a:t>разноразмерный</a:t>
            </a:r>
            <a:r>
              <a:rPr lang="ru-RU" dirty="0" smtClean="0"/>
              <a:t> числовой ряд.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994" y="3967746"/>
            <a:ext cx="5869577" cy="27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7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83410"/>
            <a:ext cx="8765423" cy="71599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Использование всех этих методик решает многие коррекционные задачи:</a:t>
            </a:r>
            <a:br>
              <a:rPr lang="ru-RU" dirty="0" smtClean="0"/>
            </a:br>
            <a:r>
              <a:rPr lang="ru-RU" dirty="0" smtClean="0"/>
              <a:t>- способствует формированию положительного отношения к учебе,</a:t>
            </a:r>
            <a:br>
              <a:rPr lang="ru-RU" dirty="0" smtClean="0"/>
            </a:br>
            <a:r>
              <a:rPr lang="ru-RU" dirty="0" smtClean="0"/>
              <a:t>  развитию мышления, внимания и памяти; </a:t>
            </a:r>
            <a:br>
              <a:rPr lang="ru-RU" dirty="0" smtClean="0"/>
            </a:br>
            <a:r>
              <a:rPr lang="ru-RU" dirty="0" smtClean="0"/>
              <a:t>- разнообразит формы работы на уроках;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/>
              <a:t>организует познавательную деятельность школьников с </a:t>
            </a:r>
            <a:r>
              <a:rPr lang="ru-RU" dirty="0" smtClean="0"/>
              <a:t>РАС;</a:t>
            </a:r>
            <a:br>
              <a:rPr lang="ru-RU" dirty="0" smtClean="0"/>
            </a:br>
            <a:r>
              <a:rPr lang="ru-RU" dirty="0" smtClean="0"/>
              <a:t>- придает детям-</a:t>
            </a:r>
            <a:r>
              <a:rPr lang="ru-RU" dirty="0" err="1" smtClean="0"/>
              <a:t>аутистам</a:t>
            </a:r>
            <a:r>
              <a:rPr lang="ru-RU" dirty="0" smtClean="0"/>
              <a:t> </a:t>
            </a:r>
            <a:r>
              <a:rPr lang="ru-RU" dirty="0"/>
              <a:t>уверенность в собственных силах.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5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успешности достижения цели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342" y="2311879"/>
            <a:ext cx="10292751" cy="3865084"/>
          </a:xfrm>
        </p:spPr>
        <p:txBody>
          <a:bodyPr/>
          <a:lstStyle/>
          <a:p>
            <a:r>
              <a:rPr lang="ru-RU" dirty="0" smtClean="0"/>
              <a:t>Визуальная поддержка </a:t>
            </a:r>
          </a:p>
          <a:p>
            <a:r>
              <a:rPr lang="ru-RU" dirty="0" smtClean="0"/>
              <a:t>Предпочитаемый стимульный материал</a:t>
            </a:r>
          </a:p>
          <a:p>
            <a:r>
              <a:rPr lang="ru-RU" dirty="0" smtClean="0"/>
              <a:t>Постепенное уменьшение подсказок</a:t>
            </a:r>
          </a:p>
          <a:p>
            <a:r>
              <a:rPr lang="ru-RU" dirty="0" smtClean="0"/>
              <a:t>Обобщение на разном стимульном материале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8091475" y="2640157"/>
            <a:ext cx="4031615" cy="403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5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Счет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Выкладывание цифр по порядку до 5 с одновременным проговариванием</a:t>
            </a:r>
          </a:p>
          <a:p>
            <a:r>
              <a:rPr lang="ru-RU" dirty="0" smtClean="0"/>
              <a:t>Выкладывание цифр по порядку до 10 с одновременным проговариванием</a:t>
            </a:r>
          </a:p>
          <a:p>
            <a:r>
              <a:rPr lang="ru-RU" dirty="0" smtClean="0"/>
              <a:t>Выкладывание цифр в обратном порядке с одновременным проговариванием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71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Соотнесение числа с количеством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2516777"/>
            <a:ext cx="10515600" cy="3660186"/>
          </a:xfrm>
        </p:spPr>
        <p:txBody>
          <a:bodyPr/>
          <a:lstStyle/>
          <a:p>
            <a:r>
              <a:rPr lang="ru-RU" dirty="0" smtClean="0"/>
              <a:t>Определение </a:t>
            </a:r>
            <a:r>
              <a:rPr lang="ru-RU" dirty="0" err="1" smtClean="0"/>
              <a:t>колличества</a:t>
            </a:r>
            <a:r>
              <a:rPr lang="ru-RU" dirty="0" smtClean="0"/>
              <a:t> </a:t>
            </a:r>
            <a:r>
              <a:rPr lang="ru-RU" dirty="0"/>
              <a:t>без </a:t>
            </a:r>
            <a:r>
              <a:rPr lang="ru-RU" dirty="0" smtClean="0"/>
              <a:t>пересчета.</a:t>
            </a:r>
          </a:p>
          <a:p>
            <a:endParaRPr lang="ru-RU" dirty="0" smtClean="0"/>
          </a:p>
          <a:p>
            <a:r>
              <a:rPr lang="ru-RU" dirty="0" smtClean="0"/>
              <a:t>Определение количества посредством пересчета.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33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706" y="-1828799"/>
            <a:ext cx="8735531" cy="5883214"/>
          </a:xfrm>
        </p:spPr>
        <p:txBody>
          <a:bodyPr>
            <a:normAutofit/>
          </a:bodyPr>
          <a:lstStyle/>
          <a:p>
            <a:r>
              <a:rPr lang="ru-RU" dirty="0" smtClean="0"/>
              <a:t>Определение количества без пересчёта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683" y="2493034"/>
            <a:ext cx="8465730" cy="2380891"/>
          </a:xfrm>
        </p:spPr>
        <p:txBody>
          <a:bodyPr>
            <a:normAutofit/>
          </a:bodyPr>
          <a:lstStyle/>
          <a:p>
            <a:r>
              <a:rPr lang="ru-RU" dirty="0" smtClean="0"/>
              <a:t>Показ чисел на пальцах.</a:t>
            </a:r>
          </a:p>
          <a:p>
            <a:r>
              <a:rPr lang="ru-RU" dirty="0" err="1" smtClean="0"/>
              <a:t>Нумикон</a:t>
            </a:r>
            <a:r>
              <a:rPr lang="ru-RU" dirty="0" smtClean="0"/>
              <a:t> и палочки </a:t>
            </a:r>
            <a:r>
              <a:rPr lang="ru-RU" dirty="0" err="1" smtClean="0"/>
              <a:t>Кюизенера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Карточки с упорядоченно расположенными точками.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3" y="4974156"/>
            <a:ext cx="3518263" cy="1294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49" y="4974156"/>
            <a:ext cx="3657600" cy="13001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671" y="2807951"/>
            <a:ext cx="3091475" cy="17339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86" y="3255985"/>
            <a:ext cx="43148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0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количества посредством пересчета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Считаем пальцы </a:t>
            </a:r>
          </a:p>
          <a:p>
            <a:r>
              <a:rPr lang="ru-RU" dirty="0" err="1" smtClean="0"/>
              <a:t>Нумикон</a:t>
            </a:r>
            <a:endParaRPr lang="ru-RU" dirty="0" smtClean="0"/>
          </a:p>
          <a:p>
            <a:r>
              <a:rPr lang="ru-RU" dirty="0" smtClean="0"/>
              <a:t>Счетный материал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Карточки с хаотично расположенными точками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872" y="4546469"/>
            <a:ext cx="2733675" cy="2228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114" y="2341405"/>
            <a:ext cx="2322777" cy="19447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1386" y="3973447"/>
            <a:ext cx="1579286" cy="36488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4307" y="2317619"/>
            <a:ext cx="22288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6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Карточки с цифрами со свободным полем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9522" y="2603500"/>
            <a:ext cx="2997269" cy="3416300"/>
          </a:xfrm>
        </p:spPr>
      </p:pic>
    </p:spTree>
    <p:extLst>
      <p:ext uri="{BB962C8B-B14F-4D97-AF65-F5344CB8AC3E}">
        <p14:creationId xmlns:p14="http://schemas.microsoft.com/office/powerpoint/2010/main" val="1995648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Понятия больше и меньше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86446"/>
            <a:ext cx="10515600" cy="3590517"/>
          </a:xfrm>
        </p:spPr>
        <p:txBody>
          <a:bodyPr>
            <a:normAutofit/>
          </a:bodyPr>
          <a:lstStyle/>
          <a:p>
            <a:r>
              <a:rPr lang="ru-RU" dirty="0" smtClean="0"/>
              <a:t>Определение больше/меньше без пересчета.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Определение больше/меньше посредством пересчета.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57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Определение больше/меньше без пересчета</a:t>
            </a:r>
            <a:br>
              <a:rPr lang="ru-RU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1. Отрабатываем понятия большой и маленький.</a:t>
            </a:r>
          </a:p>
          <a:p>
            <a:r>
              <a:rPr lang="ru-RU" smtClean="0"/>
              <a:t>        Сопоставляя формы нумикона или палочки кюизенера </a:t>
            </a:r>
          </a:p>
          <a:p>
            <a:r>
              <a:rPr lang="ru-RU" smtClean="0"/>
              <a:t>        переходим на понятия больше/меньше. </a:t>
            </a:r>
          </a:p>
          <a:p>
            <a:endParaRPr lang="ru-RU" smtClean="0"/>
          </a:p>
          <a:p>
            <a:r>
              <a:rPr lang="ru-RU" smtClean="0"/>
              <a:t>     2. На карточках с упорядоченно расположенными точками.</a:t>
            </a:r>
          </a:p>
          <a:p>
            <a:endParaRPr lang="ru-RU" smtClean="0"/>
          </a:p>
          <a:p>
            <a:r>
              <a:rPr lang="ru-RU" smtClean="0"/>
              <a:t>     3. На счетном материале.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790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3949</TotalTime>
  <Words>208</Words>
  <Application>Microsoft Office PowerPoint</Application>
  <PresentationFormat>Широкоэкранный</PresentationFormat>
  <Paragraphs>51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Совет директоров</vt:lpstr>
      <vt:lpstr>Развитие математических навыков у детей с РАС</vt:lpstr>
      <vt:lpstr>Критерии успешности достижения цели</vt:lpstr>
      <vt:lpstr>Счет </vt:lpstr>
      <vt:lpstr>Соотнесение числа с количеством</vt:lpstr>
      <vt:lpstr>Определение количества без пересчёта</vt:lpstr>
      <vt:lpstr>Определение количества посредством пересчета</vt:lpstr>
      <vt:lpstr>Карточки с цифрами со свободным полем</vt:lpstr>
      <vt:lpstr>Понятия больше и меньше</vt:lpstr>
      <vt:lpstr>Определение больше/меньше без пересчета </vt:lpstr>
      <vt:lpstr> Определение больше/меньше посредством пересчета.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математических навыков у детей с РАС</dc:title>
  <dc:creator>Алиса Фомичёва</dc:creator>
  <cp:lastModifiedBy>User</cp:lastModifiedBy>
  <cp:revision>30</cp:revision>
  <dcterms:created xsi:type="dcterms:W3CDTF">2023-04-12T03:41:29Z</dcterms:created>
  <dcterms:modified xsi:type="dcterms:W3CDTF">2024-03-20T09:58:09Z</dcterms:modified>
</cp:coreProperties>
</file>