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90" r:id="rId3"/>
    <p:sldId id="257" r:id="rId4"/>
    <p:sldId id="274" r:id="rId5"/>
    <p:sldId id="291" r:id="rId6"/>
    <p:sldId id="292" r:id="rId7"/>
    <p:sldId id="293" r:id="rId8"/>
    <p:sldId id="259" r:id="rId9"/>
    <p:sldId id="285" r:id="rId10"/>
    <p:sldId id="283" r:id="rId11"/>
    <p:sldId id="286" r:id="rId12"/>
    <p:sldId id="299" r:id="rId13"/>
    <p:sldId id="300" r:id="rId14"/>
    <p:sldId id="298" r:id="rId15"/>
    <p:sldId id="275" r:id="rId16"/>
    <p:sldId id="295" r:id="rId17"/>
    <p:sldId id="294" r:id="rId18"/>
    <p:sldId id="296" r:id="rId19"/>
    <p:sldId id="297" r:id="rId20"/>
    <p:sldId id="284" r:id="rId21"/>
    <p:sldId id="269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/>
            </a:p>
          </p:txBody>
        </p:sp>
      </p:grpSp>
      <p:sp>
        <p:nvSpPr>
          <p:cNvPr id="215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1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1DC47496-54C7-4766-964C-6B97032A6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82CC-AC4B-47AA-B6A9-AA921BDFE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5452-5236-4146-826C-D9E9C1B2B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3853A-D54C-4B78-8FD0-776C7CD8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1DC9D-8803-4355-B11A-7FDC86AC3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3447-D6B7-43D1-9EAB-F3B35A1BE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F6A9-196C-4FA5-A25D-B65AFC4D4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9811-ACB1-45A3-8247-CCD72787F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C4ACD-8E11-42E1-8DEA-864FA3622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582D-33B6-4381-9C5C-C7EFEE5FC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94F9-ECDF-4536-AE21-3757D2DCE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75EB-6D5C-49B2-8CDC-8E515EB33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4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b="0"/>
              </a:p>
            </p:txBody>
          </p:sp>
          <p:sp>
            <p:nvSpPr>
              <p:cNvPr id="204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 b="0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48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b="0"/>
              </a:p>
            </p:txBody>
          </p:sp>
          <p:sp>
            <p:nvSpPr>
              <p:cNvPr id="2048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b="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64FE9F-A56D-46D9-9B66-8D8C2B8BC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nfourok.ru/go.html?href=http://minvody.ucoz.ru" TargetMode="External"/><Relationship Id="rId2" Type="http://schemas.openxmlformats.org/officeDocument/2006/relationships/hyperlink" Target="http://infourok.ru/go.html?href=http://www.edabezvreda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fourok.ru/go.html?href=http://www.mineral.tj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8229600" cy="1905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Минеральная вода – чудесный дар природы </a:t>
            </a:r>
          </a:p>
        </p:txBody>
      </p:sp>
      <p:pic>
        <p:nvPicPr>
          <p:cNvPr id="14339" name="Picture 5" descr="na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3048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67200" y="5181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Выполнила: Сущенко </a:t>
            </a:r>
            <a:r>
              <a:rPr lang="ru-RU"/>
              <a:t>Дарья  </a:t>
            </a:r>
            <a:r>
              <a:rPr lang="ru-RU" smtClean="0"/>
              <a:t>Дмитриевна</a:t>
            </a:r>
            <a:endParaRPr lang="ru-RU" dirty="0"/>
          </a:p>
          <a:p>
            <a:pPr algn="r"/>
            <a:r>
              <a:rPr lang="ru-RU" dirty="0"/>
              <a:t>учащаяся 10 класса</a:t>
            </a:r>
          </a:p>
          <a:p>
            <a:pPr algn="r"/>
            <a:r>
              <a:rPr lang="ru-RU" dirty="0"/>
              <a:t>ГБОУ СОШ  № 3 «ОЦ»</a:t>
            </a:r>
          </a:p>
          <a:p>
            <a:pPr algn="r"/>
            <a:r>
              <a:rPr lang="ru-RU" dirty="0"/>
              <a:t> с. </a:t>
            </a:r>
            <a:r>
              <a:rPr lang="ru-RU" dirty="0" err="1"/>
              <a:t>Кинель</a:t>
            </a:r>
            <a:r>
              <a:rPr lang="ru-RU" dirty="0"/>
              <a:t>-Черкассы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191000" y="304800"/>
            <a:ext cx="58674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6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600" dirty="0"/>
          </a:p>
          <a:p>
            <a:pPr eaLnBrk="0" hangingPunct="0"/>
            <a:endParaRPr lang="ru-RU" dirty="0"/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286000" y="1981200"/>
            <a:ext cx="6705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048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Каждая минеральная вода имеет свой профиль, место происхождения, процесс диссимиляции. Даже возраст воды оказывает глубокое влияние на ее вкус, запах, характер.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состав воды могут входить все элементы таблицы Менделеева.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наиболее значимых йод, кобальт, фтор, марганец, бром, железо.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.sunhome.ru/magic/36/tehnika-stakan-vodi-dlya-ispolneniya-zhelanii.1559.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4603816" cy="2971800"/>
          </a:xfrm>
          <a:prstGeom prst="rect">
            <a:avLst/>
          </a:prstGeom>
          <a:noFill/>
        </p:spPr>
      </p:pic>
      <p:pic>
        <p:nvPicPr>
          <p:cNvPr id="10244" name="Picture 4" descr="https://avatars.mds.yandex.net/get-zen_doc/1857554/pub_60432a2a58285736ddd04517_60b5440c28170b1a5c8413c9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71800"/>
            <a:ext cx="4267200" cy="36537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5562600" cy="533400"/>
          </a:xfrm>
        </p:spPr>
        <p:txBody>
          <a:bodyPr/>
          <a:lstStyle/>
          <a:p>
            <a:r>
              <a:rPr lang="ru-RU" sz="26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838200" y="533400"/>
            <a:ext cx="7162800" cy="4953000"/>
          </a:xfrm>
        </p:spPr>
        <p:txBody>
          <a:bodyPr/>
          <a:lstStyle/>
          <a:p>
            <a:pPr>
              <a:buNone/>
            </a:pPr>
            <a:endParaRPr lang="ru-RU" sz="1600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41376" y="5474065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https://avatars.mds.yandex.net/get-zen_doc/1056701/pub_5d8c5294ecfb8000b00eb7c2_5d8c52d71febd400b18a1c3a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1017"/>
            <a:ext cx="3467989" cy="2303323"/>
          </a:xfrm>
          <a:prstGeom prst="rect">
            <a:avLst/>
          </a:prstGeom>
          <a:noFill/>
        </p:spPr>
      </p:pic>
      <p:pic>
        <p:nvPicPr>
          <p:cNvPr id="12293" name="Picture 5" descr="https://ds04.infourok.ru/uploads/ex/0b96/000c1985-7ba0bc2d/img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3860801" cy="2895601"/>
          </a:xfrm>
          <a:prstGeom prst="rect">
            <a:avLst/>
          </a:prstGeom>
          <a:noFill/>
        </p:spPr>
      </p:pic>
      <p:pic>
        <p:nvPicPr>
          <p:cNvPr id="12295" name="Picture 7" descr="https://static.wixstatic.com/media/af9e7281a15745548b443a6f3c9183d8.jpg/v1/fit/w_1000%2Ch_1000%2Cal_c%2Cq_80/fi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2312" y="4742367"/>
            <a:ext cx="2807208" cy="1869601"/>
          </a:xfrm>
          <a:prstGeom prst="rect">
            <a:avLst/>
          </a:prstGeom>
          <a:noFill/>
        </p:spPr>
      </p:pic>
      <p:pic>
        <p:nvPicPr>
          <p:cNvPr id="12297" name="Picture 9" descr="https://i1.rozetka.ua/goods/1700248/narzan_4600536180007_images_17002487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958" y="3124200"/>
            <a:ext cx="1839042" cy="22356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5800" y="28149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Минеральные воды делятся на столовые, лечебные и лечебно-столовые.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2232" y="392284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Ограничения по способам и дозам потребления нет только у </a:t>
            </a:r>
            <a:r>
              <a:rPr lang="ru-RU" u="sng" dirty="0"/>
              <a:t>столовой минеральной воды</a:t>
            </a:r>
            <a:r>
              <a:rPr lang="ru-RU" u="sng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Она содержит минимальное количество биологически активных компонентов. Пить ее могут и здоровые и дети. </a:t>
            </a:r>
          </a:p>
        </p:txBody>
      </p:sp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4419600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err="1"/>
              <a:t>Лечебно</a:t>
            </a:r>
            <a:r>
              <a:rPr lang="ru-RU" u="sng" dirty="0"/>
              <a:t> – столовую</a:t>
            </a:r>
            <a:r>
              <a:rPr lang="ru-RU" dirty="0"/>
              <a:t> воду можно пить только определенный период времени, курсом. </a:t>
            </a:r>
            <a:r>
              <a:rPr lang="ru-RU" u="sng" dirty="0"/>
              <a:t>Лечебная минеральная вода</a:t>
            </a:r>
            <a:r>
              <a:rPr lang="ru-RU" dirty="0"/>
              <a:t> применяется только по показаниям и после назначения врача. Покупать ее и пить «на всякий случай» нельзя.</a:t>
            </a:r>
          </a:p>
        </p:txBody>
      </p:sp>
      <p:pic>
        <p:nvPicPr>
          <p:cNvPr id="1026" name="Picture 2" descr="https://static.tildacdn.com/tild3735-3637-4737-b830-343930313835/4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055161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114800"/>
            <a:ext cx="7389812" cy="2505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4572000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Наиболее частыми методами </a:t>
            </a:r>
            <a:r>
              <a:rPr lang="ru-RU" u="sng" dirty="0"/>
              <a:t>наружного применения</a:t>
            </a:r>
            <a:r>
              <a:rPr lang="ru-RU" dirty="0"/>
              <a:t> минеральных вод  являются ванны, купания в бассейнах с минеральной водой, души. Минеральные воды (искусственные и естественные) применяются также для полоскания рта, ингаляций, промываний желудка и кишечника, клизм, орошений.</a:t>
            </a:r>
          </a:p>
        </p:txBody>
      </p:sp>
      <p:pic>
        <p:nvPicPr>
          <p:cNvPr id="2050" name="Picture 2" descr="https://irecommend.ru/sites/default/files/imagecache/copyright1/user-images/938622/1aAmKQXQ6cUq3rBFZ4u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3773424" cy="25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andem59.ru/wp-content/uploads/ingalyacii-s-mineralnoj-vodoj-essentuki-17-i-4-detyam-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08" r="41951"/>
          <a:stretch/>
        </p:blipFill>
        <p:spPr bwMode="auto">
          <a:xfrm>
            <a:off x="5334000" y="1066800"/>
            <a:ext cx="3151632" cy="286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76179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991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.otzovik.com/2014/09/13/1312713/img/12889431.jpg"/>
          <p:cNvPicPr/>
          <p:nvPr/>
        </p:nvPicPr>
        <p:blipFill>
          <a:blip r:embed="rId2"/>
          <a:srcRect l="21922" t="4348" r="21120"/>
          <a:stretch>
            <a:fillRect/>
          </a:stretch>
        </p:blipFill>
        <p:spPr bwMode="auto">
          <a:xfrm>
            <a:off x="533400" y="1524000"/>
            <a:ext cx="2179401" cy="27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s://sun9-83.userapi.com/impf/88N09RXF7VfdKH0k-GDjRFd0JAACcXKLnLdv5Q/yd5Bu8XzMaE.jpg?size=503x604&amp;quality=96&amp;sign=fb5491a6a22f8a6ae8968232821b245f&amp;type=album"/>
          <p:cNvPicPr>
            <a:picLocks noGrp="1"/>
          </p:cNvPicPr>
          <p:nvPr>
            <p:ph idx="1"/>
          </p:nvPr>
        </p:nvPicPr>
        <p:blipFill>
          <a:blip r:embed="rId3"/>
          <a:srcRect l="10160" t="10491" r="10858" b="4905"/>
          <a:stretch>
            <a:fillRect/>
          </a:stretch>
        </p:blipFill>
        <p:spPr bwMode="auto">
          <a:xfrm>
            <a:off x="3276600" y="1143000"/>
            <a:ext cx="217001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6.otzovik.com/2018/06/19/6606811/img/62907055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19600"/>
            <a:ext cx="2877343" cy="21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volzhanka73.ru/wp-content/uploads/2021/07/64438713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038600"/>
            <a:ext cx="3337913" cy="250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eden-g.com/assets/images/products/1845/gridjpgbigest/butyilka-narzan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143000"/>
            <a:ext cx="2464230" cy="2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62200" y="228600"/>
            <a:ext cx="390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4800" y="6096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zh-TW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zh-TW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 состава минеральной  воды по этикетке</a:t>
            </a:r>
            <a:endParaRPr lang="ru-RU" altLang="zh-TW" sz="2400" b="0" dirty="0" smtClean="0">
              <a:solidFill>
                <a:srgbClr val="002060"/>
              </a:solidFill>
              <a:latin typeface="Times New Roman" pitchFamily="18" charset="0"/>
              <a:ea typeface="PMingLiU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" y="6400800"/>
            <a:ext cx="2286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0"/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5181600" y="533400"/>
            <a:ext cx="3371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6019800" y="228600"/>
            <a:ext cx="439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502232"/>
              </p:ext>
            </p:extLst>
          </p:nvPr>
        </p:nvGraphicFramePr>
        <p:xfrm>
          <a:off x="1142998" y="2438401"/>
          <a:ext cx="7315203" cy="4277136"/>
        </p:xfrm>
        <a:graphic>
          <a:graphicData uri="http://schemas.openxmlformats.org/drawingml/2006/table">
            <a:tbl>
              <a:tblPr/>
              <a:tblGrid>
                <a:gridCol w="2454248"/>
                <a:gridCol w="797109"/>
                <a:gridCol w="892200"/>
                <a:gridCol w="892200"/>
                <a:gridCol w="990791"/>
                <a:gridCol w="1288655"/>
              </a:tblGrid>
              <a:tr h="402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Times New Roman" pitchFamily="18" charset="0"/>
                          <a:ea typeface="PMingLiU"/>
                          <a:cs typeface="Times New Roman" pitchFamily="18" charset="0"/>
                        </a:rPr>
                        <a:t>Обязательные сведения на этикетке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Times New Roman" pitchFamily="18" charset="0"/>
                          <a:ea typeface="PMingLiU"/>
                          <a:cs typeface="Times New Roman" pitchFamily="18" charset="0"/>
                        </a:rPr>
                        <a:t>Ессентуки -17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Times New Roman" pitchFamily="18" charset="0"/>
                          <a:ea typeface="PMingLiU"/>
                          <a:cs typeface="Times New Roman" pitchFamily="18" charset="0"/>
                        </a:rPr>
                        <a:t>Бон </a:t>
                      </a:r>
                      <a:r>
                        <a:rPr lang="ru-RU" sz="1000" b="1" dirty="0" err="1">
                          <a:latin typeface="Times New Roman" pitchFamily="18" charset="0"/>
                          <a:ea typeface="PMingLiU"/>
                          <a:cs typeface="Times New Roman" pitchFamily="18" charset="0"/>
                        </a:rPr>
                        <a:t>Аква</a:t>
                      </a:r>
                      <a:endParaRPr lang="ru-RU" sz="1000" b="1" dirty="0">
                        <a:latin typeface="Times New Roman" pitchFamily="18" charset="0"/>
                        <a:ea typeface="PMingLiU"/>
                        <a:cs typeface="Times New Roman" pitchFamily="18" charset="0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Times New Roman" pitchFamily="18" charset="0"/>
                          <a:ea typeface="PMingLiU"/>
                          <a:cs typeface="Times New Roman" pitchFamily="18" charset="0"/>
                        </a:rPr>
                        <a:t>Боржоми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Times New Roman" pitchFamily="18" charset="0"/>
                          <a:ea typeface="PMingLiU"/>
                          <a:cs typeface="Times New Roman" pitchFamily="18" charset="0"/>
                        </a:rPr>
                        <a:t>Нарзан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Times New Roman" pitchFamily="18" charset="0"/>
                          <a:ea typeface="PMingLiU"/>
                          <a:cs typeface="Times New Roman" pitchFamily="18" charset="0"/>
                        </a:rPr>
                        <a:t>Волжанка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(минеральная, минерализованная)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Тип (газированная, негазированная)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Название воды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Сведения о минерализации 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группы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Номер или название источника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6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и адрес производителя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Объем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Торговую марку или знак производителя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Назначение воды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Номер технических условий (ТУ) или ГОСТ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Условия и сроки хранения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2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PMingLiU"/>
                          <a:cs typeface="Times New Roman" panose="02020603050405020304" pitchFamily="18" charset="0"/>
                        </a:rPr>
                        <a:t>Химический состав воды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000" b="1" dirty="0">
                          <a:latin typeface="Calibri"/>
                          <a:ea typeface="PMingLiU"/>
                          <a:cs typeface="Times New Roman"/>
                        </a:rPr>
                        <a:t>+</a:t>
                      </a: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6858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Вывод:</a:t>
            </a:r>
            <a:r>
              <a:rPr kumimoji="0" lang="ru-RU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 необходимые сведения содержатся на этикетках исследуемых образцов.</a:t>
            </a:r>
            <a:endParaRPr kumimoji="0" lang="ru-RU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95400" y="2514600"/>
          <a:ext cx="5847080" cy="2194560"/>
        </p:xfrm>
        <a:graphic>
          <a:graphicData uri="http://schemas.openxmlformats.org/drawingml/2006/table">
            <a:tbl>
              <a:tblPr/>
              <a:tblGrid>
                <a:gridCol w="380365"/>
                <a:gridCol w="3238500"/>
                <a:gridCol w="222821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Название минеральной воды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Ессентуки -17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Бон 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Аква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Боржоми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Нарзан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Волжанка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81000" y="228600"/>
            <a:ext cx="8458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Определение минеральной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брали 5 пробирок и наливали в каждую по одному виду минеральной воды и опускали в воду лакмусовую бумажку. После 3 минут мы сравнили результаты со школой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(Нейтральные 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6,8-7,2), слабощелочные (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7,2-8,5)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593467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lang="ru-RU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lang="en-US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</a:t>
            </a:r>
            <a:r>
              <a:rPr lang="ru-RU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растворов минеральных вод ближе к </a:t>
            </a:r>
            <a:r>
              <a:rPr lang="ru-RU" b="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слабо-щелочному</a:t>
            </a:r>
            <a:r>
              <a:rPr lang="ru-RU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нейтральному. Это говорит о том, что вода является безопасной для здоровья.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Tanja\Desktop\IMG_20150428_145646.jpg"/>
          <p:cNvPicPr/>
          <p:nvPr/>
        </p:nvPicPr>
        <p:blipFill>
          <a:blip r:embed="rId2" cstate="print"/>
          <a:srcRect l="20008" t="4615" r="17356"/>
          <a:stretch>
            <a:fillRect/>
          </a:stretch>
        </p:blipFill>
        <p:spPr bwMode="auto">
          <a:xfrm>
            <a:off x="2895600" y="4572000"/>
            <a:ext cx="3124200" cy="1206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2667000"/>
          <a:ext cx="6077585" cy="2484120"/>
        </p:xfrm>
        <a:graphic>
          <a:graphicData uri="http://schemas.openxmlformats.org/drawingml/2006/table">
            <a:tbl>
              <a:tblPr/>
              <a:tblGrid>
                <a:gridCol w="608965"/>
                <a:gridCol w="3442335"/>
                <a:gridCol w="2026285"/>
              </a:tblGrid>
              <a:tr h="4267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минеральной воды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Ессентуки -17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помутнение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Бон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Аква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помутнение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Боржоми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помутнение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Нарзан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помутнение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Волжанка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помутнение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90600" y="457200"/>
            <a:ext cx="7467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3.Определение сульфат ионов в минеральной воде.</a:t>
            </a:r>
            <a:endParaRPr kumimoji="0" lang="ru-RU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Чтобы узнать существу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t</a:t>
            </a: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т ли в минеральной воде сульфаты, необходимо налить воду в пробирки и добавить в нее </a:t>
            </a: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PMingLiU"/>
                <a:cs typeface="Arial" pitchFamily="34" charset="0"/>
              </a:rPr>
              <a:t> </a:t>
            </a: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ВаСl</a:t>
            </a:r>
            <a:r>
              <a:rPr kumimoji="0" lang="ru-RU" altLang="zh-TW" b="0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2. </a:t>
            </a:r>
            <a:r>
              <a:rPr kumimoji="0" lang="ru-RU" altLang="zh-TW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Результаты видны в таблице.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5029200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altLang="zh-TW" sz="2000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Вывод:</a:t>
            </a:r>
            <a:r>
              <a:rPr lang="ru-RU" altLang="zh-TW" sz="2000" b="0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 в минеральных водах  содержится незначительное количество </a:t>
            </a:r>
            <a:r>
              <a:rPr lang="ru-RU" altLang="zh-TW" sz="2000" b="0" dirty="0" err="1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сульфат-ионов</a:t>
            </a:r>
            <a:r>
              <a:rPr lang="ru-RU" altLang="zh-TW" sz="2000" b="0" dirty="0" smtClean="0">
                <a:solidFill>
                  <a:srgbClr val="002060"/>
                </a:solidFill>
                <a:latin typeface="Times New Roman" pitchFamily="18" charset="0"/>
                <a:ea typeface="PMingLiU"/>
                <a:cs typeface="Times New Roman" pitchFamily="18" charset="0"/>
              </a:rPr>
              <a:t>, о чем свидетельствует помутнение воды в пробирках. Как указано на этикетке.</a:t>
            </a:r>
            <a:endParaRPr lang="ru-RU" altLang="zh-TW" sz="20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Tanja\Desktop\IMG_20150428_150548.jpg"/>
          <p:cNvPicPr/>
          <p:nvPr/>
        </p:nvPicPr>
        <p:blipFill>
          <a:blip r:embed="rId2" cstate="print"/>
          <a:srcRect l="8601" t="2778" r="22184"/>
          <a:stretch>
            <a:fillRect/>
          </a:stretch>
        </p:blipFill>
        <p:spPr bwMode="auto">
          <a:xfrm>
            <a:off x="6019800" y="1524000"/>
            <a:ext cx="285020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2514600"/>
          <a:ext cx="6077585" cy="2468880"/>
        </p:xfrm>
        <a:graphic>
          <a:graphicData uri="http://schemas.openxmlformats.org/drawingml/2006/table">
            <a:tbl>
              <a:tblPr/>
              <a:tblGrid>
                <a:gridCol w="608965"/>
                <a:gridCol w="3442335"/>
                <a:gridCol w="202628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минеральной воды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Ессентуки -17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осадок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Бон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Аква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осадок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Боржоми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помутнение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Нарзан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осадок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Волжанка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помутнение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66800" y="68580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4.Определение хлорид  -  ионов в воде.</a:t>
            </a:r>
            <a:endParaRPr kumimoji="0" lang="ru-RU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PMingLiU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Для определения хлорид – ионов в минеральной воде, в пробирки с водой добавили   А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g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(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NO</a:t>
            </a:r>
            <a:r>
              <a:rPr kumimoji="0" lang="ru-RU" altLang="zh-TW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3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)(нитрат серебра). </a:t>
            </a:r>
            <a:r>
              <a:rPr kumimoji="0" lang="ru-RU" altLang="zh-TW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PMingLiU" charset="-120"/>
                <a:cs typeface="Times New Roman" pitchFamily="18" charset="0"/>
              </a:rPr>
              <a:t>Результаты видны в таблице.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5181600"/>
            <a:ext cx="655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altLang="zh-TW" sz="2000" dirty="0" smtClean="0">
                <a:solidFill>
                  <a:srgbClr val="00206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Вывод:</a:t>
            </a:r>
            <a:r>
              <a:rPr lang="ru-RU" altLang="zh-TW" sz="2000" b="0" dirty="0" smtClean="0">
                <a:solidFill>
                  <a:srgbClr val="00206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 в минеральных водах  содержится незначительное количество </a:t>
            </a:r>
            <a:r>
              <a:rPr lang="ru-RU" altLang="zh-TW" sz="2000" b="0" dirty="0" err="1" smtClean="0">
                <a:solidFill>
                  <a:srgbClr val="00206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сульфат-ионов</a:t>
            </a:r>
            <a:r>
              <a:rPr lang="ru-RU" altLang="zh-TW" sz="2000" b="0" dirty="0" smtClean="0">
                <a:solidFill>
                  <a:srgbClr val="002060"/>
                </a:solidFill>
                <a:latin typeface="Times New Roman" pitchFamily="18" charset="0"/>
                <a:ea typeface="PMingLiU" charset="-120"/>
                <a:cs typeface="Times New Roman" pitchFamily="18" charset="0"/>
              </a:rPr>
              <a:t>, о чем свидетельствует помутнение воды в пробирках. Как указано на этикетке</a:t>
            </a:r>
            <a:endParaRPr lang="ru-RU" altLang="zh-TW" sz="20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Tanja\Desktop\IMG_20150428_151223.jpg"/>
          <p:cNvPicPr/>
          <p:nvPr/>
        </p:nvPicPr>
        <p:blipFill>
          <a:blip r:embed="rId2" cstate="print"/>
          <a:srcRect l="8339" r="35652" b="15678"/>
          <a:stretch>
            <a:fillRect/>
          </a:stretch>
        </p:blipFill>
        <p:spPr bwMode="auto">
          <a:xfrm>
            <a:off x="6180307" y="1981200"/>
            <a:ext cx="296369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295400" y="4114800"/>
            <a:ext cx="6858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нагревании минеральной  воды, до ее испарения, на дне остался белый осадок. После остывания осадок попробовали на вкус. Это оказалась соль.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ds05.infourok.ru/uploads/ex/0691/00044c50-ad04a267/2/img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8" t="6264" r="10451" b="33178"/>
          <a:stretch/>
        </p:blipFill>
        <p:spPr bwMode="auto">
          <a:xfrm>
            <a:off x="1981200" y="1143000"/>
            <a:ext cx="5334000" cy="2743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2600" y="5334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sz="24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 с минеральной водой на наличие соли</a:t>
            </a:r>
            <a:endParaRPr lang="ru-RU" sz="2400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752600"/>
          </a:xfrm>
        </p:spPr>
        <p:txBody>
          <a:bodyPr/>
          <a:lstStyle/>
          <a:p>
            <a:pPr lvl="0" algn="r" eaLnBrk="1" hangingPunct="1">
              <a:lnSpc>
                <a:spcPct val="100000"/>
              </a:lnSpc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Воды таковы, каковы земли, через которые они проходят</a:t>
            </a:r>
            <a:r>
              <a:rPr lang="ru-RU" sz="2800" dirty="0" smtClean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Аристотель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 какое лечебное значение имеет минеральная вода, и в чем её польза.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1.Научиться ориентироваться в многообразии представленных на рынке минеральных вод;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2.Изучить полезные свойства минеральных вод в зависимости от их состава;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3.Освоить способы правильного применения минеральной воды.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990600"/>
            <a:ext cx="81534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200" dirty="0" smtClean="0">
                <a:solidFill>
                  <a:srgbClr val="7030A0"/>
                </a:solidFill>
                <a:ea typeface="Times New Roman" pitchFamily="18" charset="0"/>
                <a:cs typeface="Arial" charset="0"/>
              </a:rPr>
              <a:t> </a:t>
            </a:r>
            <a:endParaRPr lang="ru-RU" dirty="0"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 descr="https://inc-news.ru/data/inc/upload/2020-10/07/image-8415-1602102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3632993" cy="2421996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09600" y="228600"/>
            <a:ext cx="75541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минеральной воды в кулинарии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" y="1676400"/>
            <a:ext cx="411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Медовый напиток на минералке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https://i.pinimg.com/originals/a7/12/0f/a7120fa3ad3d2583ecb594db0f0676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362200"/>
            <a:ext cx="3581400" cy="2399539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953000" y="16764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Блинчики на минералке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7620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Минеральная вода за счет содержания солей, щелочей и углекислоты влияет на продукты.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 rot="4205183"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Минеральная вода газированная – 1 стакан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Мёд - 1 ст. ложка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Мята – несколько листиков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Лимон – несколько кружков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Лед кубики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62000" y="4953000"/>
            <a:ext cx="353468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Минеральная вода газированная – 1 стакан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Мёд - 1 ст. ложка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Мята – несколько листиков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Лимон – несколько кружков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Лед кубики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24400" y="4724400"/>
            <a:ext cx="44196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Мука пшеничная - 220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минеральная газированная - 350 мл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Яйцо куриное - 2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Молоко сухое - 40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Сахар – 1 ст.ложка с горкой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Масло растительное - 2 ст. ложки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Соль – пол ч.ложки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Сода – пол ч.ложки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 лимонный – 1 ч.ложка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371600" y="48006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1000" y="5791200"/>
            <a:ext cx="2286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04800" y="2362200"/>
            <a:ext cx="853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1.Сведения о брендах  должны быть одинаковы на всех этикетках.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2.Химический состав качественной минеральной воды формируется веками и не может меняться в течение месяца.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/>
                <a:cs typeface="Times New Roman" pitchFamily="18" charset="0"/>
              </a:rPr>
              <a:t>3.На пластиковой бутылке должна быть отметка о том, что используется пищевой пластик (  значок «Вилочка и ложечка»)</a:t>
            </a:r>
            <a:endParaRPr kumimoji="0" lang="ru-RU" alt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4800600"/>
            <a:ext cx="7162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стоит забывать о том, что чрезмерное употребление воды насыщенной минеральными веществами может привести к нарушению минерального обмена в организме и должно проходить с разрешения и под наблюдением медицинских специалистов.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2400" y="457200"/>
            <a:ext cx="1736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ru-RU" altLang="zh-TW" sz="2800" u="sng" dirty="0" smtClean="0">
                <a:latin typeface="Times New Roman" pitchFamily="18" charset="0"/>
                <a:ea typeface="PMingLiU"/>
                <a:cs typeface="Times New Roman" pitchFamily="18" charset="0"/>
              </a:rPr>
              <a:t>Выводы: </a:t>
            </a:r>
            <a:endParaRPr lang="ru-RU" altLang="zh-TW" sz="2800" b="0" dirty="0" smtClean="0">
              <a:latin typeface="Times New Roman" pitchFamily="18" charset="0"/>
              <a:ea typeface="PMingLiU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2438400" y="2743200"/>
            <a:ext cx="29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914400" y="2746176"/>
            <a:ext cx="754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 П. Неумывакин « Вода – жизнь и здоровье», М.-Санкт-Петербург.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2006г.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 Орлова «Тайный код воды».- Минск : Современный литератор, 2006.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www.edabezvreda.ru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http://minvody.ucoz.ru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762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http://www.mineral.tj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86200" y="685800"/>
            <a:ext cx="2305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tabLst>
                <a:tab pos="476250" algn="l"/>
              </a:tabLst>
            </a:pPr>
            <a:r>
              <a:rPr lang="ru-RU" sz="28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 :</a:t>
            </a:r>
            <a:endParaRPr lang="ru-RU" sz="2800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382000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7693025" cy="3724275"/>
          </a:xfrm>
        </p:spPr>
        <p:txBody>
          <a:bodyPr/>
          <a:lstStyle/>
          <a:p>
            <a:r>
              <a:rPr lang="ru-RU" sz="2400" b="1" dirty="0" smtClean="0"/>
              <a:t>Актуальность: </a:t>
            </a:r>
            <a:endParaRPr lang="ru-RU" sz="2400" dirty="0" smtClean="0"/>
          </a:p>
          <a:p>
            <a:r>
              <a:rPr lang="ru-RU" sz="2400" dirty="0" smtClean="0"/>
              <a:t>Многообразие минеральной воды, представленной на полках магазинов, способно ввести в заблуждение кого угодно. </a:t>
            </a:r>
          </a:p>
          <a:p>
            <a:r>
              <a:rPr lang="ru-RU" sz="2400" dirty="0" smtClean="0"/>
              <a:t>В своей исследовательской работе я решила экспериментально узнать, какая из минеральных вод наиболее полезна и безопасна для нашего организма.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371600" y="3048000"/>
            <a:ext cx="364715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2800" dirty="0"/>
          </a:p>
          <a:p>
            <a:r>
              <a:rPr lang="ru-RU" b="0" dirty="0"/>
              <a:t>                                                      </a:t>
            </a:r>
          </a:p>
        </p:txBody>
      </p:sp>
      <p:pic>
        <p:nvPicPr>
          <p:cNvPr id="17411" name="Picture 3" descr="https://greencardamon.ru/upload/iblock/8d5/8d586f439781cf669b888ac3774a1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"/>
            <a:ext cx="4114800" cy="3429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5800" y="4191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упоминания минеральных вод есть в индийских Ведах 15 века до н.э. Люди издревле использовали минеральную воду для лечения и профилактики болезней.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37338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Эффективность минеральной воды  признавали вавилоняне,   египтяне, и ассирийцы и   другие народы.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Целебные свойства минеральных вод приписывали подземным волшебным созданиям, которые якобы обитали в источниках. Рядом с ними сооружали целые святилища.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Например, греки в античные времена строили святилища богу Асклепию рядом с подземными источниками.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https://www.ahakimov.com/upfiles/info_line/344739001613618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4720389" cy="2743200"/>
          </a:xfrm>
          <a:prstGeom prst="rect">
            <a:avLst/>
          </a:prstGeom>
          <a:noFill/>
        </p:spPr>
      </p:pic>
      <p:pic>
        <p:nvPicPr>
          <p:cNvPr id="32770" name="Picture 2" descr="https://gorets-media.ru/uploads/images/History/.thumbs/56855b12a5b6ca6f6ff5abe25499323b_1400_85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14400"/>
            <a:ext cx="37338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48768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Гиппократ досконально изучил свойства минеральных вод и усовершенствовал технику лечения. Ее стали применять не только в Греции, но и в Риме. Далее водолечение распространилось и в других странах.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https://avatars.mds.yandex.net/get-zen_doc/1892973/pub_5dc7e3b6902e62533e35b1a1_5dc7e680f91fc7585e52f5c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"/>
            <a:ext cx="44196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38601"/>
            <a:ext cx="9144000" cy="2209800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Многие старые источники действуют до сих пор. 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Например, много древних сооружений у водоемов осталось на Кавказе.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Знаменитое название Нарзан (Нарт-сана) переводится как «богатырский напиток».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s://youtravel.me/upload/tours/843/84338153494b85459b02ad658260fc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5257800" cy="3886200"/>
          </a:xfrm>
          <a:prstGeom prst="rect">
            <a:avLst/>
          </a:prstGeom>
          <a:noFill/>
        </p:spPr>
      </p:pic>
      <p:pic>
        <p:nvPicPr>
          <p:cNvPr id="35844" name="Picture 4" descr="https://a.d-cd.net/_kAAAgOx9-A-1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0"/>
            <a:ext cx="2974564" cy="38716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1" y="3124200"/>
            <a:ext cx="8458200" cy="402907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Петр I создал первый российский водный курорт. Его построили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Заонежье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где лечился и сам царь. Были составлены правила для докторов, как применять те или иные минеральные воды.</a:t>
            </a: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9 веке среди знати была традиция лечиться в Пятигорске «мертвой» водой, а затем в Кисловодске «живой».</a:t>
            </a:r>
          </a:p>
          <a:p>
            <a:pPr>
              <a:lnSpc>
                <a:spcPct val="9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то время часто думали, что чем больше минералки выпьешь, тем здоровее станешь, поэтому нарзана могли пить по 30 стаканов в день.</a:t>
            </a:r>
          </a:p>
        </p:txBody>
      </p:sp>
      <p:sp>
        <p:nvSpPr>
          <p:cNvPr id="245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81000" y="5715000"/>
            <a:ext cx="2286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b="0"/>
          </a:p>
        </p:txBody>
      </p:sp>
      <p:pic>
        <p:nvPicPr>
          <p:cNvPr id="14338" name="Picture 2" descr="https://stillhobby.com/image/cache/catalog/Russia/2019/StillHobby/Snimokekrana2019-04-10v20.11.22-1000x7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228600"/>
            <a:ext cx="4495800" cy="3236976"/>
          </a:xfrm>
          <a:prstGeom prst="rect">
            <a:avLst/>
          </a:prstGeom>
          <a:noFill/>
        </p:spPr>
      </p:pic>
      <p:pic>
        <p:nvPicPr>
          <p:cNvPr id="14340" name="Picture 4" descr="https://pbs.twimg.com/media/EUaWEygWAAUbb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"/>
            <a:ext cx="4495800" cy="24175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990600" y="685800"/>
            <a:ext cx="6934200" cy="5410200"/>
          </a:xfrm>
        </p:spPr>
        <p:txBody>
          <a:bodyPr/>
          <a:lstStyle/>
          <a:p>
            <a:pPr>
              <a:buNone/>
            </a:pPr>
            <a:endParaRPr lang="ru-RU" sz="1800" dirty="0" smtClean="0"/>
          </a:p>
          <a:p>
            <a:pPr>
              <a:buFont typeface="Wingdings" pitchFamily="2" charset="2"/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400" dirty="0" smtClean="0"/>
          </a:p>
          <a:p>
            <a:pPr>
              <a:buFont typeface="Wingdings" pitchFamily="2" charset="2"/>
              <a:buNone/>
            </a:pPr>
            <a:endParaRPr lang="ru-RU" sz="2400" dirty="0" smtClean="0"/>
          </a:p>
          <a:p>
            <a:pPr>
              <a:buFont typeface="Wingdings" pitchFamily="2" charset="2"/>
              <a:buNone/>
            </a:pPr>
            <a:endParaRPr lang="ru-RU" sz="1800" b="1" dirty="0" smtClean="0"/>
          </a:p>
          <a:p>
            <a:endParaRPr lang="ru-RU" dirty="0" smtClean="0"/>
          </a:p>
        </p:txBody>
      </p:sp>
      <p:sp>
        <p:nvSpPr>
          <p:cNvPr id="19460" name="Rectangle 1"/>
          <p:cNvSpPr>
            <a:spLocks noChangeArrowheads="1"/>
          </p:cNvSpPr>
          <p:nvPr/>
        </p:nvSpPr>
        <p:spPr bwMode="auto">
          <a:xfrm>
            <a:off x="762000" y="0"/>
            <a:ext cx="71628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6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2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267200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Несмотря на то, что 70% поверхности земли покрыты водой, только 1% подходит для питья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teriola.com/wp-content/uploads/2021/03/img_605449284d0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4648200" cy="3049489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62400" y="4495800"/>
            <a:ext cx="518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минеральной воды процесс длительный. На протяжении тысячелетий дождевая вода скапливается в различных слоях земных пород. Особое свойство она приобретает благодаря минеральным веществам, которые в ней растворяются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5" descr="https://ykl-res.azureedge.net/30d8943e-9a23-4247-a7fc-dd4dc0aee71a/%D0%9F%D0%BE%D0%B4%D0%B7%D0%B5%D0%BC%D0%BD%D1%8B%D0%B5%20%D0%B2%D0%BE%D0%B4%D1%8B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267200" cy="4583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2080</TotalTime>
  <Words>1165</Words>
  <Application>Microsoft Office PowerPoint</Application>
  <PresentationFormat>Экран (4:3)</PresentationFormat>
  <Paragraphs>250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Капсулы</vt:lpstr>
      <vt:lpstr>Минеральная вода – чудесный дар природы </vt:lpstr>
      <vt:lpstr>                 Воды таковы, каковы земли, через которые они проходят». Аристотель</vt:lpstr>
      <vt:lpstr>  </vt:lpstr>
      <vt:lpstr>Презентация PowerPoint</vt:lpstr>
      <vt:lpstr>Презентация PowerPoint</vt:lpstr>
      <vt:lpstr>Презентация PowerPoint</vt:lpstr>
      <vt:lpstr>  </vt:lpstr>
      <vt:lpstr> 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Olga</dc:creator>
  <cp:lastModifiedBy>Ольга Зубкова</cp:lastModifiedBy>
  <cp:revision>235</cp:revision>
  <cp:lastPrinted>1601-01-01T00:00:00Z</cp:lastPrinted>
  <dcterms:created xsi:type="dcterms:W3CDTF">1601-01-01T00:00:00Z</dcterms:created>
  <dcterms:modified xsi:type="dcterms:W3CDTF">2022-02-21T08:36:29Z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