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62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23352-C2AB-453F-8A09-BCD3A1639F8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B9711-01F4-4E95-A0B1-796DB66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91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6657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6435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6476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3441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35862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2039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71437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3799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5697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82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3332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9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2E112-FB60-ACAB-360E-0C9F5A903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648" y="2478157"/>
            <a:ext cx="7772400" cy="1470025"/>
          </a:xfrm>
        </p:spPr>
        <p:txBody>
          <a:bodyPr>
            <a:normAutofit/>
          </a:bodyPr>
          <a:lstStyle/>
          <a:p>
            <a:r>
              <a:rPr lang="ru-RU" sz="4400" dirty="0"/>
              <a:t>Тренажер-игра</a:t>
            </a:r>
            <a:br>
              <a:rPr lang="ru-RU" sz="4400" dirty="0"/>
            </a:br>
            <a:r>
              <a:rPr lang="ru-RU" sz="4400" dirty="0"/>
              <a:t>«Неправильные глаголы»</a:t>
            </a:r>
          </a:p>
        </p:txBody>
      </p:sp>
    </p:spTree>
    <p:extLst>
      <p:ext uri="{BB962C8B-B14F-4D97-AF65-F5344CB8AC3E}">
        <p14:creationId xmlns:p14="http://schemas.microsoft.com/office/powerpoint/2010/main" val="1177951590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ru-RU" sz="1350" dirty="0">
              <a:solidFill>
                <a:prstClr val="black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1739"/>
              </p:ext>
            </p:extLst>
          </p:nvPr>
        </p:nvGraphicFramePr>
        <p:xfrm>
          <a:off x="559566" y="163766"/>
          <a:ext cx="8024868" cy="6508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4956">
                  <a:extLst>
                    <a:ext uri="{9D8B030D-6E8A-4147-A177-3AD203B41FA5}">
                      <a16:colId xmlns:a16="http://schemas.microsoft.com/office/drawing/2014/main" val="2604391902"/>
                    </a:ext>
                  </a:extLst>
                </a:gridCol>
                <a:gridCol w="2674956">
                  <a:extLst>
                    <a:ext uri="{9D8B030D-6E8A-4147-A177-3AD203B41FA5}">
                      <a16:colId xmlns:a16="http://schemas.microsoft.com/office/drawing/2014/main" val="1008967607"/>
                    </a:ext>
                  </a:extLst>
                </a:gridCol>
                <a:gridCol w="2674956">
                  <a:extLst>
                    <a:ext uri="{9D8B030D-6E8A-4147-A177-3AD203B41FA5}">
                      <a16:colId xmlns:a16="http://schemas.microsoft.com/office/drawing/2014/main" val="2777932394"/>
                    </a:ext>
                  </a:extLst>
                </a:gridCol>
              </a:tblGrid>
              <a:tr h="651294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u="sng" dirty="0"/>
                        <a:t>Irregular verbs </a:t>
                      </a:r>
                      <a:r>
                        <a:rPr lang="ru-RU" sz="2800" b="1" u="sng" dirty="0"/>
                        <a:t>(неправильные глаголы).</a:t>
                      </a:r>
                      <a:r>
                        <a:rPr lang="ru-RU" sz="2800" b="1" u="sng" baseline="0" dirty="0"/>
                        <a:t> </a:t>
                      </a:r>
                      <a:r>
                        <a:rPr lang="en-US" sz="2800" b="1" u="sng" baseline="0" dirty="0"/>
                        <a:t>Part 1</a:t>
                      </a:r>
                      <a:r>
                        <a:rPr lang="en-US" u="sng" baseline="0" dirty="0"/>
                        <a:t>.</a:t>
                      </a:r>
                      <a:endParaRPr lang="ru-RU" u="sng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944994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06426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555480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684219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135715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553635"/>
                  </a:ext>
                </a:extLst>
              </a:tr>
              <a:tr h="646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241823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252681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660911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85589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63099" y="947048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быть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63099" y="958886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63099" y="947048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41764" y="926786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800" b="1" dirty="0">
                <a:solidFill>
                  <a:srgbClr val="C00000"/>
                </a:solidFill>
                <a:latin typeface="Calibri"/>
              </a:rPr>
              <a:t>was</a:t>
            </a:r>
          </a:p>
          <a:p>
            <a:pPr algn="ctr">
              <a:lnSpc>
                <a:spcPct val="50000"/>
              </a:lnSpc>
            </a:pPr>
            <a:r>
              <a:rPr lang="en-US" sz="2800" b="1" dirty="0">
                <a:solidFill>
                  <a:srgbClr val="C00000"/>
                </a:solidFill>
                <a:latin typeface="Calibri"/>
              </a:rPr>
              <a:t>were</a:t>
            </a:r>
            <a:endParaRPr lang="ru-RU" sz="28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0329" y="920471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40329" y="930572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6070" y="92678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be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87485" y="926785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endParaRPr lang="ru-RU" b="1" dirty="0">
              <a:solidFill>
                <a:srgbClr val="0070C0"/>
              </a:solidFill>
              <a:latin typeface="Calibri"/>
            </a:endParaRPr>
          </a:p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</a:p>
          <a:p>
            <a:pPr algn="ctr">
              <a:lnSpc>
                <a:spcPct val="70000"/>
              </a:lnSpc>
            </a:pP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94635" y="917312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4635" y="1600007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go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4635" y="1612518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endParaRPr lang="ru-RU" b="1" dirty="0">
              <a:solidFill>
                <a:srgbClr val="0070C0"/>
              </a:solidFill>
              <a:latin typeface="Calibri"/>
            </a:endParaRPr>
          </a:p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</a:p>
          <a:p>
            <a:pPr algn="ctr">
              <a:lnSpc>
                <a:spcPct val="70000"/>
              </a:lnSpc>
            </a:pP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87485" y="1614302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4635" y="2281720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see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4635" y="2284036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87485" y="2292249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4635" y="294437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say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94635" y="2945984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01182" y="2944928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4635" y="360471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have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94635" y="3597608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87485" y="3611082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94635" y="4214249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ride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94635" y="4226984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01182" y="4211162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94635" y="4906829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run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4635" y="4922250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87485" y="4922249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94635" y="5586674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think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94635" y="5578963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94635" y="5575404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94635" y="622282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put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94635" y="6225913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94635" y="6218601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40329" y="1614422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went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540329" y="1614422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540329" y="162649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38894" y="2245213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saw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538894" y="2242665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38894" y="2244450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38894" y="2912295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said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532347" y="2896712"/>
            <a:ext cx="1892242" cy="502849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528042" y="2899404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537459" y="3597403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had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536024" y="3604716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36024" y="3601060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36024" y="4243523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rode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528042" y="4239789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534589" y="4243445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541764" y="4906585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ran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541764" y="4913577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528042" y="491301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528042" y="5552378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thought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524542" y="5558381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523117" y="6208162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put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523117" y="6222748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528042" y="5568888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063099" y="1626491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идти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62381" y="1616359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061663" y="162649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061663" y="2261825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видеть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061663" y="2249201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6061663" y="224920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61663" y="2911192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сказать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57358" y="2899404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6057358" y="2922498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057358" y="3574269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иметь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055923" y="3572776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062381" y="356601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055923" y="4260052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кататься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6054488" y="4264300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6046506" y="4260052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054488" y="4905253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бегать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6061663" y="4927087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6061663" y="4926867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061663" y="5547768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думать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61663" y="5564721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6054488" y="5571375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061663" y="6225606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положить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6054488" y="6246806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6068838" y="6216016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524963" y="6212110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239412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8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6" fill="hold">
                      <p:stCondLst>
                        <p:cond delay="0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ru-RU" sz="1350" dirty="0">
              <a:solidFill>
                <a:prstClr val="black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9566" y="110319"/>
          <a:ext cx="8024868" cy="6508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4956">
                  <a:extLst>
                    <a:ext uri="{9D8B030D-6E8A-4147-A177-3AD203B41FA5}">
                      <a16:colId xmlns:a16="http://schemas.microsoft.com/office/drawing/2014/main" val="2604391902"/>
                    </a:ext>
                  </a:extLst>
                </a:gridCol>
                <a:gridCol w="2674956">
                  <a:extLst>
                    <a:ext uri="{9D8B030D-6E8A-4147-A177-3AD203B41FA5}">
                      <a16:colId xmlns:a16="http://schemas.microsoft.com/office/drawing/2014/main" val="1008967607"/>
                    </a:ext>
                  </a:extLst>
                </a:gridCol>
                <a:gridCol w="2674956">
                  <a:extLst>
                    <a:ext uri="{9D8B030D-6E8A-4147-A177-3AD203B41FA5}">
                      <a16:colId xmlns:a16="http://schemas.microsoft.com/office/drawing/2014/main" val="2777932394"/>
                    </a:ext>
                  </a:extLst>
                </a:gridCol>
              </a:tblGrid>
              <a:tr h="651294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u="sng" dirty="0"/>
                        <a:t>Irregular verbs </a:t>
                      </a:r>
                      <a:r>
                        <a:rPr lang="ru-RU" sz="2800" b="1" u="sng" dirty="0"/>
                        <a:t>(неправильные глаголы).</a:t>
                      </a:r>
                      <a:r>
                        <a:rPr lang="ru-RU" sz="2800" b="1" u="sng" baseline="0" dirty="0"/>
                        <a:t> </a:t>
                      </a:r>
                      <a:r>
                        <a:rPr lang="en-US" sz="2800" b="1" u="sng" baseline="0" dirty="0"/>
                        <a:t>Part </a:t>
                      </a:r>
                      <a:r>
                        <a:rPr lang="ru-RU" sz="2800" b="1" u="sng" baseline="0" dirty="0"/>
                        <a:t>2</a:t>
                      </a:r>
                      <a:r>
                        <a:rPr lang="en-US" u="sng" baseline="0" dirty="0"/>
                        <a:t>.</a:t>
                      </a:r>
                      <a:endParaRPr lang="ru-RU" u="sng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944994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06426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555480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684219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135715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553635"/>
                  </a:ext>
                </a:extLst>
              </a:tr>
              <a:tr h="646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241823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252681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660911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85589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63099" y="947048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рисовать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54488" y="936375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54488" y="936375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20239" y="948630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drew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20239" y="948630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27414" y="950480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4914" y="93691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draw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4914" y="947048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92374" y="956545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4635" y="1600007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make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3917" y="1611749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99657" y="1600114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4635" y="2281720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give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2374" y="2295332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0113" y="2308402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4635" y="294437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eat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88088" y="2947100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84426" y="2957447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4635" y="360471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drink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94635" y="3607245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98223" y="3592190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94635" y="4214249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sing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83367" y="4221958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81932" y="4220617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93917" y="4906190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leave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3917" y="4912559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87370" y="4927735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94635" y="5586674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write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85991" y="5588607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97098" y="5586673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94635" y="622282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buy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92374" y="6216016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95140" y="6219504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40329" y="1614422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made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541046" y="1623857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534589" y="1623857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20239" y="2266019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gave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521187" y="2276467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20239" y="2288536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38894" y="2912295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ate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541046" y="2917655"/>
            <a:ext cx="1892242" cy="502849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547593" y="2930453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535236" y="3596868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drank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534589" y="3606202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33942" y="3615026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36024" y="4243523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sang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547593" y="4249920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534589" y="4264300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541764" y="4906585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left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541046" y="4913355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547593" y="4922988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528042" y="5552378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wrote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547593" y="5545307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527414" y="6251900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534589" y="6247710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bought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521187" y="6219308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533942" y="5545307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068838" y="1634250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делать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68838" y="1648035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068838" y="1647815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061663" y="2261825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давать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061663" y="2260955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6054488" y="2271829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61663" y="2911192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есть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46506" y="2909776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6046506" y="290301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057358" y="3574269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пить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046506" y="3583193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046506" y="358744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055923" y="4260052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петь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6053009" y="4273900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6060229" y="4260157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054488" y="4905253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уезжать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6059466" y="4906190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6046506" y="489512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061663" y="5547768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рисовать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050556" y="5543106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6050129" y="5540217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061663" y="6225606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покупать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6046506" y="6229179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6053009" y="6229179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0CFBC725-F997-46C4-B117-61C156883DAE}"/>
              </a:ext>
            </a:extLst>
          </p:cNvPr>
          <p:cNvSpPr/>
          <p:nvPr/>
        </p:nvSpPr>
        <p:spPr>
          <a:xfrm>
            <a:off x="3514711" y="6236723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783865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5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8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6" fill="hold">
                      <p:stCondLst>
                        <p:cond delay="0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9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0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ru-RU" sz="1350" dirty="0">
              <a:solidFill>
                <a:prstClr val="black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9566" y="110319"/>
          <a:ext cx="8024868" cy="4554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4956">
                  <a:extLst>
                    <a:ext uri="{9D8B030D-6E8A-4147-A177-3AD203B41FA5}">
                      <a16:colId xmlns:a16="http://schemas.microsoft.com/office/drawing/2014/main" val="2604391902"/>
                    </a:ext>
                  </a:extLst>
                </a:gridCol>
                <a:gridCol w="2674956">
                  <a:extLst>
                    <a:ext uri="{9D8B030D-6E8A-4147-A177-3AD203B41FA5}">
                      <a16:colId xmlns:a16="http://schemas.microsoft.com/office/drawing/2014/main" val="1008967607"/>
                    </a:ext>
                  </a:extLst>
                </a:gridCol>
                <a:gridCol w="2674956">
                  <a:extLst>
                    <a:ext uri="{9D8B030D-6E8A-4147-A177-3AD203B41FA5}">
                      <a16:colId xmlns:a16="http://schemas.microsoft.com/office/drawing/2014/main" val="2777932394"/>
                    </a:ext>
                  </a:extLst>
                </a:gridCol>
              </a:tblGrid>
              <a:tr h="651294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u="sng" dirty="0"/>
                        <a:t>Irregular verbs </a:t>
                      </a:r>
                      <a:r>
                        <a:rPr lang="ru-RU" sz="2800" b="1" u="sng" dirty="0"/>
                        <a:t>(неправильные глаголы).</a:t>
                      </a:r>
                      <a:r>
                        <a:rPr lang="ru-RU" sz="2800" b="1" u="sng" baseline="0" dirty="0"/>
                        <a:t> </a:t>
                      </a:r>
                      <a:r>
                        <a:rPr lang="en-US" sz="2800" b="1" u="sng" baseline="0" dirty="0"/>
                        <a:t>Part </a:t>
                      </a:r>
                      <a:r>
                        <a:rPr lang="ru-RU" sz="2800" b="1" u="sng" baseline="0" dirty="0"/>
                        <a:t>3</a:t>
                      </a:r>
                      <a:r>
                        <a:rPr lang="en-US" u="sng" baseline="0" dirty="0"/>
                        <a:t>.</a:t>
                      </a:r>
                      <a:endParaRPr lang="ru-RU" u="sng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944994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206426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555480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684219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135715"/>
                  </a:ext>
                </a:extLst>
              </a:tr>
              <a:tr h="651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553635"/>
                  </a:ext>
                </a:extLst>
              </a:tr>
              <a:tr h="646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24182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63099" y="947048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победить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53009" y="936916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68838" y="936916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20239" y="948630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won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20239" y="949365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20239" y="971231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4914" y="93691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win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8245" y="936916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81932" y="927657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4635" y="1600007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sleep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2374" y="1610926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81932" y="1615556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2374" y="2260955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take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01968" y="2244519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6696" y="2259970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1968" y="2943768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meet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01968" y="2948271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96696" y="2941972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4635" y="3604716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swim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1932" y="3617185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76978" y="3620084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94635" y="4214249"/>
            <a:ext cx="1890000" cy="4737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rgbClr val="0070C0"/>
                </a:solidFill>
                <a:latin typeface="Calibri"/>
              </a:rPr>
              <a:t>come</a:t>
            </a:r>
            <a:endParaRPr lang="ru-RU" sz="405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98245" y="4214249"/>
            <a:ext cx="1890000" cy="473704"/>
          </a:xfrm>
          <a:prstGeom prst="rect">
            <a:avLst/>
          </a:prstGeom>
          <a:pattFill prst="sphere">
            <a:fgClr>
              <a:schemeClr val="tx2">
                <a:lumMod val="20000"/>
                <a:lumOff val="80000"/>
              </a:schemeClr>
            </a:fgClr>
            <a:bgClr>
              <a:schemeClr val="accent1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0070C0"/>
                </a:solidFill>
                <a:latin typeface="Calibri"/>
              </a:rPr>
              <a:t>Infinitive</a:t>
            </a:r>
            <a:r>
              <a:rPr lang="ru-RU" b="1" dirty="0">
                <a:solidFill>
                  <a:srgbClr val="0070C0"/>
                </a:solidFill>
                <a:latin typeface="Calibri"/>
              </a:rPr>
              <a:t>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88248" y="4214248"/>
            <a:ext cx="1890000" cy="473705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40329" y="1614422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slept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540329" y="1622958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533942" y="1616629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20239" y="2266019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took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520239" y="2276408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09476" y="2276408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38894" y="2912295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met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531700" y="2915470"/>
            <a:ext cx="1892242" cy="502849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523737" y="2920613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535236" y="3596868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swam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530282" y="3606745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31700" y="3601807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40329" y="4227673"/>
            <a:ext cx="1890000" cy="4737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50000"/>
              </a:lnSpc>
            </a:pPr>
            <a:r>
              <a:rPr lang="en-US" sz="4000" b="1" dirty="0">
                <a:solidFill>
                  <a:srgbClr val="C00000"/>
                </a:solidFill>
                <a:latin typeface="Calibri"/>
              </a:rPr>
              <a:t>came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538894" y="4235158"/>
            <a:ext cx="1890000" cy="473704"/>
          </a:xfrm>
          <a:prstGeom prst="rect">
            <a:avLst/>
          </a:prstGeom>
          <a:pattFill prst="openDmnd">
            <a:fgClr>
              <a:schemeClr val="accent2">
                <a:lumMod val="60000"/>
                <a:lumOff val="4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/>
              </a:rPr>
              <a:t>Past Simple</a:t>
            </a:r>
            <a:endParaRPr lang="ru-RU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533942" y="4240007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  <a:p>
            <a:pPr algn="ctr"/>
            <a:endParaRPr lang="ru-RU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068838" y="1634250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спать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60229" y="1638405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068838" y="1628652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061663" y="2261825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взять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053009" y="2260955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6058281" y="2247902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61663" y="2911192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встретить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060229" y="2908655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6048347" y="2920513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057358" y="3574269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ysClr val="windowText" lastClr="000000"/>
                </a:solidFill>
                <a:latin typeface="Calibri"/>
              </a:rPr>
              <a:t>плавать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058776" y="3572126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068838" y="3576155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055923" y="4260052"/>
            <a:ext cx="1890000" cy="4534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ysClr val="windowText" lastClr="000000"/>
                </a:solidFill>
                <a:latin typeface="Calibri"/>
              </a:rPr>
              <a:t>приходить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6062310" y="4264081"/>
            <a:ext cx="1890000" cy="473704"/>
          </a:xfrm>
          <a:prstGeom prst="rect">
            <a:avLst/>
          </a:prstGeom>
          <a:pattFill prst="openDmnd">
            <a:fgClr>
              <a:schemeClr val="bg1">
                <a:lumMod val="85000"/>
              </a:schemeClr>
            </a:fgClr>
            <a:bgClr>
              <a:schemeClr val="bg1">
                <a:lumMod val="75000"/>
              </a:schemeClr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Calibri"/>
              </a:rPr>
              <a:t>Meaning</a:t>
            </a:r>
            <a:r>
              <a:rPr lang="ru-RU" b="1" dirty="0">
                <a:solidFill>
                  <a:sysClr val="windowText" lastClr="000000"/>
                </a:solidFill>
                <a:latin typeface="Calibri"/>
              </a:rPr>
              <a:t> 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6055923" y="4256023"/>
            <a:ext cx="1890000" cy="473704"/>
          </a:xfrm>
          <a:prstGeom prst="rect">
            <a:avLst/>
          </a:prstGeom>
          <a:solidFill>
            <a:srgbClr val="8EDB31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07952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</p:bld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204</Words>
  <Application>Microsoft Office PowerPoint</Application>
  <PresentationFormat>Экран (4:3)</PresentationFormat>
  <Paragraphs>156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1_Тема Office</vt:lpstr>
      <vt:lpstr>Тренажер-игра «Неправильные глаголы»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Ошарова</dc:creator>
  <cp:lastModifiedBy>Misha Osharov</cp:lastModifiedBy>
  <cp:revision>16</cp:revision>
  <dcterms:created xsi:type="dcterms:W3CDTF">2019-03-27T02:45:12Z</dcterms:created>
  <dcterms:modified xsi:type="dcterms:W3CDTF">2022-11-29T13:31:57Z</dcterms:modified>
</cp:coreProperties>
</file>