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8" r:id="rId3"/>
    <p:sldId id="300" r:id="rId4"/>
    <p:sldId id="298" r:id="rId5"/>
    <p:sldId id="257" r:id="rId6"/>
    <p:sldId id="305" r:id="rId7"/>
    <p:sldId id="306" r:id="rId8"/>
    <p:sldId id="307" r:id="rId9"/>
    <p:sldId id="313" r:id="rId10"/>
    <p:sldId id="301" r:id="rId11"/>
    <p:sldId id="311" r:id="rId12"/>
    <p:sldId id="312" r:id="rId13"/>
    <p:sldId id="314" r:id="rId14"/>
    <p:sldId id="309" r:id="rId15"/>
    <p:sldId id="315" r:id="rId16"/>
    <p:sldId id="308" r:id="rId17"/>
    <p:sldId id="304" r:id="rId18"/>
    <p:sldId id="302" r:id="rId19"/>
    <p:sldId id="303" r:id="rId20"/>
    <p:sldId id="310" r:id="rId21"/>
    <p:sldId id="261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33"/>
    <a:srgbClr val="800000"/>
    <a:srgbClr val="6600CC"/>
    <a:srgbClr val="660033"/>
    <a:srgbClr val="006600"/>
    <a:srgbClr val="FF0066"/>
    <a:srgbClr val="FF0000"/>
    <a:srgbClr val="0000CC"/>
    <a:srgbClr val="0099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30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6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332656"/>
            <a:ext cx="8784976" cy="3672408"/>
          </a:xfrm>
        </p:spPr>
        <p:txBody>
          <a:bodyPr>
            <a:normAutofit/>
          </a:bodyPr>
          <a:lstStyle/>
          <a:p>
            <a:r>
              <a:rPr lang="ru-RU" sz="5400" b="1" dirty="0"/>
              <a:t>Математический центр</a:t>
            </a:r>
            <a:br>
              <a:rPr lang="ru-RU" sz="5400" b="1" dirty="0"/>
            </a:br>
            <a:r>
              <a:rPr lang="ru-RU" sz="5400" b="1" dirty="0"/>
              <a:t> в подготовительной </a:t>
            </a:r>
            <a:br>
              <a:rPr lang="ru-RU" sz="5400" b="1" dirty="0"/>
            </a:br>
            <a:r>
              <a:rPr lang="ru-RU" sz="5400" b="1" dirty="0"/>
              <a:t>к школе группе</a:t>
            </a:r>
            <a:endParaRPr lang="ru-RU" sz="54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11960" y="3645024"/>
            <a:ext cx="4176464" cy="2304256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>
                <a:solidFill>
                  <a:srgbClr val="C00000"/>
                </a:solidFill>
                <a:latin typeface="Monotype Corsiva" pitchFamily="66" charset="0"/>
              </a:rPr>
              <a:t>  </a:t>
            </a:r>
          </a:p>
          <a:p>
            <a:endParaRPr lang="ru-RU" b="1" dirty="0">
              <a:solidFill>
                <a:srgbClr val="C00000"/>
              </a:solidFill>
              <a:latin typeface="Monotype Corsiva" pitchFamily="66" charset="0"/>
            </a:endParaRPr>
          </a:p>
          <a:p>
            <a:pPr algn="r"/>
            <a:r>
              <a:rPr lang="ru-RU" b="1" dirty="0">
                <a:solidFill>
                  <a:schemeClr val="tx1"/>
                </a:solidFill>
                <a:latin typeface="Monotype Corsiva" pitchFamily="66" charset="0"/>
              </a:rPr>
              <a:t>Подготовила: воспитатель Рощектаева </a:t>
            </a:r>
          </a:p>
          <a:p>
            <a:pPr algn="r"/>
            <a:r>
              <a:rPr lang="ru-RU" b="1" dirty="0">
                <a:solidFill>
                  <a:schemeClr val="tx1"/>
                </a:solidFill>
                <a:latin typeface="Monotype Corsiva" pitchFamily="66" charset="0"/>
              </a:rPr>
              <a:t>Ольга Мечисловасовна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51720" y="404664"/>
            <a:ext cx="57179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МБДОУ «Детский сад № 11» г. Алапаевск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7031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55576" y="980728"/>
            <a:ext cx="4038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>
                <a:solidFill>
                  <a:srgbClr val="002060"/>
                </a:solidFill>
              </a:rPr>
              <a:t>    </a:t>
            </a:r>
            <a:endParaRPr lang="ru-RU" dirty="0"/>
          </a:p>
        </p:txBody>
      </p:sp>
      <p:pic>
        <p:nvPicPr>
          <p:cNvPr id="8" name="Содержимое 7" descr="Sight_2016_12_13_161757_909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14278" r="9053"/>
          <a:stretch>
            <a:fillRect/>
          </a:stretch>
        </p:blipFill>
        <p:spPr>
          <a:xfrm>
            <a:off x="4932040" y="1052736"/>
            <a:ext cx="3341579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755576" y="404664"/>
            <a:ext cx="75875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Игры с цветными палочками Кюизенера.</a:t>
            </a:r>
          </a:p>
        </p:txBody>
      </p:sp>
      <p:pic>
        <p:nvPicPr>
          <p:cNvPr id="9" name="Рисунок 8" descr="Sight_2016_12_13_162052_426.jpg"/>
          <p:cNvPicPr>
            <a:picLocks noChangeAspect="1"/>
          </p:cNvPicPr>
          <p:nvPr/>
        </p:nvPicPr>
        <p:blipFill>
          <a:blip r:embed="rId3" cstate="print"/>
          <a:srcRect r="16138"/>
          <a:stretch>
            <a:fillRect/>
          </a:stretch>
        </p:blipFill>
        <p:spPr>
          <a:xfrm>
            <a:off x="4860032" y="3524784"/>
            <a:ext cx="3528392" cy="2363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Содержимое 3" descr="Sight_2016_12_12_103535_318.jpg"/>
          <p:cNvPicPr>
            <a:picLocks noChangeAspect="1"/>
          </p:cNvPicPr>
          <p:nvPr/>
        </p:nvPicPr>
        <p:blipFill>
          <a:blip r:embed="rId4" cstate="print"/>
          <a:srcRect l="33913" r="7996"/>
          <a:stretch>
            <a:fillRect/>
          </a:stretch>
        </p:blipFill>
        <p:spPr>
          <a:xfrm>
            <a:off x="971600" y="1700808"/>
            <a:ext cx="3672408" cy="3551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7744" y="404664"/>
            <a:ext cx="46297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rgbClr val="002060"/>
                </a:solidFill>
              </a:rPr>
              <a:t>Игры с цифрами</a:t>
            </a:r>
          </a:p>
        </p:txBody>
      </p:sp>
      <p:pic>
        <p:nvPicPr>
          <p:cNvPr id="4" name="Рисунок 3" descr="Sight_2016_12_12_100616_738.jpg"/>
          <p:cNvPicPr>
            <a:picLocks noChangeAspect="1"/>
          </p:cNvPicPr>
          <p:nvPr/>
        </p:nvPicPr>
        <p:blipFill>
          <a:blip r:embed="rId2" cstate="print"/>
          <a:srcRect l="2762" r="22826" b="7474"/>
          <a:stretch>
            <a:fillRect/>
          </a:stretch>
        </p:blipFill>
        <p:spPr>
          <a:xfrm>
            <a:off x="467544" y="1916832"/>
            <a:ext cx="4845449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Sight_2016_12_12_100335_432.jpg"/>
          <p:cNvPicPr>
            <a:picLocks noChangeAspect="1"/>
          </p:cNvPicPr>
          <p:nvPr/>
        </p:nvPicPr>
        <p:blipFill>
          <a:blip r:embed="rId3" cstate="print"/>
          <a:srcRect t="5901" b="27950"/>
          <a:stretch>
            <a:fillRect/>
          </a:stretch>
        </p:blipFill>
        <p:spPr>
          <a:xfrm>
            <a:off x="5436096" y="1916832"/>
            <a:ext cx="3363148" cy="396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187624" y="1268760"/>
            <a:ext cx="35734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</a:rPr>
              <a:t>«Умные карточки»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92080" y="1268760"/>
            <a:ext cx="36287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</a:rPr>
              <a:t>«Веселая цепочка»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Sight_2016_12_13_162636_574.jpg"/>
          <p:cNvPicPr>
            <a:picLocks noChangeAspect="1"/>
          </p:cNvPicPr>
          <p:nvPr/>
        </p:nvPicPr>
        <p:blipFill>
          <a:blip r:embed="rId2" cstate="print"/>
          <a:srcRect l="5139" t="21650" b="13251"/>
          <a:stretch>
            <a:fillRect/>
          </a:stretch>
        </p:blipFill>
        <p:spPr>
          <a:xfrm>
            <a:off x="755576" y="1268760"/>
            <a:ext cx="3654358" cy="4464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Sight_2016_12_13_160447_518.jpg"/>
          <p:cNvPicPr>
            <a:picLocks noChangeAspect="1"/>
          </p:cNvPicPr>
          <p:nvPr/>
        </p:nvPicPr>
        <p:blipFill>
          <a:blip r:embed="rId3" cstate="print"/>
          <a:srcRect l="16925" t="2335" r="25588"/>
          <a:stretch>
            <a:fillRect/>
          </a:stretch>
        </p:blipFill>
        <p:spPr>
          <a:xfrm>
            <a:off x="4427984" y="1484784"/>
            <a:ext cx="4275678" cy="4080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331640" y="620688"/>
            <a:ext cx="24198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«Рыбалка»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64088" y="620688"/>
            <a:ext cx="21291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«Цифры»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ight_2016_12_13_155715_315.jpg"/>
          <p:cNvPicPr>
            <a:picLocks noChangeAspect="1"/>
          </p:cNvPicPr>
          <p:nvPr/>
        </p:nvPicPr>
        <p:blipFill>
          <a:blip r:embed="rId2" cstate="print"/>
          <a:srcRect l="12988" r="8263"/>
          <a:stretch>
            <a:fillRect/>
          </a:stretch>
        </p:blipFill>
        <p:spPr>
          <a:xfrm>
            <a:off x="395536" y="1196752"/>
            <a:ext cx="5400600" cy="3852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Sight_2016_12_13_155237_570.jpg"/>
          <p:cNvPicPr>
            <a:picLocks noChangeAspect="1"/>
          </p:cNvPicPr>
          <p:nvPr/>
        </p:nvPicPr>
        <p:blipFill>
          <a:blip r:embed="rId3" cstate="print"/>
          <a:srcRect l="5139" t="24800" b="9051"/>
          <a:stretch>
            <a:fillRect/>
          </a:stretch>
        </p:blipFill>
        <p:spPr>
          <a:xfrm>
            <a:off x="5868144" y="1268760"/>
            <a:ext cx="2958289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115616" y="476672"/>
            <a:ext cx="72298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«Думай, считай - урожай собирай»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5696" y="332656"/>
            <a:ext cx="59787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solidFill>
                  <a:srgbClr val="002060"/>
                </a:solidFill>
              </a:rPr>
              <a:t>Математические пазлы</a:t>
            </a:r>
          </a:p>
        </p:txBody>
      </p:sp>
      <p:pic>
        <p:nvPicPr>
          <p:cNvPr id="3" name="Рисунок 2" descr="Sight_2016_12_12_102054_074.jpg"/>
          <p:cNvPicPr>
            <a:picLocks noChangeAspect="1"/>
          </p:cNvPicPr>
          <p:nvPr/>
        </p:nvPicPr>
        <p:blipFill>
          <a:blip r:embed="rId2" cstate="print"/>
          <a:srcRect l="3538" r="15351" b="2335"/>
          <a:stretch>
            <a:fillRect/>
          </a:stretch>
        </p:blipFill>
        <p:spPr>
          <a:xfrm>
            <a:off x="1187624" y="1124744"/>
            <a:ext cx="6912768" cy="4675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7704" y="404664"/>
            <a:ext cx="5439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Математический планшет</a:t>
            </a:r>
          </a:p>
        </p:txBody>
      </p:sp>
      <p:pic>
        <p:nvPicPr>
          <p:cNvPr id="3" name="Рисунок 2" descr="Sight_2016_12_12_100316_018.jpg"/>
          <p:cNvPicPr>
            <a:picLocks noChangeAspect="1"/>
          </p:cNvPicPr>
          <p:nvPr/>
        </p:nvPicPr>
        <p:blipFill>
          <a:blip r:embed="rId2" cstate="print"/>
          <a:srcRect t="8001" r="3270" b="18500"/>
          <a:stretch>
            <a:fillRect/>
          </a:stretch>
        </p:blipFill>
        <p:spPr>
          <a:xfrm>
            <a:off x="971600" y="1196751"/>
            <a:ext cx="3240360" cy="4383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Sight_2016_12_12_100639_943.jpg"/>
          <p:cNvPicPr>
            <a:picLocks noChangeAspect="1"/>
          </p:cNvPicPr>
          <p:nvPr/>
        </p:nvPicPr>
        <p:blipFill>
          <a:blip r:embed="rId3" cstate="print"/>
          <a:srcRect t="15350" b="19551"/>
          <a:stretch>
            <a:fillRect/>
          </a:stretch>
        </p:blipFill>
        <p:spPr>
          <a:xfrm>
            <a:off x="4499992" y="1185309"/>
            <a:ext cx="3809946" cy="4415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ight_2016_12_12_102929_237.jpg"/>
          <p:cNvPicPr>
            <a:picLocks noChangeAspect="1"/>
          </p:cNvPicPr>
          <p:nvPr/>
        </p:nvPicPr>
        <p:blipFill>
          <a:blip r:embed="rId2" cstate="print"/>
          <a:srcRect l="6688" t="13550" r="9838" b="20560"/>
          <a:stretch>
            <a:fillRect/>
          </a:stretch>
        </p:blipFill>
        <p:spPr>
          <a:xfrm>
            <a:off x="2771800" y="1052736"/>
            <a:ext cx="3744416" cy="16602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79712" y="404664"/>
            <a:ext cx="57722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rgbClr val="002060"/>
                </a:solidFill>
              </a:rPr>
              <a:t>Геометрическая мозаика</a:t>
            </a:r>
          </a:p>
        </p:txBody>
      </p:sp>
      <p:pic>
        <p:nvPicPr>
          <p:cNvPr id="4" name="Рисунок 3" descr="Sight_2016_12_12_101820_604.jpg"/>
          <p:cNvPicPr>
            <a:picLocks noChangeAspect="1"/>
          </p:cNvPicPr>
          <p:nvPr/>
        </p:nvPicPr>
        <p:blipFill>
          <a:blip r:embed="rId3" cstate="print"/>
          <a:srcRect l="16138" t="5139" r="16138" b="5139"/>
          <a:stretch>
            <a:fillRect/>
          </a:stretch>
        </p:blipFill>
        <p:spPr>
          <a:xfrm>
            <a:off x="2483768" y="2780928"/>
            <a:ext cx="4392488" cy="3268829"/>
          </a:xfrm>
          <a:prstGeom prst="rect">
            <a:avLst/>
          </a:prstGeom>
        </p:spPr>
      </p:pic>
      <p:pic>
        <p:nvPicPr>
          <p:cNvPr id="9218" name="Picture 2" descr="http://clipart.printcolorcraft.com/wp-content/uploads/school/school%20clipart%20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124744"/>
            <a:ext cx="1872208" cy="22638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404664"/>
            <a:ext cx="7992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Кубики для всех "Логические кубики"</a:t>
            </a:r>
          </a:p>
          <a:p>
            <a:endParaRPr lang="ru-RU" dirty="0"/>
          </a:p>
        </p:txBody>
      </p:sp>
      <p:pic>
        <p:nvPicPr>
          <p:cNvPr id="4" name="Рисунок 3" descr="Sight_2016_12_12_105447_108.jpg"/>
          <p:cNvPicPr>
            <a:picLocks noChangeAspect="1"/>
          </p:cNvPicPr>
          <p:nvPr/>
        </p:nvPicPr>
        <p:blipFill>
          <a:blip r:embed="rId2" cstate="print"/>
          <a:srcRect l="3538" t="9345" r="11413"/>
          <a:stretch>
            <a:fillRect/>
          </a:stretch>
        </p:blipFill>
        <p:spPr>
          <a:xfrm>
            <a:off x="2915816" y="2204416"/>
            <a:ext cx="5733150" cy="34327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Sight_2016_12_12_104624_451.jpg"/>
          <p:cNvPicPr>
            <a:picLocks noChangeAspect="1"/>
          </p:cNvPicPr>
          <p:nvPr/>
        </p:nvPicPr>
        <p:blipFill>
          <a:blip r:embed="rId3" cstate="print"/>
          <a:srcRect l="7476" t="9345" r="15350"/>
          <a:stretch>
            <a:fillRect/>
          </a:stretch>
        </p:blipFill>
        <p:spPr>
          <a:xfrm>
            <a:off x="611560" y="980728"/>
            <a:ext cx="2952328" cy="1948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8781234_7439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15616" y="3488302"/>
            <a:ext cx="1385689" cy="163022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>
                <a:solidFill>
                  <a:srgbClr val="002060"/>
                </a:solidFill>
              </a:rPr>
              <a:t>Игры в шашки.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4008" y="1340768"/>
            <a:ext cx="4038600" cy="4525963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/>
              <a:t>Развитие логического мышления;</a:t>
            </a:r>
          </a:p>
          <a:p>
            <a:r>
              <a:rPr lang="ru-RU" b="1" dirty="0"/>
              <a:t>Развитие и совершенствование интеллекта ребенка;</a:t>
            </a:r>
          </a:p>
          <a:p>
            <a:r>
              <a:rPr lang="ru-RU" b="1" dirty="0"/>
              <a:t>Умение находить способа решения в сложной ситуации;</a:t>
            </a:r>
          </a:p>
          <a:p>
            <a:r>
              <a:rPr lang="ru-RU" b="1" dirty="0"/>
              <a:t>Формирование усидчивости и целенаправленности.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7" name="Содержимое 6" descr="Sight_2016_12_13_155513_39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11413" r="17713"/>
          <a:stretch>
            <a:fillRect/>
          </a:stretch>
        </p:blipFill>
        <p:spPr>
          <a:xfrm>
            <a:off x="611560" y="1628800"/>
            <a:ext cx="4038600" cy="3200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4" descr="Sight_2016_12_12_102303_237.jpg"/>
          <p:cNvPicPr>
            <a:picLocks noChangeAspect="1"/>
          </p:cNvPicPr>
          <p:nvPr/>
        </p:nvPicPr>
        <p:blipFill>
          <a:blip r:embed="rId2" cstate="print"/>
          <a:srcRect l="14520" r="14160"/>
          <a:stretch>
            <a:fillRect/>
          </a:stretch>
        </p:blipFill>
        <p:spPr>
          <a:xfrm>
            <a:off x="467544" y="476672"/>
            <a:ext cx="4185614" cy="3296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Sight_2016_12_12_100632_237.jpg"/>
          <p:cNvPicPr>
            <a:picLocks noChangeAspect="1"/>
          </p:cNvPicPr>
          <p:nvPr/>
        </p:nvPicPr>
        <p:blipFill>
          <a:blip r:embed="rId3" cstate="print"/>
          <a:srcRect l="12200" t="13550" r="31100"/>
          <a:stretch>
            <a:fillRect/>
          </a:stretch>
        </p:blipFill>
        <p:spPr>
          <a:xfrm>
            <a:off x="4716016" y="2523562"/>
            <a:ext cx="4032448" cy="3453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6" name="Picture 2" descr="http://www.indeliemers.nl/upload/2815-voorleze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4221088"/>
            <a:ext cx="3456384" cy="1431592"/>
          </a:xfrm>
          <a:prstGeom prst="round2DiagRect">
            <a:avLst/>
          </a:prstGeom>
          <a:noFill/>
        </p:spPr>
      </p:pic>
      <p:pic>
        <p:nvPicPr>
          <p:cNvPr id="11268" name="Picture 4" descr="http://detskiisad175.caduk.ru/images/igravshashki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548680"/>
            <a:ext cx="2664296" cy="18620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476672"/>
            <a:ext cx="7056784" cy="5256584"/>
          </a:xfrm>
        </p:spPr>
        <p:txBody>
          <a:bodyPr>
            <a:normAutofit fontScale="90000"/>
          </a:bodyPr>
          <a:lstStyle/>
          <a:p>
            <a:r>
              <a:rPr lang="ru-RU" sz="4800" b="1" dirty="0"/>
              <a:t>«Кто с детских лет занимается математикой, тот развивает внимание, тренирует свой мозг, свою волю, воспитывает настойчивость и упорство в достижении цели ». </a:t>
            </a:r>
            <a:br>
              <a:rPr lang="ru-RU" sz="4800" b="1" dirty="0"/>
            </a:br>
            <a:r>
              <a:rPr lang="ru-RU" sz="4800" b="1" dirty="0"/>
              <a:t>(А. Маркушевич)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 descr="http://www.playcast.ru/uploads/2015/08/10/1463711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365104"/>
            <a:ext cx="1963261" cy="12245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389012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5736" y="404664"/>
            <a:ext cx="53383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solidFill>
                  <a:srgbClr val="002060"/>
                </a:solidFill>
              </a:rPr>
              <a:t>Игра «Морской бой»</a:t>
            </a:r>
          </a:p>
        </p:txBody>
      </p:sp>
      <p:pic>
        <p:nvPicPr>
          <p:cNvPr id="7" name="Рисунок 6" descr="Sight_2016_12_13_163906_683.jpg"/>
          <p:cNvPicPr>
            <a:picLocks noChangeAspect="1"/>
          </p:cNvPicPr>
          <p:nvPr/>
        </p:nvPicPr>
        <p:blipFill>
          <a:blip r:embed="rId2" cstate="print"/>
          <a:srcRect l="13776" r="12988" b="30373"/>
          <a:stretch>
            <a:fillRect/>
          </a:stretch>
        </p:blipFill>
        <p:spPr>
          <a:xfrm>
            <a:off x="1907704" y="3068960"/>
            <a:ext cx="5832648" cy="3114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http://q2.s1.jc9.ru/filecpd.php?u=aHR0cDovL3d3dy4xMGtvci5ydS91cGxvYWQvaWJsb2NrLzMwOS8zMDk2YmU2YjcyNGMyNDgxMDZlMjI0YTc4MmE1OTgyMC5qcGVn&amp;tp=custom&amp;w=-1280&amp;s=5&amp;l&amp;nocrop&amp;sc=d91f7&amp;ver=2"/>
          <p:cNvPicPr>
            <a:picLocks noChangeAspect="1" noChangeArrowheads="1"/>
          </p:cNvPicPr>
          <p:nvPr/>
        </p:nvPicPr>
        <p:blipFill>
          <a:blip r:embed="rId3" cstate="print"/>
          <a:srcRect l="9139" t="13102" r="8120" b="5665"/>
          <a:stretch>
            <a:fillRect/>
          </a:stretch>
        </p:blipFill>
        <p:spPr bwMode="auto">
          <a:xfrm>
            <a:off x="4499992" y="1052736"/>
            <a:ext cx="3089375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http://uhtishka.net.ua/uploads/images/products/medium/a3c072ab88d77bdc0df1f314468ff6c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4" y="1124744"/>
            <a:ext cx="2017165" cy="1965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http://www.playcast.ru/uploads/2015/08/10/14637117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1700808"/>
            <a:ext cx="1963261" cy="12245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9592" y="692696"/>
            <a:ext cx="741682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«Без игры нет, и не может быть полноценного умственного развития. Игра-это огромное светлое окно, через которое в духовный мир ребенка вливается живительный поток представлений, понятий. </a:t>
            </a:r>
            <a:br>
              <a:rPr lang="ru-RU" sz="3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Игра-это искра, зажигающая огонек пытливости и любознательности».</a:t>
            </a:r>
            <a:br>
              <a:rPr lang="ru-RU" sz="3200" b="1" dirty="0">
                <a:latin typeface="Times New Roman" pitchFamily="18" charset="0"/>
                <a:cs typeface="Times New Roman" pitchFamily="18" charset="0"/>
              </a:rPr>
            </a:b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48064" y="4797152"/>
            <a:ext cx="32714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В.А.Сухомлинский</a:t>
            </a:r>
          </a:p>
        </p:txBody>
      </p:sp>
    </p:spTree>
    <p:extLst>
      <p:ext uri="{BB962C8B-B14F-4D97-AF65-F5344CB8AC3E}">
        <p14:creationId xmlns:p14="http://schemas.microsoft.com/office/powerpoint/2010/main" val="2728270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ight_2016_12_12_073847_617.jpg"/>
          <p:cNvPicPr>
            <a:picLocks noChangeAspect="1"/>
          </p:cNvPicPr>
          <p:nvPr/>
        </p:nvPicPr>
        <p:blipFill>
          <a:blip r:embed="rId2" cstate="print"/>
          <a:srcRect l="24800" r="25587"/>
          <a:stretch>
            <a:fillRect/>
          </a:stretch>
        </p:blipFill>
        <p:spPr>
          <a:xfrm>
            <a:off x="2483768" y="764704"/>
            <a:ext cx="4536504" cy="51364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2411760" y="260648"/>
            <a:ext cx="4482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/>
              <a:t>«Маленькие логики»</a:t>
            </a:r>
          </a:p>
        </p:txBody>
      </p:sp>
      <p:pic>
        <p:nvPicPr>
          <p:cNvPr id="19458" name="Picture 2" descr="http://nachalo4ka.ru/wp-content/uploads/2014/04/mudryiy-filin-sov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764704"/>
            <a:ext cx="1597986" cy="19442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404664"/>
            <a:ext cx="7272808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/>
              <a:t>Цели:</a:t>
            </a:r>
          </a:p>
          <a:p>
            <a:pPr>
              <a:buFont typeface="Arial" pitchFamily="34" charset="0"/>
              <a:buChar char="•"/>
            </a:pPr>
            <a:r>
              <a:rPr lang="ru-RU" sz="3600" b="1" dirty="0"/>
              <a:t> Создать условия для эффективного использования логико-математических игр как эффективного средства подготовки детей к школе.</a:t>
            </a:r>
          </a:p>
          <a:p>
            <a:pPr>
              <a:buFont typeface="Arial" pitchFamily="34" charset="0"/>
              <a:buChar char="•"/>
            </a:pPr>
            <a:r>
              <a:rPr lang="ru-RU" sz="3600" b="1" dirty="0"/>
              <a:t> Способствовать развитию </a:t>
            </a:r>
          </a:p>
          <a:p>
            <a:r>
              <a:rPr lang="ru-RU" sz="3600" b="1" dirty="0"/>
              <a:t>познавательной активности детей.</a:t>
            </a:r>
            <a:br>
              <a:rPr lang="ru-RU" sz="3200" b="1" dirty="0"/>
            </a:br>
            <a:endParaRPr lang="ru-RU" sz="3200" b="1" dirty="0"/>
          </a:p>
        </p:txBody>
      </p:sp>
      <p:pic>
        <p:nvPicPr>
          <p:cNvPr id="5" name="Рисунок 4" descr="Sight_2016_12_12_104847_995.jpg"/>
          <p:cNvPicPr>
            <a:picLocks noChangeAspect="1"/>
          </p:cNvPicPr>
          <p:nvPr/>
        </p:nvPicPr>
        <p:blipFill>
          <a:blip r:embed="rId2" cstate="print"/>
          <a:srcRect t="5901"/>
          <a:stretch>
            <a:fillRect/>
          </a:stretch>
        </p:blipFill>
        <p:spPr>
          <a:xfrm>
            <a:off x="6156176" y="836712"/>
            <a:ext cx="2451261" cy="4106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332656"/>
            <a:ext cx="8892480" cy="5472608"/>
          </a:xfrm>
        </p:spPr>
        <p:txBody>
          <a:bodyPr>
            <a:normAutofit fontScale="90000"/>
          </a:bodyPr>
          <a:lstStyle/>
          <a:p>
            <a:pPr marL="514350" indent="-514350" algn="l"/>
            <a:r>
              <a:rPr lang="ru-RU" sz="3600" b="1" dirty="0"/>
              <a:t>                                   Задачи:</a:t>
            </a:r>
            <a:br>
              <a:rPr lang="ru-RU" sz="3600" dirty="0"/>
            </a:br>
            <a:r>
              <a:rPr lang="ru-RU" sz="3600" dirty="0"/>
              <a:t>- </a:t>
            </a:r>
            <a:r>
              <a:rPr lang="ru-RU" sz="3600" b="1" dirty="0"/>
              <a:t>Развивать творческие и интеллектуальные способности детей;</a:t>
            </a:r>
            <a:br>
              <a:rPr lang="ru-RU" sz="3600" b="1" dirty="0"/>
            </a:br>
            <a:r>
              <a:rPr lang="ru-RU" sz="3600" b="1" dirty="0"/>
              <a:t>- Развивать воображение детей;</a:t>
            </a:r>
            <a:br>
              <a:rPr lang="ru-RU" sz="3600" b="1" dirty="0"/>
            </a:br>
            <a:r>
              <a:rPr lang="ru-RU" sz="3600" b="1" dirty="0"/>
              <a:t>- Развивать логическое мышление детей;</a:t>
            </a:r>
            <a:br>
              <a:rPr lang="ru-RU" sz="3600" b="1" dirty="0"/>
            </a:br>
            <a:r>
              <a:rPr lang="ru-RU" sz="3600" b="1" dirty="0"/>
              <a:t>- Повысить уровень знаний детей по развитию элементарных математических представлений;</a:t>
            </a:r>
            <a:br>
              <a:rPr lang="ru-RU" sz="3600" b="1" dirty="0"/>
            </a:br>
            <a:r>
              <a:rPr lang="ru-RU" sz="3600" b="1" dirty="0"/>
              <a:t>- Развивать умственные способности детей через логико-математические игры.</a:t>
            </a:r>
            <a:br>
              <a:rPr lang="ru-RU" sz="3100" b="1" dirty="0"/>
            </a:b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567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332656"/>
            <a:ext cx="79208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Игры на развитие </a:t>
            </a:r>
          </a:p>
          <a:p>
            <a:pPr algn="ctr"/>
            <a:r>
              <a:rPr lang="ru-RU" sz="3200" b="1" dirty="0">
                <a:solidFill>
                  <a:srgbClr val="002060"/>
                </a:solidFill>
              </a:rPr>
              <a:t>интеллектуальных способностей. </a:t>
            </a:r>
          </a:p>
        </p:txBody>
      </p:sp>
      <p:pic>
        <p:nvPicPr>
          <p:cNvPr id="4" name="Рисунок 3" descr="Sight_2016_12_12_074053_824.jpg"/>
          <p:cNvPicPr>
            <a:picLocks noChangeAspect="1"/>
          </p:cNvPicPr>
          <p:nvPr/>
        </p:nvPicPr>
        <p:blipFill>
          <a:blip r:embed="rId2" cstate="print"/>
          <a:srcRect t="5126" r="2751" b="10736"/>
          <a:stretch>
            <a:fillRect/>
          </a:stretch>
        </p:blipFill>
        <p:spPr>
          <a:xfrm>
            <a:off x="971600" y="1700808"/>
            <a:ext cx="7443936" cy="3616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http://www.playcast.ru/uploads/2015/08/10/1463711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4149080"/>
            <a:ext cx="1963261" cy="12245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404664"/>
            <a:ext cx="78488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Логические упражнения , выполняемые индивидуально и подгруппой детей. 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3" name="Рисунок 2" descr="Sight_2016_12_12_074153_658.jpg"/>
          <p:cNvPicPr>
            <a:picLocks noChangeAspect="1"/>
          </p:cNvPicPr>
          <p:nvPr/>
        </p:nvPicPr>
        <p:blipFill>
          <a:blip r:embed="rId2" cstate="print"/>
          <a:srcRect l="10626" r="18500"/>
          <a:stretch>
            <a:fillRect/>
          </a:stretch>
        </p:blipFill>
        <p:spPr>
          <a:xfrm>
            <a:off x="899592" y="1628800"/>
            <a:ext cx="3384376" cy="2681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Sight_2016_12_13_160008_507.jpg"/>
          <p:cNvPicPr>
            <a:picLocks noChangeAspect="1"/>
          </p:cNvPicPr>
          <p:nvPr/>
        </p:nvPicPr>
        <p:blipFill>
          <a:blip r:embed="rId3" cstate="print"/>
          <a:srcRect l="5512" r="31489"/>
          <a:stretch>
            <a:fillRect/>
          </a:stretch>
        </p:blipFill>
        <p:spPr>
          <a:xfrm>
            <a:off x="4499992" y="2348880"/>
            <a:ext cx="3816424" cy="3402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404664"/>
            <a:ext cx="82089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</a:rPr>
              <a:t>      Игры – головоломки: «Танграм», «Монгольская игра», «Колумбово яйцо». </a:t>
            </a:r>
            <a:br>
              <a:rPr lang="ru-RU" sz="3200" b="1" dirty="0">
                <a:solidFill>
                  <a:srgbClr val="002060"/>
                </a:solidFill>
              </a:rPr>
            </a:b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 descr="Sight_2016_12_12_102653_194.jpg"/>
          <p:cNvPicPr>
            <a:picLocks noChangeAspect="1"/>
          </p:cNvPicPr>
          <p:nvPr/>
        </p:nvPicPr>
        <p:blipFill>
          <a:blip r:embed="rId2" cstate="print"/>
          <a:srcRect l="42524" r="5501"/>
          <a:stretch>
            <a:fillRect/>
          </a:stretch>
        </p:blipFill>
        <p:spPr>
          <a:xfrm>
            <a:off x="4139953" y="1484784"/>
            <a:ext cx="4032448" cy="4358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Sight_2016_12_12_103459_029.jpg"/>
          <p:cNvPicPr>
            <a:picLocks noChangeAspect="1"/>
          </p:cNvPicPr>
          <p:nvPr/>
        </p:nvPicPr>
        <p:blipFill>
          <a:blip r:embed="rId3" cstate="print"/>
          <a:srcRect l="-4641" t="3801" r="18787" b="20600"/>
          <a:stretch>
            <a:fillRect/>
          </a:stretch>
        </p:blipFill>
        <p:spPr>
          <a:xfrm>
            <a:off x="1115616" y="1556792"/>
            <a:ext cx="2664296" cy="4176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9752" y="332656"/>
            <a:ext cx="42380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Игры - головоломки</a:t>
            </a:r>
          </a:p>
        </p:txBody>
      </p:sp>
      <p:pic>
        <p:nvPicPr>
          <p:cNvPr id="3" name="Рисунок 2" descr="Sight_2016_12_12_104806_084.jpg"/>
          <p:cNvPicPr>
            <a:picLocks noChangeAspect="1"/>
          </p:cNvPicPr>
          <p:nvPr/>
        </p:nvPicPr>
        <p:blipFill>
          <a:blip r:embed="rId2" cstate="print"/>
          <a:srcRect t="4851" r="12616" b="9051"/>
          <a:stretch>
            <a:fillRect/>
          </a:stretch>
        </p:blipFill>
        <p:spPr>
          <a:xfrm>
            <a:off x="971600" y="1196752"/>
            <a:ext cx="2502231" cy="4389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Sight_2016_12_12_101530_402.jpg"/>
          <p:cNvPicPr>
            <a:picLocks noChangeAspect="1"/>
          </p:cNvPicPr>
          <p:nvPr/>
        </p:nvPicPr>
        <p:blipFill>
          <a:blip r:embed="rId3" cstate="print"/>
          <a:srcRect l="36613" t="2335" r="6688" b="27570"/>
          <a:stretch>
            <a:fillRect/>
          </a:stretch>
        </p:blipFill>
        <p:spPr>
          <a:xfrm>
            <a:off x="3491880" y="1628800"/>
            <a:ext cx="5184576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1785</TotalTime>
  <Words>208</Words>
  <Application>Microsoft Office PowerPoint</Application>
  <PresentationFormat>Экран (4:3)</PresentationFormat>
  <Paragraphs>38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Calibri</vt:lpstr>
      <vt:lpstr>Monotype Corsiva</vt:lpstr>
      <vt:lpstr>Times New Roman</vt:lpstr>
      <vt:lpstr>Тема Office</vt:lpstr>
      <vt:lpstr>Математический центр  в подготовительной  к школе группе</vt:lpstr>
      <vt:lpstr>«Кто с детских лет занимается математикой, тот развивает внимание, тренирует свой мозг, свою волю, воспитывает настойчивость и упорство в достижении цели ».  (А. Маркушевич)</vt:lpstr>
      <vt:lpstr>Презентация PowerPoint</vt:lpstr>
      <vt:lpstr>Презентация PowerPoint</vt:lpstr>
      <vt:lpstr>                                   Задачи: - Развивать творческие и интеллектуальные способности детей; - Развивать воображение детей; - Развивать логическое мышление детей; - Повысить уровень знаний детей по развитию элементарных математических представлений; - Развивать умственные способности детей через логико-математические игры.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Игры в шашки.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Ольга</cp:lastModifiedBy>
  <cp:revision>110</cp:revision>
  <dcterms:created xsi:type="dcterms:W3CDTF">2016-08-11T10:55:43Z</dcterms:created>
  <dcterms:modified xsi:type="dcterms:W3CDTF">2022-04-02T13:48:44Z</dcterms:modified>
</cp:coreProperties>
</file>