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87" r:id="rId3"/>
    <p:sldId id="264" r:id="rId4"/>
    <p:sldId id="262" r:id="rId5"/>
    <p:sldId id="274" r:id="rId6"/>
    <p:sldId id="265" r:id="rId7"/>
    <p:sldId id="284" r:id="rId8"/>
    <p:sldId id="285" r:id="rId9"/>
    <p:sldId id="286" r:id="rId10"/>
    <p:sldId id="277" r:id="rId11"/>
    <p:sldId id="263" r:id="rId12"/>
    <p:sldId id="261" r:id="rId13"/>
    <p:sldId id="278" r:id="rId14"/>
    <p:sldId id="279" r:id="rId15"/>
    <p:sldId id="280" r:id="rId16"/>
    <p:sldId id="282" r:id="rId17"/>
    <p:sldId id="275" r:id="rId18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0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>
      <p:cViewPr varScale="1">
        <p:scale>
          <a:sx n="80" d="100"/>
          <a:sy n="80" d="100"/>
        </p:scale>
        <p:origin x="152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DE019-00E2-4A75-AED3-5742E327ED88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F5782-E72A-4621-97A6-EEE6BC544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596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F5782-E72A-4621-97A6-EEE6BC544A3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46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1913" y="5085185"/>
            <a:ext cx="7582575" cy="936104"/>
          </a:xfrm>
        </p:spPr>
        <p:txBody>
          <a:bodyPr/>
          <a:lstStyle>
            <a:lvl1pPr>
              <a:defRPr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5877272"/>
            <a:ext cx="6400800" cy="7444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520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61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022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35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5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98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29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28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37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99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BEE1-633C-40CB-A8BA-0116103DA353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92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74523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3BEE1-633C-40CB-A8BA-0116103DA353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BA8AF-1907-4E35-AEFF-F62A9C743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02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4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A1%D0%A1%D0%A1%D0%A0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5087DF92-8E89-4312-B97D-FEBE8FD9F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300" y="1280052"/>
            <a:ext cx="8606037" cy="1584221"/>
          </a:xfrm>
        </p:spPr>
        <p:txBody>
          <a:bodyPr>
            <a:noAutofit/>
          </a:bodyPr>
          <a:lstStyle/>
          <a:p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практического занятия:</a:t>
            </a:r>
            <a:b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dirty="0">
                <a:ln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Природные ресурсы и их рациональное использование</a:t>
            </a:r>
            <a:endParaRPr lang="ru-RU" sz="6000" dirty="0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791D399E-A153-4725-B971-FADFD3978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729" y="5877272"/>
            <a:ext cx="3086159" cy="62581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Преподаватель: </a:t>
            </a:r>
          </a:p>
          <a:p>
            <a:pPr eaLnBrk="1" hangingPunct="1"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Смирнова Ольга Александровна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2D8696B-2DBA-4466-A126-1F5B9051F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884" y="3212976"/>
            <a:ext cx="5126120" cy="3419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55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3373E86-CC90-41F6-A39E-02932D1CE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22"/>
            <a:ext cx="9144000" cy="59585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EE1CF4-4F7D-4A28-97CC-8E381673A0B8}"/>
              </a:ext>
            </a:extLst>
          </p:cNvPr>
          <p:cNvSpPr txBox="1"/>
          <p:nvPr/>
        </p:nvSpPr>
        <p:spPr>
          <a:xfrm>
            <a:off x="1835696" y="484037"/>
            <a:ext cx="5867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Виды природопользования</a:t>
            </a:r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99420EA3-7B6F-492A-83F4-3FFB0C777AA8}"/>
              </a:ext>
            </a:extLst>
          </p:cNvPr>
          <p:cNvSpPr/>
          <p:nvPr/>
        </p:nvSpPr>
        <p:spPr>
          <a:xfrm>
            <a:off x="971600" y="1068812"/>
            <a:ext cx="5280338" cy="5280338"/>
          </a:xfrm>
          <a:prstGeom prst="triangl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B830F48-B996-407F-8A1A-B4FE79E3ADD7}"/>
              </a:ext>
            </a:extLst>
          </p:cNvPr>
          <p:cNvGrpSpPr/>
          <p:nvPr/>
        </p:nvGrpSpPr>
        <p:grpSpPr>
          <a:xfrm>
            <a:off x="3468136" y="1971863"/>
            <a:ext cx="5054218" cy="1017163"/>
            <a:chOff x="3951793" y="528402"/>
            <a:chExt cx="5054218" cy="1017163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F7806AAB-7C7F-43D7-8010-842ECE7AE117}"/>
                </a:ext>
              </a:extLst>
            </p:cNvPr>
            <p:cNvSpPr/>
            <p:nvPr/>
          </p:nvSpPr>
          <p:spPr>
            <a:xfrm>
              <a:off x="3951793" y="528402"/>
              <a:ext cx="5054218" cy="1017163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рямоугольник: скругленные углы 4">
              <a:extLst>
                <a:ext uri="{FF2B5EF4-FFF2-40B4-BE49-F238E27FC236}">
                  <a16:creationId xmlns:a16="http://schemas.microsoft.com/office/drawing/2014/main" id="{EC02E53E-3302-4294-A0D7-2FDEBF42F57D}"/>
                </a:ext>
              </a:extLst>
            </p:cNvPr>
            <p:cNvSpPr txBox="1"/>
            <p:nvPr/>
          </p:nvSpPr>
          <p:spPr>
            <a:xfrm>
              <a:off x="4001447" y="578056"/>
              <a:ext cx="4954910" cy="9178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i="0" u="none" kern="1200" dirty="0">
                  <a:solidFill>
                    <a:srgbClr val="FF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Отраслевое </a:t>
              </a:r>
              <a:r>
                <a:rPr lang="ru-RU" sz="2000" b="1" i="0" u="none" kern="12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- </a:t>
              </a:r>
              <a:r>
                <a:rPr lang="ru-RU" sz="2000" b="0" i="0" dirty="0">
                  <a:solidFill>
                    <a:srgbClr val="581E1E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использование природных ресурсов в пределах отдельной отрасли хозяйства.</a:t>
              </a:r>
              <a:endParaRPr lang="ru-RU" sz="2000" b="0" kern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8FCC1C4-F8C9-451D-8B5A-B5BF61BBDE28}"/>
              </a:ext>
            </a:extLst>
          </p:cNvPr>
          <p:cNvGrpSpPr/>
          <p:nvPr/>
        </p:nvGrpSpPr>
        <p:grpSpPr>
          <a:xfrm>
            <a:off x="3418482" y="3462916"/>
            <a:ext cx="5054218" cy="1017163"/>
            <a:chOff x="3951793" y="528402"/>
            <a:chExt cx="5054218" cy="1017163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3E847692-9301-4CC7-9FD3-6D53405D59E7}"/>
                </a:ext>
              </a:extLst>
            </p:cNvPr>
            <p:cNvSpPr/>
            <p:nvPr/>
          </p:nvSpPr>
          <p:spPr>
            <a:xfrm>
              <a:off x="3951793" y="528402"/>
              <a:ext cx="5054218" cy="1017163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рямоугольник: скругленные углы 4">
              <a:extLst>
                <a:ext uri="{FF2B5EF4-FFF2-40B4-BE49-F238E27FC236}">
                  <a16:creationId xmlns:a16="http://schemas.microsoft.com/office/drawing/2014/main" id="{A155526D-377C-47BC-8FBE-5C9F0BC56A7C}"/>
                </a:ext>
              </a:extLst>
            </p:cNvPr>
            <p:cNvSpPr txBox="1"/>
            <p:nvPr/>
          </p:nvSpPr>
          <p:spPr>
            <a:xfrm>
              <a:off x="4001447" y="578056"/>
              <a:ext cx="4954910" cy="9178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i="0" u="none" kern="1200" dirty="0">
                  <a:solidFill>
                    <a:srgbClr val="FF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Ресурсное </a:t>
              </a:r>
              <a:r>
                <a:rPr lang="ru-RU" sz="2000" b="1" i="0" u="none" kern="1200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-</a:t>
              </a:r>
              <a:r>
                <a:rPr lang="ru-RU" sz="2000" b="1" i="0" u="none" kern="12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b="0" i="0" dirty="0">
                  <a:solidFill>
                    <a:srgbClr val="581E1E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использование какого-либо отдельно взятого ресурса.</a:t>
              </a:r>
              <a:endParaRPr lang="ru-RU" sz="2000" b="0" kern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47EFB51-CE36-44C9-A39D-79B0719EFE6E}"/>
              </a:ext>
            </a:extLst>
          </p:cNvPr>
          <p:cNvGrpSpPr/>
          <p:nvPr/>
        </p:nvGrpSpPr>
        <p:grpSpPr>
          <a:xfrm>
            <a:off x="3418482" y="4708388"/>
            <a:ext cx="5058342" cy="1017163"/>
            <a:chOff x="3951793" y="528402"/>
            <a:chExt cx="5058342" cy="1017163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7B5A3355-697F-4D56-AD0F-DB95314F1D1E}"/>
                </a:ext>
              </a:extLst>
            </p:cNvPr>
            <p:cNvSpPr/>
            <p:nvPr/>
          </p:nvSpPr>
          <p:spPr>
            <a:xfrm>
              <a:off x="3951793" y="528402"/>
              <a:ext cx="5054218" cy="1017163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рямоугольник: скругленные углы 4">
              <a:extLst>
                <a:ext uri="{FF2B5EF4-FFF2-40B4-BE49-F238E27FC236}">
                  <a16:creationId xmlns:a16="http://schemas.microsoft.com/office/drawing/2014/main" id="{26B50ACC-2AFF-402A-8FEB-C4D16CB12927}"/>
                </a:ext>
              </a:extLst>
            </p:cNvPr>
            <p:cNvSpPr txBox="1"/>
            <p:nvPr/>
          </p:nvSpPr>
          <p:spPr>
            <a:xfrm>
              <a:off x="4055225" y="578055"/>
              <a:ext cx="4954910" cy="9178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i="0" u="none" kern="1200" dirty="0">
                  <a:solidFill>
                    <a:srgbClr val="FF0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Территориальное</a:t>
              </a:r>
              <a:r>
                <a:rPr lang="ru-RU" sz="2000" b="1" i="0" u="none" kern="1200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-</a:t>
              </a:r>
              <a:r>
                <a:rPr lang="ru-RU" sz="2000" b="1" i="0" u="none" kern="12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b="0" i="0" dirty="0">
                  <a:solidFill>
                    <a:srgbClr val="581E1E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использование природных ресурсов в пределах какой-либо территории.</a:t>
              </a:r>
              <a:endParaRPr lang="ru-RU" sz="2000" b="0" kern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7636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29B1E3C-A141-4718-98CA-A2477C72024E}"/>
              </a:ext>
            </a:extLst>
          </p:cNvPr>
          <p:cNvSpPr/>
          <p:nvPr/>
        </p:nvSpPr>
        <p:spPr>
          <a:xfrm>
            <a:off x="4067944" y="1631107"/>
            <a:ext cx="3168352" cy="7078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Нерациональное</a:t>
            </a:r>
            <a:endParaRPr lang="ru-RU" sz="2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C3B52DE-0007-4371-84D7-E090C4B99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5580">
            <a:off x="5758009" y="420831"/>
            <a:ext cx="3437059" cy="62868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CFD5FD-CFD8-422F-8179-7A353CE66CE5}"/>
              </a:ext>
            </a:extLst>
          </p:cNvPr>
          <p:cNvSpPr txBox="1"/>
          <p:nvPr/>
        </p:nvSpPr>
        <p:spPr>
          <a:xfrm>
            <a:off x="611560" y="512845"/>
            <a:ext cx="5744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Природопользование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E19ED8F-1697-434C-AE5B-1874DB7F7E81}"/>
              </a:ext>
            </a:extLst>
          </p:cNvPr>
          <p:cNvSpPr/>
          <p:nvPr/>
        </p:nvSpPr>
        <p:spPr>
          <a:xfrm>
            <a:off x="107504" y="1628800"/>
            <a:ext cx="3168352" cy="7078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ациональное</a:t>
            </a:r>
            <a:endParaRPr lang="ru-RU" sz="2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F9D8E950-5C9C-4F67-92F5-5B111BFD5809}"/>
              </a:ext>
            </a:extLst>
          </p:cNvPr>
          <p:cNvCxnSpPr>
            <a:stCxn id="5" idx="2"/>
            <a:endCxn id="2" idx="0"/>
          </p:cNvCxnSpPr>
          <p:nvPr/>
        </p:nvCxnSpPr>
        <p:spPr>
          <a:xfrm flipH="1">
            <a:off x="1691680" y="1220731"/>
            <a:ext cx="1792301" cy="4080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EC020DFC-2227-4D48-95E4-3913CF6275FA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3483981" y="1220731"/>
            <a:ext cx="2168139" cy="4103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EAE3F562-650C-450D-AE1D-909A57DB7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87" y="2420888"/>
            <a:ext cx="6135910" cy="4315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030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660" y="142196"/>
            <a:ext cx="8406680" cy="12961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1800" b="1" i="1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Особенности организации ресурсного и отраслевого природопользования на примере г. Воронежа и Воронежской области</a:t>
            </a:r>
            <a:br>
              <a:rPr lang="ru-RU" sz="1800" i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800" i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3.1 Землепользование</a:t>
            </a:r>
            <a:endParaRPr lang="ru-RU" i="1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A98CF05F-ED45-4B07-B17B-DE03B5EAC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4064184" cy="406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3E320AB-8697-46B0-AB84-A097D54CE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87306"/>
            <a:ext cx="3923928" cy="28284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50057A4-BAFC-437F-A980-96A4710275FE}"/>
              </a:ext>
            </a:extLst>
          </p:cNvPr>
          <p:cNvSpPr txBox="1">
            <a:spLocks/>
          </p:cNvSpPr>
          <p:nvPr/>
        </p:nvSpPr>
        <p:spPr>
          <a:xfrm>
            <a:off x="4653532" y="1760251"/>
            <a:ext cx="3816424" cy="2420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 algn="l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Земельные угодья и их ресурсный потенциал являются первоосновой развития сельского хозяйства Воронежской области и определяют эффективность экономики аграрного сектора. 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1E8F8C6-9668-4F7F-81F4-9BD7155624B3}"/>
              </a:ext>
            </a:extLst>
          </p:cNvPr>
          <p:cNvSpPr txBox="1">
            <a:spLocks/>
          </p:cNvSpPr>
          <p:nvPr/>
        </p:nvSpPr>
        <p:spPr>
          <a:xfrm>
            <a:off x="6012160" y="4499640"/>
            <a:ext cx="3024336" cy="18976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Около 80% Воронежской области заняты чернозёмами — самыми плодородными почвами Земли.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926F8D-678C-4E44-B810-28CFA31B82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93670" y="5124435"/>
            <a:ext cx="850860" cy="64807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A880F97-8B1E-46A6-9227-0449B1426C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02672" y="3241359"/>
            <a:ext cx="85086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6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639D6C61-D8D4-4BF0-8BB2-370F53AE5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77" y="-10988"/>
            <a:ext cx="9158651" cy="686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50057A4-BAFC-437F-A980-96A4710275FE}"/>
              </a:ext>
            </a:extLst>
          </p:cNvPr>
          <p:cNvSpPr txBox="1">
            <a:spLocks/>
          </p:cNvSpPr>
          <p:nvPr/>
        </p:nvSpPr>
        <p:spPr>
          <a:xfrm>
            <a:off x="4538887" y="1465304"/>
            <a:ext cx="4467496" cy="26586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 algn="l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Леса Воронежской области, расположенные на землях лесного фонда и землях иных категорий, по целевому назначению относятся к защитным лесам, которые подлежат освоению в целях сохранения </a:t>
            </a:r>
            <a:r>
              <a:rPr lang="ru-RU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средообразующих</a:t>
            </a: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водоохранных, защитных, санитарно-гигиенических, оздоровительных и иных полезных функций лесов 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1E8F8C6-9668-4F7F-81F4-9BD7155624B3}"/>
              </a:ext>
            </a:extLst>
          </p:cNvPr>
          <p:cNvSpPr txBox="1">
            <a:spLocks/>
          </p:cNvSpPr>
          <p:nvPr/>
        </p:nvSpPr>
        <p:spPr>
          <a:xfrm>
            <a:off x="6012160" y="4499640"/>
            <a:ext cx="3024336" cy="18976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Общая площадь лесов Воронежской области составляет 501,7 тыс. га или 9,6% её общей площади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DA9506EA-14E8-43D8-AC69-54685F8FA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24004"/>
            <a:ext cx="5648166" cy="2635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4AD7C4D0-F8C8-4923-8D95-70E318EA7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17" y="19819"/>
            <a:ext cx="4232076" cy="4232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0891096A-5CD8-4B5D-80F5-580013D12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50" y="165714"/>
            <a:ext cx="8019764" cy="112288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3200" i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3.2 Лесопользование</a:t>
            </a:r>
            <a:endParaRPr lang="ru-RU" sz="6600" i="1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163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1E8F8C6-9668-4F7F-81F4-9BD7155624B3}"/>
              </a:ext>
            </a:extLst>
          </p:cNvPr>
          <p:cNvSpPr txBox="1">
            <a:spLocks/>
          </p:cNvSpPr>
          <p:nvPr/>
        </p:nvSpPr>
        <p:spPr>
          <a:xfrm>
            <a:off x="5374779" y="4365379"/>
            <a:ext cx="3744416" cy="23147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одного жителя Воронежской области приходится около 1,5 тыс. м³ водных запасов. По этому показателю область является одной из наименее обеспеченных не только в Центрально-Черноземном экономическом районе, но и в России. 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0891096A-5CD8-4B5D-80F5-580013D12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50" y="165714"/>
            <a:ext cx="8019764" cy="112288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3200" i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3.3 Водопользование</a:t>
            </a:r>
            <a:endParaRPr lang="ru-RU" sz="6600" i="1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id="{1DCA2752-7229-4F74-BBE1-E650E8299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50" y="3703776"/>
            <a:ext cx="4572000" cy="3047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AFCD3961-2E29-48B3-982C-379526D6F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17" y="1378665"/>
            <a:ext cx="4247964" cy="2831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50057A4-BAFC-437F-A980-96A4710275FE}"/>
              </a:ext>
            </a:extLst>
          </p:cNvPr>
          <p:cNvSpPr txBox="1">
            <a:spLocks/>
          </p:cNvSpPr>
          <p:nvPr/>
        </p:nvSpPr>
        <p:spPr>
          <a:xfrm>
            <a:off x="4538887" y="1378665"/>
            <a:ext cx="4467496" cy="28319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 algn="l">
              <a:lnSpc>
                <a:spcPct val="150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Крупнейшие </a:t>
            </a:r>
            <a:r>
              <a:rPr lang="ru-RU" sz="1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водопотребителями</a:t>
            </a:r>
            <a:r>
              <a:rPr lang="ru-RU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Воронежского региона являются предприятия теплоэнергетики и атомной энергетики, легкой и пищевой промышленности, химического производства, самолетостроения, коммунально-бытовые учреждения – объекты ТЭЦ-1, ТЭЦ-2, Нововоронежская атомная электростанция, АО «Воронежсинтезкаучук» (холдинг «</a:t>
            </a:r>
            <a:r>
              <a:rPr lang="ru-RU" sz="1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Сибур</a:t>
            </a:r>
            <a:r>
              <a:rPr lang="ru-RU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»), ОАО «Минудобрения» (г. Россошь) и др.</a:t>
            </a:r>
          </a:p>
        </p:txBody>
      </p:sp>
    </p:spTree>
    <p:extLst>
      <p:ext uri="{BB962C8B-B14F-4D97-AF65-F5344CB8AC3E}">
        <p14:creationId xmlns:p14="http://schemas.microsoft.com/office/powerpoint/2010/main" val="1125820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>
            <a:extLst>
              <a:ext uri="{FF2B5EF4-FFF2-40B4-BE49-F238E27FC236}">
                <a16:creationId xmlns:a16="http://schemas.microsoft.com/office/drawing/2014/main" id="{7B8CF227-4979-441C-8DAD-8E0B79313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1E8F8C6-9668-4F7F-81F4-9BD7155624B3}"/>
              </a:ext>
            </a:extLst>
          </p:cNvPr>
          <p:cNvSpPr txBox="1">
            <a:spLocks/>
          </p:cNvSpPr>
          <p:nvPr/>
        </p:nvSpPr>
        <p:spPr>
          <a:xfrm>
            <a:off x="5213548" y="4357342"/>
            <a:ext cx="3744416" cy="23147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юге области разрабатываются месторождения природного красителя – ярко золотистой и темно-желтой охры: </a:t>
            </a:r>
            <a:r>
              <a:rPr lang="ru-RU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Рудаевское</a:t>
            </a: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Журавское, Бутурлиновское. 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0891096A-5CD8-4B5D-80F5-580013D12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50" y="165714"/>
            <a:ext cx="8019764" cy="112288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Aft>
                <a:spcPts val="800"/>
              </a:spcAft>
            </a:pPr>
            <a:r>
              <a:rPr lang="ru-RU" sz="2800" i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3.4 Недропользование</a:t>
            </a:r>
            <a:endParaRPr lang="ru-RU" sz="6600" i="1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614F179-D440-41CE-B748-44AEA6DA6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948" y="1347037"/>
            <a:ext cx="5264016" cy="295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50057A4-BAFC-437F-A980-96A4710275FE}"/>
              </a:ext>
            </a:extLst>
          </p:cNvPr>
          <p:cNvSpPr txBox="1">
            <a:spLocks/>
          </p:cNvSpPr>
          <p:nvPr/>
        </p:nvSpPr>
        <p:spPr>
          <a:xfrm>
            <a:off x="24805" y="1844824"/>
            <a:ext cx="4467496" cy="28319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 algn="l">
              <a:lnSpc>
                <a:spcPct val="150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Воронежской области практически повсеместно залегают пески и глины, в том числе огнеупорные, которые используются для производства кирпича. Такие строительные материалы, как гранит, базальт, </a:t>
            </a:r>
            <a:r>
              <a:rPr lang="ru-RU" sz="1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габбро</a:t>
            </a:r>
            <a:r>
              <a:rPr lang="ru-RU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песчаник, известняк, мел, мергель, широко представлены на территории Воронежской области. 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FFF8E8D0-EC81-434E-8F02-A497F81AB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60335"/>
            <a:ext cx="3931929" cy="2211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725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0891096A-5CD8-4B5D-80F5-580013D12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50" y="165715"/>
            <a:ext cx="8019764" cy="67099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800" i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3.6 Природоохранное природопользование</a:t>
            </a:r>
            <a:endParaRPr lang="ru-RU" sz="6000" i="1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50057A4-BAFC-437F-A980-96A4710275FE}"/>
              </a:ext>
            </a:extLst>
          </p:cNvPr>
          <p:cNvSpPr txBox="1">
            <a:spLocks/>
          </p:cNvSpPr>
          <p:nvPr/>
        </p:nvSpPr>
        <p:spPr>
          <a:xfrm>
            <a:off x="3134994" y="1151062"/>
            <a:ext cx="5904655" cy="5400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 algn="l">
              <a:lnSpc>
                <a:spcPct val="150000"/>
              </a:lnSpc>
              <a:spcAft>
                <a:spcPts val="800"/>
              </a:spcAft>
            </a:pPr>
            <a:r>
              <a:rPr lang="ru-RU" sz="1400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территории Воронежской области расположены ООПТ:</a:t>
            </a:r>
          </a:p>
          <a:p>
            <a:pPr marL="285750" indent="-285750" algn="l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ООПТ федерального значения: </a:t>
            </a:r>
          </a:p>
          <a:p>
            <a:pPr marL="285750" indent="-285750" algn="l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ru-RU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государственных природных заповедника - Воронежский биосферный природный заповедник и </a:t>
            </a:r>
            <a:r>
              <a:rPr lang="ru-RU" sz="1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Хопёрский</a:t>
            </a:r>
            <a:r>
              <a:rPr lang="ru-RU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природный заповедник;  </a:t>
            </a:r>
          </a:p>
          <a:p>
            <a:pPr marL="285750" indent="-285750" algn="l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ru-RU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государственных природных заказника («Воронежский» (охотничий; 23 000 гектаров) в Рамонском районе и Новоусманском районе и комплексный «Каменная степь» (5 234 гектаров) в Таловском районе).</a:t>
            </a:r>
          </a:p>
          <a:p>
            <a:pPr marL="285750" indent="-285750" algn="l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211 ООПТ областного значения (186 памятников природы, 4 природных парка, 20 заказников, 1 дендрологический парк).</a:t>
            </a:r>
          </a:p>
          <a:p>
            <a:pPr marL="285750" indent="-285750" algn="l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41 ООПТ местного значения (4 ландшафтных памятника, 37 садово‑парковых ландшафтов).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1918182-DEF2-413B-8A68-A87D2F909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9" y="892867"/>
            <a:ext cx="2979442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57519A7D-A93B-4DD2-A3B8-14D2C2668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29" y="2939948"/>
            <a:ext cx="2955481" cy="1967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DD912936-7388-4945-B8FF-CE0A1D972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25281"/>
            <a:ext cx="1944216" cy="2296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459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C9BCEA84-5A35-4874-A50B-82CA3C976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4430984" cy="3470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914C651-5E95-4B5F-90CE-E2BCF2F9EF69}"/>
              </a:ext>
            </a:extLst>
          </p:cNvPr>
          <p:cNvSpPr txBox="1">
            <a:spLocks/>
          </p:cNvSpPr>
          <p:nvPr/>
        </p:nvSpPr>
        <p:spPr>
          <a:xfrm>
            <a:off x="845840" y="-99392"/>
            <a:ext cx="74523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i="1" dirty="0"/>
              <a:t>Заключение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6D9AAA-1632-4749-AFB5-03166B9321E2}"/>
              </a:ext>
            </a:extLst>
          </p:cNvPr>
          <p:cNvSpPr txBox="1"/>
          <p:nvPr/>
        </p:nvSpPr>
        <p:spPr>
          <a:xfrm>
            <a:off x="4211935" y="980728"/>
            <a:ext cx="4752528" cy="53553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Природопользование неразрывно связано с эксплуатацией всех компонентов природной среды в результате человеческой деятельности. </a:t>
            </a:r>
          </a:p>
          <a:p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В связи с этим возникают актуальные вопросы рационального использования природных ресурсов, повышения экологической ответственности за последствия антропогенной деятельности, достижения основных положений концепций устойчивого развития общества и природы.</a:t>
            </a:r>
          </a:p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Перед будущим поколением поставлены задачи сделать производство и потребление ресурсов безопасным для окружающей среды и для человека.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251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981" y="2492896"/>
            <a:ext cx="8606037" cy="1584221"/>
          </a:xfrm>
        </p:spPr>
        <p:txBody>
          <a:bodyPr>
            <a:noAutofit/>
          </a:bodyPr>
          <a:lstStyle/>
          <a:p>
            <a:pPr algn="r"/>
            <a:r>
              <a:rPr lang="ru-RU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"Всё меньше окружающей природы, </a:t>
            </a:r>
            <a:br>
              <a:rPr lang="ru-RU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всё больше окружа­ющей среды»</a:t>
            </a:r>
            <a:br>
              <a:rPr lang="ru-RU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Р. Рождественский</a:t>
            </a:r>
            <a:r>
              <a:rPr lang="ru-RU" sz="7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9900" dirty="0">
              <a:ln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935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8BDD53-10F5-4403-B1FB-D4472FE5174C}"/>
              </a:ext>
            </a:extLst>
          </p:cNvPr>
          <p:cNvSpPr txBox="1"/>
          <p:nvPr/>
        </p:nvSpPr>
        <p:spPr>
          <a:xfrm>
            <a:off x="827584" y="476672"/>
            <a:ext cx="33123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Понятие «природные ресурсы»</a:t>
            </a:r>
            <a:endParaRPr lang="ru-RU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E21C91-9314-402A-933A-B2850C49C88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5302"/>
            <a:ext cx="9144000" cy="29775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48CFA7-CB19-4191-BC66-C175A6857646}"/>
              </a:ext>
            </a:extLst>
          </p:cNvPr>
          <p:cNvSpPr txBox="1"/>
          <p:nvPr/>
        </p:nvSpPr>
        <p:spPr>
          <a:xfrm>
            <a:off x="5136207" y="1196752"/>
            <a:ext cx="3772913" cy="34778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chemeClr val="accent3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+mj-lt"/>
              </a:rPr>
              <a:t>Природные ресурсы 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– это объекты и силы природы, которые на данном уровне производительных сил и изученности могут быть использованы для удовлетворения потребностей общества в форме непосредственного участия в материальной деятельности людей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4912FD-5448-454A-87CC-404A8124F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0" y="2492896"/>
            <a:ext cx="4788024" cy="3756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7149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26F5500-567B-4D12-A708-2E68CE8C30BA}"/>
              </a:ext>
            </a:extLst>
          </p:cNvPr>
          <p:cNvSpPr txBox="1"/>
          <p:nvPr/>
        </p:nvSpPr>
        <p:spPr>
          <a:xfrm>
            <a:off x="3779912" y="1928832"/>
            <a:ext cx="5184576" cy="4553554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16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природопользованием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понимают систему взаимодействия природы и общества, возникающую в процессе использования человеком ресурсов природной среды.</a:t>
            </a:r>
            <a:endParaRPr lang="ru-RU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>
              <a:lnSpc>
                <a:spcPct val="150000"/>
              </a:lnSpc>
              <a:spcAft>
                <a:spcPts val="800"/>
              </a:spcAft>
            </a:pPr>
            <a:endParaRPr lang="ru-RU" sz="16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49580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Понятие и термин «природопользование» был предложен российским ученым </a:t>
            </a:r>
          </a:p>
          <a:p>
            <a:pPr indent="449580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</a:t>
            </a:r>
            <a:r>
              <a:rPr lang="ru-RU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Ю.Н. </a:t>
            </a:r>
            <a:r>
              <a:rPr lang="ru-RU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Куражковским</a:t>
            </a:r>
            <a:r>
              <a:rPr lang="ru-RU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 1959 году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01F0B1-87DB-441E-BF73-44B44607F641}"/>
              </a:ext>
            </a:extLst>
          </p:cNvPr>
          <p:cNvSpPr txBox="1"/>
          <p:nvPr/>
        </p:nvSpPr>
        <p:spPr>
          <a:xfrm>
            <a:off x="395536" y="404664"/>
            <a:ext cx="61317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Определение понятия</a:t>
            </a:r>
          </a:p>
          <a:p>
            <a:pPr algn="ctr"/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природопользования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618C56-F72F-4304-83F6-01B95B569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1268760"/>
            <a:ext cx="4392488" cy="614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28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3816424" cy="242088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Разработками научного направления природопользования в 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XX </a:t>
            </a: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веке занимались такие известные ученые, как В.А. Анучин, И.П. Герасимов, Н.Ф. </a:t>
            </a:r>
            <a:r>
              <a:rPr lang="ru-RU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Реймерс</a:t>
            </a: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В.С. Преображенский, Н.П. Федоренко и др.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1B8B88-F5EB-44E1-9C5D-F096C019541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95" y="282724"/>
            <a:ext cx="7911610" cy="6597352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DB97556-6141-428D-89FE-61B536C51139}"/>
              </a:ext>
            </a:extLst>
          </p:cNvPr>
          <p:cNvSpPr txBox="1">
            <a:spLocks/>
          </p:cNvSpPr>
          <p:nvPr/>
        </p:nvSpPr>
        <p:spPr>
          <a:xfrm>
            <a:off x="4397264" y="701318"/>
            <a:ext cx="4392488" cy="27363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Н.Ф. </a:t>
            </a:r>
            <a:r>
              <a:rPr lang="ru-RU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Реймерс</a:t>
            </a: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дает следующие определения природопользования :</a:t>
            </a:r>
          </a:p>
          <a:p>
            <a:pPr algn="l"/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ru-RU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Природопользование</a:t>
            </a:r>
            <a:r>
              <a:rPr lang="ru-RU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комплексная научная дисциплина, исследующая общие принципы рационального использования природных ресурсов человеческим обществом».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3EFB0413-690E-4915-B33A-947B31AAB8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0DF816-C830-4879-83CB-36B6F30AD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2952340"/>
            <a:ext cx="1955967" cy="26811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8E439E-0BD2-4826-88DD-31AE86B2B2F8}"/>
              </a:ext>
            </a:extLst>
          </p:cNvPr>
          <p:cNvSpPr txBox="1"/>
          <p:nvPr/>
        </p:nvSpPr>
        <p:spPr>
          <a:xfrm>
            <a:off x="107504" y="5703322"/>
            <a:ext cx="3384376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i="1" dirty="0"/>
              <a:t>Николай Федорович </a:t>
            </a:r>
            <a:r>
              <a:rPr lang="ru-RU" sz="1600" b="1" i="1" dirty="0" err="1"/>
              <a:t>Реймерс</a:t>
            </a:r>
            <a:r>
              <a:rPr lang="ru-RU" sz="1600" b="1" i="1" dirty="0"/>
              <a:t> </a:t>
            </a:r>
            <a:r>
              <a:rPr lang="ru-RU" sz="1200" dirty="0"/>
              <a:t>– </a:t>
            </a:r>
            <a:r>
              <a:rPr lang="ru-RU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советский зоолог, эколог, один из главных участников становления заповедного дела в </a:t>
            </a:r>
            <a:r>
              <a:rPr lang="ru-RU" sz="1200" b="0" i="0" strike="noStrike" dirty="0">
                <a:effectLst/>
                <a:latin typeface="Arial" panose="020B0604020202020204" pitchFamily="34" charset="0"/>
                <a:hlinkClick r:id="rId5" tooltip="ССС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СССР</a:t>
            </a:r>
            <a:r>
              <a:rPr lang="ru-RU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Доктор биологических наук, профессор.</a:t>
            </a:r>
            <a:endParaRPr lang="ru-RU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A295B-693C-4FC7-8D24-C8BE44457C3B}"/>
              </a:ext>
            </a:extLst>
          </p:cNvPr>
          <p:cNvSpPr txBox="1"/>
          <p:nvPr/>
        </p:nvSpPr>
        <p:spPr>
          <a:xfrm>
            <a:off x="4397264" y="3612732"/>
            <a:ext cx="3926861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Природопользование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Совокупность всех форм эксплуатации природно-ресурсного потенциала и мер по его охране.</a:t>
            </a:r>
            <a:endParaRPr lang="ru-RU" sz="1800" b="1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57C1E7-12F9-46A9-8E1E-408A35781126}"/>
              </a:ext>
            </a:extLst>
          </p:cNvPr>
          <p:cNvSpPr txBox="1"/>
          <p:nvPr/>
        </p:nvSpPr>
        <p:spPr>
          <a:xfrm>
            <a:off x="4397264" y="5461142"/>
            <a:ext cx="4608512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Природопользование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Совокупность воздействий человечества на географическую оболочку Земли.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613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6D42B4-B9B1-486E-BF5D-0AEB5C81E06B}"/>
              </a:ext>
            </a:extLst>
          </p:cNvPr>
          <p:cNvSpPr txBox="1"/>
          <p:nvPr/>
        </p:nvSpPr>
        <p:spPr>
          <a:xfrm>
            <a:off x="868260" y="554906"/>
            <a:ext cx="7407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Классификация природопользования</a:t>
            </a:r>
            <a:endParaRPr lang="ru-RU" sz="2000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0239A74-C4AB-4E73-90F9-BC44B82E1C87}"/>
              </a:ext>
            </a:extLst>
          </p:cNvPr>
          <p:cNvSpPr/>
          <p:nvPr/>
        </p:nvSpPr>
        <p:spPr>
          <a:xfrm>
            <a:off x="467544" y="2242799"/>
            <a:ext cx="3290449" cy="3290449"/>
          </a:xfrm>
          <a:prstGeom prst="ellipse">
            <a:avLst/>
          </a:prstGeom>
          <a:blipFill>
            <a:blip r:embed="rId3"/>
            <a:stretch>
              <a:fillRect l="-25000" r="-25000"/>
            </a:stretch>
          </a:blipFill>
          <a:ln>
            <a:solidFill>
              <a:srgbClr val="00B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Стрелка: пятиугольник 8">
            <a:extLst>
              <a:ext uri="{FF2B5EF4-FFF2-40B4-BE49-F238E27FC236}">
                <a16:creationId xmlns:a16="http://schemas.microsoft.com/office/drawing/2014/main" id="{F147B108-261F-45AA-8ABB-D41E946256D0}"/>
              </a:ext>
            </a:extLst>
          </p:cNvPr>
          <p:cNvSpPr/>
          <p:nvPr/>
        </p:nvSpPr>
        <p:spPr>
          <a:xfrm rot="10800000">
            <a:off x="3823716" y="2560045"/>
            <a:ext cx="4057982" cy="1296145"/>
          </a:xfrm>
          <a:prstGeom prst="homePlate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B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Стрелка: пятиугольник 10">
            <a:extLst>
              <a:ext uri="{FF2B5EF4-FFF2-40B4-BE49-F238E27FC236}">
                <a16:creationId xmlns:a16="http://schemas.microsoft.com/office/drawing/2014/main" id="{B888A8BA-1879-464E-B5CD-5452CF21671C}"/>
              </a:ext>
            </a:extLst>
          </p:cNvPr>
          <p:cNvSpPr/>
          <p:nvPr/>
        </p:nvSpPr>
        <p:spPr>
          <a:xfrm rot="10800000">
            <a:off x="3823716" y="4077072"/>
            <a:ext cx="4057982" cy="1296145"/>
          </a:xfrm>
          <a:prstGeom prst="homePlate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B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EE1CF4-4F7D-4A28-97CC-8E381673A0B8}"/>
              </a:ext>
            </a:extLst>
          </p:cNvPr>
          <p:cNvSpPr txBox="1"/>
          <p:nvPr/>
        </p:nvSpPr>
        <p:spPr>
          <a:xfrm>
            <a:off x="2543974" y="1229352"/>
            <a:ext cx="40560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Формы</a:t>
            </a:r>
          </a:p>
          <a:p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природопользования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CFAD2A-74DB-4B85-9369-D5719CFE4ADC}"/>
              </a:ext>
            </a:extLst>
          </p:cNvPr>
          <p:cNvSpPr txBox="1"/>
          <p:nvPr/>
        </p:nvSpPr>
        <p:spPr>
          <a:xfrm>
            <a:off x="5364088" y="2915729"/>
            <a:ext cx="1451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Общее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255082-F4BE-420C-9085-D2EC33264DBF}"/>
              </a:ext>
            </a:extLst>
          </p:cNvPr>
          <p:cNvSpPr txBox="1"/>
          <p:nvPr/>
        </p:nvSpPr>
        <p:spPr>
          <a:xfrm>
            <a:off x="4781170" y="4401979"/>
            <a:ext cx="2839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Специальное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21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6D42B4-B9B1-486E-BF5D-0AEB5C81E06B}"/>
              </a:ext>
            </a:extLst>
          </p:cNvPr>
          <p:cNvSpPr txBox="1"/>
          <p:nvPr/>
        </p:nvSpPr>
        <p:spPr>
          <a:xfrm>
            <a:off x="868260" y="554906"/>
            <a:ext cx="533312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Классификация отраслей</a:t>
            </a:r>
          </a:p>
          <a:p>
            <a:r>
              <a:rPr lang="ru-RU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природопользования по </a:t>
            </a:r>
          </a:p>
          <a:p>
            <a:r>
              <a:rPr lang="ru-RU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В.С. Преображенскому</a:t>
            </a:r>
            <a:endParaRPr lang="ru-RU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EE1CF4-4F7D-4A28-97CC-8E381673A0B8}"/>
              </a:ext>
            </a:extLst>
          </p:cNvPr>
          <p:cNvSpPr txBox="1"/>
          <p:nvPr/>
        </p:nvSpPr>
        <p:spPr>
          <a:xfrm>
            <a:off x="347385" y="2060848"/>
            <a:ext cx="8113047" cy="254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Ресурсо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-сырьевые (горнодобывающая промышленность);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Ресурсопотребляющие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перерабатывающие (химическая промышленность);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Природно-ресурсные (сельское, лесное, водное хозяйство);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Ландшафтопользование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(развитие рекреации);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Опытно-заповедное хозяйство.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D2ECA9-08EA-45CA-B73F-A576B25DB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60" y="4509120"/>
            <a:ext cx="7753007" cy="200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791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6D42B4-B9B1-486E-BF5D-0AEB5C81E06B}"/>
              </a:ext>
            </a:extLst>
          </p:cNvPr>
          <p:cNvSpPr txBox="1"/>
          <p:nvPr/>
        </p:nvSpPr>
        <p:spPr>
          <a:xfrm>
            <a:off x="868260" y="554906"/>
            <a:ext cx="79522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Классификация</a:t>
            </a:r>
          </a:p>
          <a:p>
            <a:r>
              <a:rPr lang="ru-RU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природопользования по </a:t>
            </a:r>
            <a:r>
              <a:rPr lang="ru-RU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К.В. Зворыкину</a:t>
            </a:r>
            <a:endParaRPr lang="ru-RU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EE1CF4-4F7D-4A28-97CC-8E381673A0B8}"/>
              </a:ext>
            </a:extLst>
          </p:cNvPr>
          <p:cNvSpPr txBox="1"/>
          <p:nvPr/>
        </p:nvSpPr>
        <p:spPr>
          <a:xfrm>
            <a:off x="515476" y="2060848"/>
            <a:ext cx="8113047" cy="1704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Производственное природопользование</a:t>
            </a: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Пространственно-увязывающее природопользование</a:t>
            </a:r>
            <a:endParaRPr lang="ru-RU" b="1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Коммунальное природопользование</a:t>
            </a: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Средоохранное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природопользование</a:t>
            </a:r>
            <a:endParaRPr lang="ru-RU" b="1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27859A2-A836-4B79-88FD-412E94AFA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017" y="3765417"/>
            <a:ext cx="4756698" cy="267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473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6D42B4-B9B1-486E-BF5D-0AEB5C81E06B}"/>
              </a:ext>
            </a:extLst>
          </p:cNvPr>
          <p:cNvSpPr txBox="1"/>
          <p:nvPr/>
        </p:nvSpPr>
        <p:spPr>
          <a:xfrm>
            <a:off x="868260" y="554906"/>
            <a:ext cx="79522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Классификация</a:t>
            </a:r>
          </a:p>
          <a:p>
            <a:r>
              <a:rPr lang="ru-RU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природопользования по </a:t>
            </a:r>
            <a:r>
              <a:rPr lang="ru-RU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Евсееву А.В.</a:t>
            </a:r>
            <a:endParaRPr lang="ru-RU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EE1CF4-4F7D-4A28-97CC-8E381673A0B8}"/>
              </a:ext>
            </a:extLst>
          </p:cNvPr>
          <p:cNvSpPr txBox="1"/>
          <p:nvPr/>
        </p:nvSpPr>
        <p:spPr>
          <a:xfrm>
            <a:off x="2843808" y="1484784"/>
            <a:ext cx="5136643" cy="1704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Фоновое природопользование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Крупноочаговое природопользование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Очаговое природопользование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Дисперсное природопользование</a:t>
            </a:r>
            <a:endParaRPr lang="ru-RU" b="1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6FBCAEF-182A-4453-97E6-B24FAF2F9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33369"/>
            <a:ext cx="7776864" cy="311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2273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8bf311a443a3774feaa349145bf5f08570ed5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801</Words>
  <Application>Microsoft Office PowerPoint</Application>
  <PresentationFormat>Экран (4:3)</PresentationFormat>
  <Paragraphs>75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Monotype Corsiva</vt:lpstr>
      <vt:lpstr>Tahoma</vt:lpstr>
      <vt:lpstr>Times New Roman</vt:lpstr>
      <vt:lpstr>Тема Office</vt:lpstr>
      <vt:lpstr>Тема практического занятия:  Природные ресурсы и их рациональное использование</vt:lpstr>
      <vt:lpstr>"Всё меньше окружающей природы,  всё больше окружа­ющей среды» Р. Рождественский </vt:lpstr>
      <vt:lpstr>Презентация PowerPoint</vt:lpstr>
      <vt:lpstr>Презентация PowerPoint</vt:lpstr>
      <vt:lpstr>Разработками научного направления природопользования в XX веке занимались такие известные ученые, как В.А. Анучин, И.П. Герасимов, Н.Ф. Реймерс, В.С. Преображенский, Н.П. Федоренко и др.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Особенности организации ресурсного и отраслевого природопользования на примере г. Воронежа и Воронежской области 3.1 Землепользование</vt:lpstr>
      <vt:lpstr>3.2 Лесопользование</vt:lpstr>
      <vt:lpstr>3.3 Водопользование</vt:lpstr>
      <vt:lpstr>3.4 Недропользование</vt:lpstr>
      <vt:lpstr>3.6 Природоохранное природопользование</vt:lpstr>
      <vt:lpstr>Презентация PowerPoint</vt:lpstr>
    </vt:vector>
  </TitlesOfParts>
  <Company>presentation-creation.ru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шаблон презентации</dc:title>
  <dc:creator>obstinate</dc:creator>
  <dc:description>Шаблон презентации с сайта http://presentation-creation.ru/</dc:description>
  <cp:lastModifiedBy>Ольга Смирнова</cp:lastModifiedBy>
  <cp:revision>62</cp:revision>
  <dcterms:created xsi:type="dcterms:W3CDTF">2018-06-19T14:54:49Z</dcterms:created>
  <dcterms:modified xsi:type="dcterms:W3CDTF">2024-04-10T13:37:50Z</dcterms:modified>
</cp:coreProperties>
</file>