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65" r:id="rId3"/>
    <p:sldId id="274" r:id="rId4"/>
    <p:sldId id="267" r:id="rId5"/>
    <p:sldId id="270" r:id="rId6"/>
    <p:sldId id="275" r:id="rId7"/>
    <p:sldId id="276" r:id="rId8"/>
    <p:sldId id="277" r:id="rId9"/>
    <p:sldId id="280" r:id="rId10"/>
    <p:sldId id="269" r:id="rId11"/>
    <p:sldId id="278" r:id="rId12"/>
    <p:sldId id="281" r:id="rId13"/>
    <p:sldId id="271" r:id="rId14"/>
    <p:sldId id="263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Grid="0">
      <p:cViewPr varScale="1">
        <p:scale>
          <a:sx n="13" d="100"/>
          <a:sy n="13" d="100"/>
        </p:scale>
        <p:origin x="36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C31F-BBD8-40B1-A440-5A60E2B0C929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657ED-6435-429B-88BB-A223C93A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4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657ED-6435-429B-88BB-A223C93A2E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0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657ED-6435-429B-88BB-A223C93A2E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3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657ED-6435-429B-88BB-A223C93A2E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0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BA2BFE-4276-43C1-AEE5-5F2E6019A4B8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53C88F9-CF1E-41E9-B837-440D84B410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" y="1151268"/>
            <a:ext cx="12159687" cy="565785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98" y="1"/>
            <a:ext cx="12189002" cy="184265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" y="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Внеурочное занятие по финансовой грамотности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3343303"/>
            <a:ext cx="3449782" cy="3449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-391" r="10373" b="391"/>
          <a:stretch/>
        </p:blipFill>
        <p:spPr>
          <a:xfrm>
            <a:off x="2999" y="3343302"/>
            <a:ext cx="3036586" cy="34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17" y="3739265"/>
            <a:ext cx="2474129" cy="30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1177636"/>
            <a:ext cx="118733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Можно сэкономить на продуктах, если…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Можно сэкономить на транспорте, если…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Можно сэкономить на одежде и обуви, если…</a:t>
            </a:r>
          </a:p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4. Можно сэкономить на коммунальных услугах, если…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Можно сэкономить на лекарствах, если…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Можно сэкономить на игрушках, если…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 Можно сэкономить на развлечениях, если…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21673"/>
            <a:ext cx="105156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ФРАЗЫ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7" y="4973782"/>
            <a:ext cx="2304289" cy="1824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4945332"/>
            <a:ext cx="1829539" cy="1829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4" y="4973783"/>
            <a:ext cx="1843396" cy="18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1" y="0"/>
            <a:ext cx="6012873" cy="678873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  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4" y="678873"/>
            <a:ext cx="10267067" cy="60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3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СОВЕТЫ МУДРОГО ЭКОНОМИСТА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" b="4188"/>
          <a:stretch/>
        </p:blipFill>
        <p:spPr>
          <a:xfrm>
            <a:off x="1995055" y="2329800"/>
            <a:ext cx="4876800" cy="3616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9"/>
          <a:stretch/>
        </p:blipFill>
        <p:spPr>
          <a:xfrm flipH="1">
            <a:off x="6871855" y="2329800"/>
            <a:ext cx="3228058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500" y="785202"/>
            <a:ext cx="9710999" cy="606205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59873" y="87967"/>
            <a:ext cx="105156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МОЖНО ЭКОНОМИТЬ?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725" y="342900"/>
            <a:ext cx="114490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z/%D0%BF%D1%80%D0%B5-%D0%BF%D0%BE%D1%81%D1%8B-%D0%BA%D0%B0-%D1%81-%D0%B7%D0%BE-%D0%BE%D1%82%D1%8B%D0%BC%D0%B8-%D0%BC%D0%BE%D0%BD%D0%B5%D1%82%D0%BA%D0%B0%D0%BC%D0%B8-390543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" b="88794" l="0" r="100000">
                        <a14:foregroundMark x1="3846" y1="43727" x2="3846" y2="43727"/>
                        <a14:foregroundMark x1="27154" y1="69915" x2="27154" y2="69915"/>
                        <a14:foregroundMark x1="36846" y1="74543" x2="36846" y2="74543"/>
                        <a14:foregroundMark x1="58615" y1="72960" x2="58615" y2="72960"/>
                        <a14:foregroundMark x1="67538" y1="72473" x2="67538" y2="72473"/>
                        <a14:foregroundMark x1="84308" y1="62119" x2="84308" y2="62119"/>
                        <a14:foregroundMark x1="93000" y1="56882" x2="93000" y2="56882"/>
                        <a14:foregroundMark x1="96846" y1="42387" x2="96846" y2="42387"/>
                        <a14:foregroundMark x1="97846" y1="52862" x2="97846" y2="52862"/>
                        <a14:foregroundMark x1="19385" y1="65895" x2="19385" y2="65895"/>
                        <a14:foregroundMark x1="13923" y1="58709" x2="13923" y2="58709"/>
                        <a14:foregroundMark x1="8462" y1="56516" x2="8462" y2="56516"/>
                        <a14:foregroundMark x1="4077" y1="56638" x2="4077" y2="56638"/>
                        <a14:backgroundMark x1="23308" y1="8648" x2="53615" y2="60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615" b="10818"/>
          <a:stretch/>
        </p:blipFill>
        <p:spPr bwMode="auto">
          <a:xfrm>
            <a:off x="0" y="4212208"/>
            <a:ext cx="12192000" cy="25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5027" y="435869"/>
            <a:ext cx="667695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Продолжите фразы:</a:t>
            </a:r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869" y="2088550"/>
            <a:ext cx="63924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 меня получилось…</a:t>
            </a:r>
          </a:p>
          <a:p>
            <a:pPr marL="914400" indent="-914400">
              <a:buAutoNum type="arabicPeriod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Я научился(ась)…</a:t>
            </a:r>
          </a:p>
          <a:p>
            <a:pPr marL="914400" indent="-914400">
              <a:buAutoNum type="arabicPeriod"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1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.lovepik.com/element/40151/4030.png_1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584" y1="10743" x2="16584" y2="10743"/>
                        <a14:foregroundMark x1="32822" y1="13861" x2="32822" y2="13861"/>
                        <a14:foregroundMark x1="20743" y1="24901" x2="20743" y2="24901"/>
                        <a14:foregroundMark x1="50099" y1="15347" x2="50099" y2="15347"/>
                        <a14:foregroundMark x1="50099" y1="15347" x2="50099" y2="15347"/>
                        <a14:foregroundMark x1="66931" y1="22426" x2="66931" y2="22426"/>
                        <a14:foregroundMark x1="85693" y1="17624" x2="85693" y2="17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20" y="2448072"/>
            <a:ext cx="4857568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3738" y="4990297"/>
            <a:ext cx="48005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4000" b="1" cap="all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315" y="186552"/>
            <a:ext cx="655583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Семейный бюджет</a:t>
            </a:r>
            <a:endParaRPr lang="ru-RU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4" y="919501"/>
            <a:ext cx="11329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доходы и расходы семьи на определённый промежуток времени.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83364" y="4813010"/>
            <a:ext cx="3360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Денежные поступления семьи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8467317" y="4867185"/>
            <a:ext cx="3603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Затраты денежных средств семьи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14789" y="3501008"/>
            <a:ext cx="3853020" cy="840472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112225" y="3169283"/>
            <a:ext cx="3696409" cy="1183247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990442">
            <a:off x="1098682" y="2889750"/>
            <a:ext cx="308186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endParaRPr lang="ru-RU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253758">
            <a:off x="8276600" y="2753785"/>
            <a:ext cx="33669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3488" y="3244334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https://youtu.be/STNTkXe_Nuk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z/%D0%BF%D1%80%D0%B5-%D0%BF%D0%BE%D1%81%D1%8B-%D0%BA%D0%B0-%D1%81-%D0%B7%D0%BE-%D0%BE%D1%82%D1%8B%D0%BC%D0%B8-%D0%BC%D0%BE%D0%BD%D0%B5%D1%82%D0%BA%D0%B0%D0%BC%D0%B8-390543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" b="88794" l="0" r="100000">
                        <a14:foregroundMark x1="3846" y1="43727" x2="3846" y2="43727"/>
                        <a14:foregroundMark x1="27154" y1="69915" x2="27154" y2="69915"/>
                        <a14:foregroundMark x1="36846" y1="74543" x2="36846" y2="74543"/>
                        <a14:foregroundMark x1="58615" y1="72960" x2="58615" y2="72960"/>
                        <a14:foregroundMark x1="67538" y1="72473" x2="67538" y2="72473"/>
                        <a14:foregroundMark x1="84308" y1="62119" x2="84308" y2="62119"/>
                        <a14:foregroundMark x1="93000" y1="56882" x2="93000" y2="56882"/>
                        <a14:foregroundMark x1="96846" y1="42387" x2="96846" y2="42387"/>
                        <a14:foregroundMark x1="97846" y1="52862" x2="97846" y2="52862"/>
                        <a14:foregroundMark x1="19385" y1="65895" x2="19385" y2="65895"/>
                        <a14:foregroundMark x1="13923" y1="58709" x2="13923" y2="58709"/>
                        <a14:foregroundMark x1="8462" y1="56516" x2="8462" y2="56516"/>
                        <a14:foregroundMark x1="4077" y1="56638" x2="4077" y2="56638"/>
                        <a14:backgroundMark x1="23308" y1="8648" x2="53615" y2="60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8615" b="10818"/>
          <a:stretch/>
        </p:blipFill>
        <p:spPr bwMode="auto">
          <a:xfrm>
            <a:off x="0" y="4368810"/>
            <a:ext cx="12192000" cy="25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530" y="215281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Тема занятия</a:t>
            </a:r>
            <a:r>
              <a:rPr lang="ru-RU" sz="36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6438" y="945551"/>
            <a:ext cx="7037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Как правильно экономить?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530" y="1831108"/>
            <a:ext cx="170303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36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995" y="2695203"/>
            <a:ext cx="4004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Узнать…</a:t>
            </a:r>
          </a:p>
          <a:p>
            <a:pPr marL="742950" indent="-742950">
              <a:buAutoNum type="arabicPeriod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Научиться…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3" y="2600549"/>
            <a:ext cx="110599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Узнать, что такое экономия и на чем можно сэкономить.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Научиться применять полученные знания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5969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21673"/>
            <a:ext cx="105156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ЭКОНОМ и </a:t>
            </a:r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0" y="4690090"/>
            <a:ext cx="5181600" cy="101672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15845"/>
          <a:stretch/>
        </p:blipFill>
        <p:spPr>
          <a:xfrm>
            <a:off x="526473" y="1547236"/>
            <a:ext cx="10937831" cy="5005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984328"/>
            <a:ext cx="3557965" cy="366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r="4596"/>
          <a:stretch/>
        </p:blipFill>
        <p:spPr>
          <a:xfrm>
            <a:off x="8915067" y="2984328"/>
            <a:ext cx="3117273" cy="376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3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4" y="4434234"/>
            <a:ext cx="1859248" cy="2328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0910" y="4244118"/>
            <a:ext cx="2518824" cy="25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0169" y="3856239"/>
            <a:ext cx="2311139" cy="2894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4" y="3501102"/>
            <a:ext cx="3354883" cy="3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C4974-559E-C740-8447-2B299A667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03"/>
          <a:stretch/>
        </p:blipFill>
        <p:spPr>
          <a:xfrm>
            <a:off x="1524000" y="1"/>
            <a:ext cx="9144000" cy="1748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1F171-E4AF-4B4F-A426-B35A435C5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03"/>
          <a:stretch/>
        </p:blipFill>
        <p:spPr>
          <a:xfrm>
            <a:off x="1524000" y="1"/>
            <a:ext cx="9144000" cy="17485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CB6E49-0C05-0C48-86BC-1E2BD6319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8" t="60351" r="71930" b="18498"/>
          <a:stretch/>
        </p:blipFill>
        <p:spPr>
          <a:xfrm>
            <a:off x="2165685" y="4138863"/>
            <a:ext cx="1925053" cy="14505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FBFC8-905A-694F-9CBC-2050BC69C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4" t="60351" r="38597" b="18498"/>
          <a:stretch/>
        </p:blipFill>
        <p:spPr>
          <a:xfrm>
            <a:off x="4989095" y="4138863"/>
            <a:ext cx="2149643" cy="1450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788B2C-685D-E149-A094-E363A6C9D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28" t="60351" b="16807"/>
          <a:stretch/>
        </p:blipFill>
        <p:spPr>
          <a:xfrm>
            <a:off x="8037094" y="4138863"/>
            <a:ext cx="2630906" cy="15664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66B8F-7DCB-D248-A162-566A14A4C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1" t="25497" r="66491" b="51362"/>
          <a:stretch/>
        </p:blipFill>
        <p:spPr>
          <a:xfrm>
            <a:off x="1909011" y="1748590"/>
            <a:ext cx="2679031" cy="15870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C459DD-F956-5548-B5D4-CF38297E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3" t="28305" r="41755" b="51360"/>
          <a:stretch/>
        </p:blipFill>
        <p:spPr>
          <a:xfrm>
            <a:off x="5309937" y="1941096"/>
            <a:ext cx="1540043" cy="13945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60D5C0-314D-E94E-893A-CBB343AE5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0" t="28304" r="1754" b="51361"/>
          <a:stretch/>
        </p:blipFill>
        <p:spPr>
          <a:xfrm>
            <a:off x="7748337" y="1941095"/>
            <a:ext cx="2759243" cy="139453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441ED7-1B81-0947-92C6-C375333CFB54}"/>
              </a:ext>
            </a:extLst>
          </p:cNvPr>
          <p:cNvGrpSpPr/>
          <p:nvPr/>
        </p:nvGrpSpPr>
        <p:grpSpPr>
          <a:xfrm>
            <a:off x="1909010" y="3335629"/>
            <a:ext cx="8758990" cy="3103809"/>
            <a:chOff x="385010" y="3335628"/>
            <a:chExt cx="8758990" cy="310380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6D8BCC7-51C6-6042-B5C0-D7ECEB783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18" t="82108" r="71930" b="7794"/>
            <a:stretch/>
          </p:blipFill>
          <p:spPr>
            <a:xfrm>
              <a:off x="641684" y="5631005"/>
              <a:ext cx="1925053" cy="69252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E3D33E2-0445-F34C-ADBB-AB7FDB862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894" t="81502" r="38597" b="7794"/>
            <a:stretch/>
          </p:blipFill>
          <p:spPr>
            <a:xfrm>
              <a:off x="3465094" y="5589431"/>
              <a:ext cx="2149643" cy="73409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A80C6CE-5A8A-A748-8D85-B4A699057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28" t="82109" b="6103"/>
            <a:stretch/>
          </p:blipFill>
          <p:spPr>
            <a:xfrm>
              <a:off x="6513094" y="5631005"/>
              <a:ext cx="2630906" cy="80843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D89F8D4-1A6C-634E-8519-4A55A46F2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1" t="48637" r="66491" b="41034"/>
            <a:stretch/>
          </p:blipFill>
          <p:spPr>
            <a:xfrm>
              <a:off x="385010" y="3335628"/>
              <a:ext cx="2679031" cy="708338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8391EBE-9A26-7B40-8BC7-9AAD183EC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03" t="48640" r="41755" b="41031"/>
            <a:stretch/>
          </p:blipFill>
          <p:spPr>
            <a:xfrm>
              <a:off x="3785936" y="3335628"/>
              <a:ext cx="1540043" cy="70833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7A411-9249-AA45-8E9A-CEB827CA8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070" t="48639" r="1754" b="41032"/>
            <a:stretch/>
          </p:blipFill>
          <p:spPr>
            <a:xfrm>
              <a:off x="6224336" y="3335628"/>
              <a:ext cx="2759243" cy="7083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1"/>
            <a:ext cx="2381978" cy="238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68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F8B29-1C38-E444-854B-9EA1796E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883"/>
          <a:stretch/>
        </p:blipFill>
        <p:spPr>
          <a:xfrm>
            <a:off x="1524000" y="1"/>
            <a:ext cx="9144000" cy="1379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26A9E-9078-444F-8122-20224AE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83" r="72631" b="18182"/>
          <a:stretch/>
        </p:blipFill>
        <p:spPr>
          <a:xfrm>
            <a:off x="1524000" y="4106779"/>
            <a:ext cx="2502568" cy="15043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FF1E0-3B37-4A40-8E06-44858B03E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05" t="59883" b="18182"/>
          <a:stretch/>
        </p:blipFill>
        <p:spPr>
          <a:xfrm>
            <a:off x="8117305" y="4106779"/>
            <a:ext cx="2550695" cy="1504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C68846-75B0-294A-A20F-0FB1014C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0" t="57310" r="38421" b="18182"/>
          <a:stretch/>
        </p:blipFill>
        <p:spPr>
          <a:xfrm>
            <a:off x="5005137" y="3930317"/>
            <a:ext cx="2149643" cy="1680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FB981B-3857-764E-BCC1-BF2C8268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r="70175" b="53535"/>
          <a:stretch/>
        </p:blipFill>
        <p:spPr>
          <a:xfrm>
            <a:off x="1524001" y="1684421"/>
            <a:ext cx="2727158" cy="1502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5B861C-0727-574B-8D24-E52CF566F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1" t="24561" r="40176" b="53535"/>
          <a:stretch/>
        </p:blipFill>
        <p:spPr>
          <a:xfrm>
            <a:off x="5213684" y="1684421"/>
            <a:ext cx="1780674" cy="1502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415290-9AE9-8F42-A6F2-BE6013A4B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09" t="24561" r="5439" b="53535"/>
          <a:stretch/>
        </p:blipFill>
        <p:spPr>
          <a:xfrm>
            <a:off x="8245643" y="1684421"/>
            <a:ext cx="1925053" cy="15021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472B89B-2A9D-9A4A-AE5F-89E95C88629F}"/>
              </a:ext>
            </a:extLst>
          </p:cNvPr>
          <p:cNvGrpSpPr/>
          <p:nvPr/>
        </p:nvGrpSpPr>
        <p:grpSpPr>
          <a:xfrm>
            <a:off x="1524001" y="3186545"/>
            <a:ext cx="9143999" cy="3089565"/>
            <a:chOff x="0" y="3186544"/>
            <a:chExt cx="9143999" cy="308956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01D1EF7-B52B-CB49-B465-7678E1E29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818" r="72631" b="12323"/>
            <a:stretch/>
          </p:blipFill>
          <p:spPr>
            <a:xfrm>
              <a:off x="0" y="5611091"/>
              <a:ext cx="2502568" cy="40178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5B4B920-FAB8-004F-9069-249B01711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105" t="81817" b="8486"/>
            <a:stretch/>
          </p:blipFill>
          <p:spPr>
            <a:xfrm>
              <a:off x="6593304" y="5611090"/>
              <a:ext cx="2550695" cy="66501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0BF87F5-B723-A747-89E3-AD6203384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070" t="81818" r="38421" b="10303"/>
            <a:stretch/>
          </p:blipFill>
          <p:spPr>
            <a:xfrm>
              <a:off x="3481136" y="5611090"/>
              <a:ext cx="2149643" cy="54032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1DA287C-0FFC-694D-B656-375C5417B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465" r="70175" b="42689"/>
            <a:stretch/>
          </p:blipFill>
          <p:spPr>
            <a:xfrm>
              <a:off x="1" y="3186544"/>
              <a:ext cx="2727158" cy="74377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46BF8A2-18DB-264A-BB26-E6B92258A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351" t="46465" r="40176" b="44848"/>
            <a:stretch/>
          </p:blipFill>
          <p:spPr>
            <a:xfrm>
              <a:off x="3689684" y="3186544"/>
              <a:ext cx="1780674" cy="59574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9B88BD-41E7-EE47-B4B2-E34836B11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509" t="46464" r="5439" b="47879"/>
            <a:stretch/>
          </p:blipFill>
          <p:spPr>
            <a:xfrm>
              <a:off x="6721642" y="3186544"/>
              <a:ext cx="1925053" cy="387929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57" y="4533718"/>
            <a:ext cx="2160761" cy="215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9091" r="11431" b="8586"/>
          <a:stretch/>
        </p:blipFill>
        <p:spPr>
          <a:xfrm>
            <a:off x="96982" y="4395691"/>
            <a:ext cx="2147455" cy="243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FB981B-3857-764E-BCC1-BF2C8268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r="70175" b="53535"/>
          <a:stretch/>
        </p:blipFill>
        <p:spPr>
          <a:xfrm>
            <a:off x="1524000" y="1684421"/>
            <a:ext cx="2727158" cy="15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</TotalTime>
  <Words>165</Words>
  <Application>Microsoft Office PowerPoint</Application>
  <PresentationFormat>Широкоэкранный</PresentationFormat>
  <Paragraphs>35</Paragraphs>
  <Slides>15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ФИЗКУЛЬТМИНУТКА</vt:lpstr>
      <vt:lpstr>    СОВЕТЫ МУДРОГО ЭКОНОМИСТА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ЦЕЛИ: 1. Узнать, что такое карманные деньги, инвестиции; 2. Научиться умело управлять деньгами.</dc:title>
  <dc:creator>Admin</dc:creator>
  <cp:lastModifiedBy>natali</cp:lastModifiedBy>
  <cp:revision>24</cp:revision>
  <dcterms:created xsi:type="dcterms:W3CDTF">2022-05-06T20:51:24Z</dcterms:created>
  <dcterms:modified xsi:type="dcterms:W3CDTF">2023-10-28T13:47:51Z</dcterms:modified>
</cp:coreProperties>
</file>