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34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9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4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9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32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2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81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5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48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85C4-37FA-4927-B9B1-BAB34C62861C}" type="datetimeFigureOut">
              <a:rPr lang="ru-RU" smtClean="0"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E60F-B2A5-49B1-BE9E-E9E61F12F4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2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76" y="-26965"/>
            <a:ext cx="9186976" cy="68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70892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«Труд - право или обязанность? Трудовые права несовершеннолетних. Роль профсоюзов за соблюдением трудовых прав работников»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281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0649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Во время каникул: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14-15 лет — не более 5 часов в день;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16-18 лет — не более 7 часов в день.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 В течение учебного года: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14-15 лет — не более 2,5 часов в день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16-18 лет — не более 3,5 часов в день </a:t>
            </a:r>
          </a:p>
        </p:txBody>
      </p:sp>
    </p:spTree>
    <p:extLst>
      <p:ext uri="{BB962C8B-B14F-4D97-AF65-F5344CB8AC3E}">
        <p14:creationId xmlns:p14="http://schemas.microsoft.com/office/powerpoint/2010/main" val="134430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catherineasquithgallery.com/uploads/posts/2021-03/1614773423_120-p-neitralnii-fon-dlya-prezentatsii-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меньше 40 часов (статья 92): 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14-15 лет — 24 часа 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16-18 — 36 часов 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 Во время учебного года: 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14-15 лет — 12 часов 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16-18 лет — 18 часов </a:t>
            </a:r>
          </a:p>
        </p:txBody>
      </p:sp>
    </p:spTree>
    <p:extLst>
      <p:ext uri="{BB962C8B-B14F-4D97-AF65-F5344CB8AC3E}">
        <p14:creationId xmlns:p14="http://schemas.microsoft.com/office/powerpoint/2010/main" val="291510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atherineasquithgallery.com/uploads/posts/2021-03/1614773423_120-p-neitralnii-fon-dlya-prezentatsii-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5846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Запрещается трудоустройство подростков (статья 265, 268): 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‒	на тяжелые работы ;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‒	на работы с вредными или опасными условиями труда  в ночное время ;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‒	на работах, выполнение которых может причинить вред их здоровью и нравственному развитию (игорный бизнес, работа в ночных кабаре и клубах);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‒	на работы по переноске и передвижению тяжестей, превышающих установленные для них предельные нормы (в 14 лет – ручной груз не больше 12 кг, в 15 лет – 15 кг.);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‒	на работы, связанные с производством, хранением и торговлей спиртными напитками, табачными изделиями, наркотическими и токсическими препаратами;</a:t>
            </a:r>
          </a:p>
          <a:p>
            <a:pPr algn="ctr"/>
            <a:r>
              <a:rPr lang="ru-RU" sz="2000" dirty="0">
                <a:latin typeface="Arial Black" panose="020B0A04020102020204" pitchFamily="34" charset="0"/>
              </a:rPr>
              <a:t>‒	на работы, выполняемые вахтовым методом. </a:t>
            </a:r>
          </a:p>
        </p:txBody>
      </p:sp>
    </p:spTree>
    <p:extLst>
      <p:ext uri="{BB962C8B-B14F-4D97-AF65-F5344CB8AC3E}">
        <p14:creationId xmlns:p14="http://schemas.microsoft.com/office/powerpoint/2010/main" val="358417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catherineasquithgallery.com/uploads/posts/2021-03/1614773423_120-p-neitralnii-fon-dlya-prezentatsii-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1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Кроме того, не разрешается направлять несовершеннолетних в служебные командировки, привлекать к сверхурочной работе, в выходные и нерабочие праздничные дни (за исключением творческих работников СМИ, организаций кинематографии, театров, концертов и т.д., а также профессиональных спортсменов).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 Кстати, трудоустройство подростков до 14 лет возможно только при письменном разрешении родителей. И при приеме на работу между работодателем и подростком на период работы заключается срочный трудовой договор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715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441"/>
            <a:ext cx="9144000" cy="597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8466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Беседа-интервью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1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Решение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задач-ситуаций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2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967335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Теперь я знаю, что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Меня заинтересовало…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Я бы хотел/а больше узнать о…</a:t>
            </a:r>
          </a:p>
        </p:txBody>
      </p:sp>
    </p:spTree>
    <p:extLst>
      <p:ext uri="{BB962C8B-B14F-4D97-AF65-F5344CB8AC3E}">
        <p14:creationId xmlns:p14="http://schemas.microsoft.com/office/powerpoint/2010/main" val="370106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3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catherineasquithgallery.com/uploads/posts/2021-03/1614773423_120-p-neitralnii-fon-dlya-prezentatsii-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Труд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Умственный, физический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Кормит, поит, приносит удовольствие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Рано встаешь, больше успеваешь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Профсоюзный работник</a:t>
            </a:r>
          </a:p>
        </p:txBody>
      </p:sp>
    </p:spTree>
    <p:extLst>
      <p:ext uri="{BB962C8B-B14F-4D97-AF65-F5344CB8AC3E}">
        <p14:creationId xmlns:p14="http://schemas.microsoft.com/office/powerpoint/2010/main" val="121880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https://top-fon.com/uploads/posts/2023-02/1675239136_top-fon-com-p-podlozhka-fon-dlya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1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62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8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80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7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28"/>
            <a:ext cx="37147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7606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128"/>
            <a:ext cx="2664296" cy="317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1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5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86"/>
            <a:ext cx="9144000" cy="68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34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220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2023-05-15T08:20:48Z</dcterms:created>
  <dcterms:modified xsi:type="dcterms:W3CDTF">2023-05-15T18:01:17Z</dcterms:modified>
</cp:coreProperties>
</file>