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06" r:id="rId3"/>
    <p:sldId id="291" r:id="rId4"/>
    <p:sldId id="267" r:id="rId5"/>
    <p:sldId id="292" r:id="rId6"/>
    <p:sldId id="294" r:id="rId7"/>
    <p:sldId id="293" r:id="rId8"/>
    <p:sldId id="265" r:id="rId9"/>
    <p:sldId id="295" r:id="rId10"/>
    <p:sldId id="264" r:id="rId11"/>
    <p:sldId id="296" r:id="rId12"/>
    <p:sldId id="263" r:id="rId13"/>
    <p:sldId id="262" r:id="rId14"/>
    <p:sldId id="339" r:id="rId15"/>
    <p:sldId id="341" r:id="rId16"/>
    <p:sldId id="337" r:id="rId17"/>
    <p:sldId id="332" r:id="rId18"/>
    <p:sldId id="343" r:id="rId19"/>
    <p:sldId id="313" r:id="rId20"/>
    <p:sldId id="272" r:id="rId21"/>
    <p:sldId id="314" r:id="rId22"/>
    <p:sldId id="312" r:id="rId23"/>
    <p:sldId id="327" r:id="rId24"/>
    <p:sldId id="307" r:id="rId25"/>
    <p:sldId id="329" r:id="rId26"/>
    <p:sldId id="308" r:id="rId27"/>
    <p:sldId id="309" r:id="rId28"/>
    <p:sldId id="275" r:id="rId29"/>
    <p:sldId id="276" r:id="rId30"/>
    <p:sldId id="277" r:id="rId31"/>
    <p:sldId id="279" r:id="rId32"/>
    <p:sldId id="278" r:id="rId33"/>
    <p:sldId id="284" r:id="rId34"/>
    <p:sldId id="310" r:id="rId35"/>
    <p:sldId id="316" r:id="rId36"/>
    <p:sldId id="285" r:id="rId37"/>
    <p:sldId id="260" r:id="rId38"/>
    <p:sldId id="344" r:id="rId39"/>
    <p:sldId id="345" r:id="rId40"/>
    <p:sldId id="25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9E993-795C-4221-AC5E-B9E69EE7FBB8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C3727-438E-4DC6-AB41-B8F4936F2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C3727-438E-4DC6-AB41-B8F4936F2A9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komotoz.ru/photo/priroda/foto_prirody_vesnoyy.php" TargetMode="External"/><Relationship Id="rId2" Type="http://schemas.openxmlformats.org/officeDocument/2006/relationships/hyperlink" Target="https://www.stihi.ru/avtor/mike9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veinternet.ru/users/irzeis/post321666708/" TargetMode="External"/><Relationship Id="rId5" Type="http://schemas.openxmlformats.org/officeDocument/2006/relationships/hyperlink" Target="https://cultura.menu/retsepty/pasha/grecheskij-pashalnyj-hleb-tsureki-ot-stamatisa-tsiliasa-brend-shefa-restorana-molon-lave/" TargetMode="External"/><Relationship Id="rId4" Type="http://schemas.openxmlformats.org/officeDocument/2006/relationships/hyperlink" Target="https://2dar.livejournal.com/144653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39552" y="3645024"/>
            <a:ext cx="7200800" cy="1927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b="1" i="1" dirty="0" smtClean="0">
                <a:solidFill>
                  <a:srgbClr val="0070C0"/>
                </a:solidFill>
                <a:cs typeface="Arial" charset="0"/>
              </a:rPr>
              <a:t>Подготовила  Филатова Елена Николаевна,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b="1" i="1" dirty="0" smtClean="0">
                <a:solidFill>
                  <a:srgbClr val="0070C0"/>
                </a:solidFill>
                <a:cs typeface="Arial" charset="0"/>
              </a:rPr>
              <a:t>учитель начальных классов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b="1" i="1" dirty="0" smtClean="0">
                <a:solidFill>
                  <a:srgbClr val="0070C0"/>
                </a:solidFill>
                <a:cs typeface="Arial" charset="0"/>
              </a:rPr>
              <a:t> высшей квалификационной категории 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b="1" i="1" dirty="0" smtClean="0">
                <a:solidFill>
                  <a:srgbClr val="0070C0"/>
                </a:solidFill>
                <a:cs typeface="Arial" charset="0"/>
              </a:rPr>
              <a:t>МОУ «СОШ № 5» имени Воинов 100 и 101 отдельных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b="1" i="1" dirty="0" smtClean="0">
                <a:solidFill>
                  <a:srgbClr val="0070C0"/>
                </a:solidFill>
                <a:cs typeface="Arial" charset="0"/>
              </a:rPr>
              <a:t>стрелковых бригад г.Ржева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b="1" i="1" dirty="0" smtClean="0">
                <a:solidFill>
                  <a:srgbClr val="0070C0"/>
                </a:solidFill>
                <a:cs typeface="Arial" charset="0"/>
              </a:rPr>
              <a:t>2023г.</a:t>
            </a:r>
            <a:endParaRPr lang="ru-RU" sz="2000" b="1" i="1" dirty="0" smtClean="0">
              <a:solidFill>
                <a:srgbClr val="0070C0"/>
              </a:solidFill>
              <a:cs typeface="Arial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600" b="1" i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1000100" y="571480"/>
            <a:ext cx="7200800" cy="186204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115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Пасха</a:t>
            </a:r>
            <a:endParaRPr lang="ru-RU" sz="311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2516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Х</a:t>
            </a:r>
            <a:r>
              <a:rPr lang="ru-RU" sz="9600" b="1" dirty="0" smtClean="0">
                <a:latin typeface="Monotype Corsiva" panose="03010101010201010101" pitchFamily="66" charset="0"/>
              </a:rPr>
              <a:t>ристианин</a:t>
            </a:r>
            <a:endParaRPr lang="ru-RU" sz="9600" b="1" dirty="0">
              <a:latin typeface="Monotype Corsiva" panose="03010101010201010101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8279483" cy="4963690"/>
          </a:xfrm>
        </p:spPr>
      </p:pic>
    </p:spTree>
    <p:extLst>
      <p:ext uri="{BB962C8B-B14F-4D97-AF65-F5344CB8AC3E}">
        <p14:creationId xmlns="" xmlns:p14="http://schemas.microsoft.com/office/powerpoint/2010/main" val="29313752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Человек, который принял учение Иисуса Христа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А</a:t>
            </a:r>
            <a:r>
              <a:rPr lang="ru-RU" sz="9600" b="1" dirty="0" smtClean="0">
                <a:latin typeface="Monotype Corsiva" panose="03010101010201010101" pitchFamily="66" charset="0"/>
              </a:rPr>
              <a:t>постол</a:t>
            </a:r>
            <a:endParaRPr lang="ru-RU" sz="9600" b="1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69562"/>
            <a:ext cx="4032448" cy="4973233"/>
          </a:xfrm>
        </p:spPr>
      </p:pic>
    </p:spTree>
    <p:extLst>
      <p:ext uri="{BB962C8B-B14F-4D97-AF65-F5344CB8AC3E}">
        <p14:creationId xmlns="" xmlns:p14="http://schemas.microsoft.com/office/powerpoint/2010/main" val="29313752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60649"/>
            <a:ext cx="8229600" cy="936104"/>
          </a:xfrm>
        </p:spPr>
        <p:txBody>
          <a:bodyPr/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Пасха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1428736"/>
            <a:ext cx="6101301" cy="4067532"/>
          </a:xfrm>
        </p:spPr>
      </p:pic>
    </p:spTree>
    <p:extLst>
      <p:ext uri="{BB962C8B-B14F-4D97-AF65-F5344CB8AC3E}">
        <p14:creationId xmlns="" xmlns:p14="http://schemas.microsoft.com/office/powerpoint/2010/main" val="29313752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7067128" cy="1440160"/>
          </a:xfrm>
        </p:spPr>
        <p:txBody>
          <a:bodyPr/>
          <a:lstStyle/>
          <a:p>
            <a:r>
              <a:rPr lang="ru-RU" sz="3200" dirty="0" smtClean="0"/>
              <a:t>Праздник Пасхи связан с событиями Воскресения Христова.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>Пасха </a:t>
            </a:r>
            <a:r>
              <a:rPr lang="ru-RU" sz="2800" dirty="0" smtClean="0"/>
              <a:t>-</a:t>
            </a:r>
            <a:r>
              <a:rPr lang="ru-RU" sz="2800" b="1" i="1" dirty="0" smtClean="0"/>
              <a:t>«</a:t>
            </a:r>
            <a:r>
              <a:rPr lang="ru-RU" sz="2800" b="1" i="1" dirty="0" err="1" smtClean="0"/>
              <a:t>перехождение</a:t>
            </a:r>
            <a:r>
              <a:rPr lang="ru-RU" sz="2800" b="1" i="1" dirty="0" smtClean="0"/>
              <a:t> от смерти к жизни»</a:t>
            </a:r>
            <a:r>
              <a:rPr lang="ru-RU" sz="2800" dirty="0" smtClean="0"/>
              <a:t>. 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9" name="Содержимое 8" descr="Ландыш Майский a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14620"/>
            <a:ext cx="5380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313752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5486400" cy="5367338"/>
          </a:xfrm>
        </p:spPr>
        <p:txBody>
          <a:bodyPr/>
          <a:lstStyle/>
          <a:p>
            <a:r>
              <a:rPr lang="ru-RU" dirty="0" smtClean="0"/>
              <a:t>Бог воскрес, и смерть побеждена!</a:t>
            </a:r>
            <a:br>
              <a:rPr lang="ru-RU" dirty="0" smtClean="0"/>
            </a:br>
            <a:r>
              <a:rPr lang="ru-RU" dirty="0" smtClean="0"/>
              <a:t>Эту весть победную примчала</a:t>
            </a:r>
            <a:br>
              <a:rPr lang="ru-RU" dirty="0" smtClean="0"/>
            </a:br>
            <a:r>
              <a:rPr lang="ru-RU" dirty="0" smtClean="0"/>
              <a:t>Богом воскрешенная весна…</a:t>
            </a:r>
            <a:br>
              <a:rPr lang="ru-RU" dirty="0" smtClean="0"/>
            </a:br>
            <a:r>
              <a:rPr lang="ru-RU" dirty="0" smtClean="0"/>
              <a:t>И кругом луга зазеленели,</a:t>
            </a:r>
            <a:br>
              <a:rPr lang="ru-RU" dirty="0" smtClean="0"/>
            </a:br>
            <a:r>
              <a:rPr lang="ru-RU" dirty="0" smtClean="0"/>
              <a:t>И теплом дохнула грудь земли,</a:t>
            </a:r>
            <a:br>
              <a:rPr lang="ru-RU" dirty="0" smtClean="0"/>
            </a:br>
            <a:r>
              <a:rPr lang="ru-RU" dirty="0" smtClean="0"/>
              <a:t>И, внимая трелям соловьиным,</a:t>
            </a:r>
            <a:br>
              <a:rPr lang="ru-RU" dirty="0" smtClean="0"/>
            </a:br>
            <a:r>
              <a:rPr lang="ru-RU" dirty="0" smtClean="0"/>
              <a:t>Ландыши и розы зацвели.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000" b="1" dirty="0" smtClean="0"/>
          </a:p>
        </p:txBody>
      </p:sp>
      <p:pic>
        <p:nvPicPr>
          <p:cNvPr id="9" name="Рисунок 8" descr="Повсюду благовест гудит,  Из всех церквей народ валит;  Заря глядит уже с небес:  Христос воскрес! Христос воскрес!  С полей уж снят покров снегов,  И реки рвутся из оков,  И зеленеет ближний лес:  Христос воскрес! Христос воскрес!  Вот просыпается земля,  И одеваются поля:  Весна идет, полна чудес!  Христос воскрес! Христос воскрес!"/>
          <p:cNvPicPr>
            <a:picLocks noGrp="1"/>
          </p:cNvPicPr>
          <p:nvPr>
            <p:ph type="pic" idx="1"/>
          </p:nvPr>
        </p:nvPicPr>
        <p:blipFill>
          <a:blip r:embed="rId2"/>
          <a:srcRect r="47916" b="2777"/>
          <a:stretch>
            <a:fillRect/>
          </a:stretch>
        </p:blipFill>
        <p:spPr bwMode="auto">
          <a:xfrm>
            <a:off x="5072066" y="500042"/>
            <a:ext cx="300039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Смерть Христа на Кресте есть одновременно Его победа. За Крестом следует Воскресение, и радость Пасхи просвечивает через скорбь, делая ее светлой. "Крестом радость </a:t>
            </a:r>
            <a:r>
              <a:rPr lang="ru-RU" dirty="0" err="1" smtClean="0"/>
              <a:t>прииде</a:t>
            </a:r>
            <a:r>
              <a:rPr lang="ru-RU" dirty="0" smtClean="0"/>
              <a:t> всему миру" - поется в церковном песнопении.</a:t>
            </a:r>
          </a:p>
          <a:p>
            <a:endParaRPr lang="ru-RU" dirty="0"/>
          </a:p>
        </p:txBody>
      </p:sp>
      <p:pic>
        <p:nvPicPr>
          <p:cNvPr id="26626" name="Picture 2" descr="Воскресение Иисуса Хрис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3630607" cy="5125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02910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 подобной могиле был похоронен Иисус Христос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В подобной могиле бы похоронен Иисус Христ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32997"/>
            <a:ext cx="6143668" cy="42701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Иисус  воскрес рано утром в воскресенье.</a:t>
            </a:r>
            <a:endParaRPr lang="ru-RU" dirty="0"/>
          </a:p>
        </p:txBody>
      </p:sp>
      <p:pic>
        <p:nvPicPr>
          <p:cNvPr id="57346" name="Picture 2" descr="Воскресение Иисуса Хрис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3188143" cy="4500594"/>
          </a:xfrm>
          <a:prstGeom prst="rect">
            <a:avLst/>
          </a:prstGeom>
          <a:noFill/>
        </p:spPr>
      </p:pic>
      <p:pic>
        <p:nvPicPr>
          <p:cNvPr id="5" name="Содержимое 4" descr="https://tvbesedka.com/upload/2018/4/26/23/4/c03b1fa1-4e15-4615-8192-7f1baac5f090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14488"/>
            <a:ext cx="32061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За неделю до Пасхи в воскресенье празднуется праздник, иначе называемый Вербным воскресением. Освящение вербы бывает и в сам праздничный день, и накануне во время вечерней службы. Освященные ветви раздаются молящимся, и с ними, при зажжённых свечах, верующие стоят до конца службы. За неделю до Пасхи в воскресенье празднуется праздник, иначе называемый Вербным воскресением. Освящение вербы бывает и в сам праздничный день, и накануне во время вечерней службы. Освященные ветви раздаются молящимся, и с ними, при зажжённых свечах, верующие стоят до конца службы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643866" cy="55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800600"/>
            <a:ext cx="8001056" cy="566738"/>
          </a:xfrm>
        </p:spPr>
        <p:txBody>
          <a:bodyPr/>
          <a:lstStyle/>
          <a:p>
            <a:r>
              <a:rPr lang="ru-RU" sz="2800" dirty="0" smtClean="0"/>
              <a:t>                                        </a:t>
            </a:r>
            <a:br>
              <a:rPr lang="ru-RU" sz="2800" dirty="0" smtClean="0"/>
            </a:br>
            <a:r>
              <a:rPr lang="ru-RU" sz="2800" dirty="0" smtClean="0"/>
              <a:t> Знакомое вам слово « вос</a:t>
            </a:r>
            <a:r>
              <a:rPr lang="ru-RU" sz="2800" dirty="0" smtClean="0">
                <a:solidFill>
                  <a:srgbClr val="FF0000"/>
                </a:solidFill>
              </a:rPr>
              <a:t>крес</a:t>
            </a:r>
            <a:r>
              <a:rPr lang="ru-RU" sz="2800" dirty="0" smtClean="0"/>
              <a:t>ение» связано именно с Иисусом Христом. Корень «</a:t>
            </a:r>
            <a:r>
              <a:rPr lang="ru-RU" sz="2800" dirty="0" err="1" smtClean="0">
                <a:solidFill>
                  <a:srgbClr val="FF0000"/>
                </a:solidFill>
              </a:rPr>
              <a:t>крес</a:t>
            </a:r>
            <a:r>
              <a:rPr lang="ru-RU" sz="2800" dirty="0" smtClean="0"/>
              <a:t>» означает  «</a:t>
            </a:r>
            <a:r>
              <a:rPr lang="ru-RU" sz="2800" dirty="0" smtClean="0">
                <a:solidFill>
                  <a:srgbClr val="FF0000"/>
                </a:solidFill>
              </a:rPr>
              <a:t>жить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5286388"/>
            <a:ext cx="6772284" cy="804862"/>
          </a:xfrm>
        </p:spPr>
        <p:txBody>
          <a:bodyPr/>
          <a:lstStyle/>
          <a:p>
            <a:r>
              <a:rPr lang="ru-RU" sz="2800" b="1" dirty="0" smtClean="0"/>
              <a:t>Воскресение – день возобновления</a:t>
            </a:r>
          </a:p>
          <a:p>
            <a:r>
              <a:rPr lang="ru-RU" sz="2800" b="1" dirty="0" smtClean="0"/>
              <a:t>жизни.</a:t>
            </a:r>
            <a:endParaRPr lang="ru-RU" sz="2800" b="1" dirty="0"/>
          </a:p>
        </p:txBody>
      </p:sp>
      <p:pic>
        <p:nvPicPr>
          <p:cNvPr id="5" name="Рисунок 4" descr="История Христа не заканчивается Его казнью. Ведь Он сказал Понтию Пилату , что имеет власть снова принять Свою жизнь. Поэтому Евангелие говорит, что после распятия Христос вернулся к жизни - воскрес."/>
          <p:cNvPicPr>
            <a:picLocks noGrp="1"/>
          </p:cNvPicPr>
          <p:nvPr>
            <p:ph type="pic" idx="1"/>
          </p:nvPr>
        </p:nvPicPr>
        <p:blipFill>
          <a:blip r:embed="rId2"/>
          <a:srcRect l="24740" t="3472" r="29687" b="32292"/>
          <a:stretch>
            <a:fillRect/>
          </a:stretch>
        </p:blipFill>
        <p:spPr bwMode="auto">
          <a:xfrm>
            <a:off x="3000364" y="785794"/>
            <a:ext cx="321471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1621" y="332656"/>
            <a:ext cx="8229600" cy="79695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Пасхальная полночь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1214422"/>
            <a:ext cx="6140262" cy="4089415"/>
          </a:xfrm>
        </p:spPr>
      </p:pic>
      <p:sp>
        <p:nvSpPr>
          <p:cNvPr id="5" name="Прямоугольник 4"/>
          <p:cNvSpPr/>
          <p:nvPr/>
        </p:nvSpPr>
        <p:spPr>
          <a:xfrm>
            <a:off x="305148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5500702"/>
            <a:ext cx="3643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«крестный ход» 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3400447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«Христос воскрес из мертвых,</a:t>
            </a:r>
            <a:br>
              <a:rPr lang="ru-RU" dirty="0" smtClean="0"/>
            </a:br>
            <a:r>
              <a:rPr lang="ru-RU" dirty="0" smtClean="0"/>
              <a:t>победив своей смертью смерть, и прежде умершим даровал жизнь!». </a:t>
            </a:r>
            <a:endParaRPr lang="ru-RU" dirty="0"/>
          </a:p>
        </p:txBody>
      </p:sp>
      <p:pic>
        <p:nvPicPr>
          <p:cNvPr id="3" name="Рисунок 2" descr="http://player.myshared.ru/9/906881/slides/slide_2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071810"/>
            <a:ext cx="535785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Крестный ход </a:t>
            </a:r>
            <a:r>
              <a:rPr lang="ru-RU" dirty="0" smtClean="0"/>
              <a:t>–это торжественное шествие церкви навстречу воскресшему Спасителю</a:t>
            </a:r>
            <a:endParaRPr lang="ru-RU" dirty="0"/>
          </a:p>
        </p:txBody>
      </p:sp>
      <p:pic>
        <p:nvPicPr>
          <p:cNvPr id="1026" name="Picture 2" descr="Свершается Крестный ход вокруг церкви.  Крестный ход, совершаемый в пасхальную ночь,- это шествие церкви навстречу воскресшему Спасителю. Верующие идут в ночи как мироносицы, которые первыми узнали о Воскресении Христа. Свершается Крестный ход вокруг церкви.  Крестный ход, совершаемый в пасхальную ночь,- это шествие церкви навстречу воскресшему Спасителю. Верующие идут в ночи как мироносицы, которые первыми узнали о Воскресении Христа. Кре́стный ход — торжественное церковное шествие с большим Крестом (от его несения в начале процессии она и получила своё название), Иконами и Хоругвями вокруг  Храма или из одного храма в другой (например, в Пасхальную неделю вокруг Церкви).  Кре́стный ход — торжественное церковное шествие с большим Крестом (от его несения в начале процессии она и получила своё название), Иконами и Хоругвями вокруг  Храма или из одного храма в другой (например, в Пасхальную неделю вокруг Церкви)."/>
          <p:cNvPicPr>
            <a:picLocks noChangeAspect="1" noChangeArrowheads="1"/>
          </p:cNvPicPr>
          <p:nvPr/>
        </p:nvPicPr>
        <p:blipFill>
          <a:blip r:embed="rId2"/>
          <a:srcRect l="2344" t="3125" r="1562" b="53125"/>
          <a:stretch>
            <a:fillRect/>
          </a:stretch>
        </p:blipFill>
        <p:spPr bwMode="auto">
          <a:xfrm>
            <a:off x="642910" y="2928934"/>
            <a:ext cx="7679585" cy="262229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786322"/>
            <a:ext cx="6843722" cy="1285884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первые семь дней Пасхи во многих храмах открыт доступ на колокольню, и любой желающий может позвонить в колокола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57422" y="5643578"/>
            <a:ext cx="5486400" cy="804862"/>
          </a:xfrm>
        </p:spPr>
        <p:txBody>
          <a:bodyPr/>
          <a:lstStyle/>
          <a:p>
            <a:endParaRPr lang="ru-RU" sz="2400" dirty="0"/>
          </a:p>
        </p:txBody>
      </p:sp>
      <p:sp>
        <p:nvSpPr>
          <p:cNvPr id="5" name="Рисунок 2"/>
          <p:cNvSpPr txBox="1">
            <a:spLocks/>
          </p:cNvSpPr>
          <p:nvPr/>
        </p:nvSpPr>
        <p:spPr>
          <a:xfrm>
            <a:off x="1785918" y="714356"/>
            <a:ext cx="5486400" cy="4114800"/>
          </a:xfrm>
          <a:prstGeom prst="rect">
            <a:avLst/>
          </a:prstGeom>
        </p:spPr>
      </p:sp>
      <p:sp>
        <p:nvSpPr>
          <p:cNvPr id="6" name="Рисунок 2"/>
          <p:cNvSpPr txBox="1">
            <a:spLocks/>
          </p:cNvSpPr>
          <p:nvPr/>
        </p:nvSpPr>
        <p:spPr>
          <a:xfrm>
            <a:off x="1938318" y="723880"/>
            <a:ext cx="5486400" cy="4114800"/>
          </a:xfrm>
          <a:prstGeom prst="rect">
            <a:avLst/>
          </a:prstGeom>
        </p:spPr>
      </p:sp>
      <p:pic>
        <p:nvPicPr>
          <p:cNvPr id="1026" name="Picture 2" descr="https://mediaex.ru/wp-content/uploads/d/b/6/db68c986d6a3f1d919c0beced4cd71af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403" r="3403"/>
          <a:stretch>
            <a:fillRect/>
          </a:stretch>
        </p:blipFill>
        <p:spPr bwMode="auto">
          <a:xfrm>
            <a:off x="2786050" y="428604"/>
            <a:ext cx="4953028" cy="37147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Символы Пасхи: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крашеные яйца, кулич, пасха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s://paper-land.ru/wp-content/uploads/7/e/d/7ed8f1e156474e60682ffb506c752370.jpeg"/>
          <p:cNvPicPr>
            <a:picLocks noGrp="1"/>
          </p:cNvPicPr>
          <p:nvPr>
            <p:ph idx="1"/>
          </p:nvPr>
        </p:nvPicPr>
        <p:blipFill>
          <a:blip r:embed="rId2"/>
          <a:srcRect t="13574" b="53279"/>
          <a:stretch>
            <a:fillRect/>
          </a:stretch>
        </p:blipFill>
        <p:spPr bwMode="auto">
          <a:xfrm>
            <a:off x="428596" y="2357430"/>
            <a:ext cx="835824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 Как из яйца возникает новая жизнь, так и мир заново родился через Воскресение Христово.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ttps://bipbap.ru/wp-content/uploads/2022/01/Krasivyye-paskhalnyye-yaytsa-1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00306"/>
            <a:ext cx="616674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686802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Откуда появилась эта традиция?    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Мария Магдалина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                                                           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s://prezentacii.org/upload/cloud2/posts/2016-03/9/4/9/949980774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00306"/>
            <a:ext cx="328614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ab-news.ru/wp-content/uploads/2022/04/8686uh5hffjfjf77654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500306"/>
            <a:ext cx="4847928" cy="378992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Пасхальные крашеные яйца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s://prezentacii.org/upload/cloud2/posts/2016-03/2/4/5/2457765699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14422"/>
            <a:ext cx="52864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15333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Кулич -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«праздничный» вид хлеба, который выпекается в особых случаях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79" y="2714620"/>
            <a:ext cx="5324533" cy="3077637"/>
          </a:xfrm>
        </p:spPr>
      </p:pic>
    </p:spTree>
    <p:extLst>
      <p:ext uri="{BB962C8B-B14F-4D97-AF65-F5344CB8AC3E}">
        <p14:creationId xmlns="" xmlns:p14="http://schemas.microsoft.com/office/powerpoint/2010/main" val="26325860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Пасха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00" y="1196752"/>
            <a:ext cx="6715120" cy="4508723"/>
          </a:xfrm>
        </p:spPr>
      </p:pic>
    </p:spTree>
    <p:extLst>
      <p:ext uri="{BB962C8B-B14F-4D97-AF65-F5344CB8AC3E}">
        <p14:creationId xmlns="" xmlns:p14="http://schemas.microsoft.com/office/powerpoint/2010/main" val="333676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/>
              <a:t>Медленный звон в каждый колокол по одному разу от самого малого до большого, а затем удар во все колокола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7187" y="260648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Христосование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14974"/>
          </a:xfrm>
        </p:spPr>
        <p:txBody>
          <a:bodyPr/>
          <a:lstStyle/>
          <a:p>
            <a:r>
              <a:rPr lang="ru-RU" sz="2000" dirty="0" smtClean="0"/>
              <a:t>                                      </a:t>
            </a:r>
            <a:r>
              <a:rPr lang="ru-RU" sz="2000" b="1" dirty="0" smtClean="0"/>
              <a:t>Пасхальное приветствие. </a:t>
            </a:r>
            <a:endParaRPr lang="ru-RU" sz="2000" dirty="0" smtClean="0"/>
          </a:p>
          <a:p>
            <a:r>
              <a:rPr lang="ru-RU" sz="2000" b="1" dirty="0" smtClean="0"/>
              <a:t>                                                                             </a:t>
            </a:r>
          </a:p>
          <a:p>
            <a:r>
              <a:rPr lang="ru-RU" sz="2000" b="1" dirty="0" smtClean="0">
                <a:cs typeface="Aharoni" pitchFamily="2" charset="-79"/>
              </a:rPr>
              <a:t>                                                                              </a:t>
            </a:r>
            <a:r>
              <a:rPr lang="ru-RU" sz="1800" b="1" dirty="0" smtClean="0">
                <a:cs typeface="Aharoni" pitchFamily="2" charset="-79"/>
              </a:rPr>
              <a:t>Начиная с </a:t>
            </a:r>
            <a:r>
              <a:rPr lang="ru-RU" sz="1800" b="1" dirty="0" smtClean="0">
                <a:cs typeface="Aharoni" pitchFamily="2" charset="-79"/>
              </a:rPr>
              <a:t>пасхальной ночи </a:t>
            </a:r>
            <a:endParaRPr lang="ru-RU" sz="1800" b="1" dirty="0" smtClean="0">
              <a:cs typeface="Aharoni" pitchFamily="2" charset="-79"/>
            </a:endParaRPr>
          </a:p>
          <a:p>
            <a:r>
              <a:rPr lang="ru-RU" sz="1800" b="1" dirty="0" smtClean="0">
                <a:cs typeface="Aharoni" pitchFamily="2" charset="-79"/>
              </a:rPr>
              <a:t>                                                                                </a:t>
            </a:r>
            <a:r>
              <a:rPr lang="ru-RU" sz="1800" b="1" dirty="0" smtClean="0">
                <a:cs typeface="Aharoni" pitchFamily="2" charset="-79"/>
              </a:rPr>
              <a:t>принято христосоваться</a:t>
            </a:r>
            <a:r>
              <a:rPr lang="ru-RU" sz="2000" b="1" dirty="0" smtClean="0">
                <a:cs typeface="Aharoni" pitchFamily="2" charset="-79"/>
              </a:rPr>
              <a:t>, </a:t>
            </a:r>
            <a:r>
              <a:rPr lang="ru-RU" sz="1800" b="1" dirty="0" smtClean="0">
                <a:cs typeface="Aharoni" pitchFamily="2" charset="-79"/>
              </a:rPr>
              <a:t> то есть </a:t>
            </a:r>
            <a:endParaRPr lang="ru-RU" sz="1600" b="1" dirty="0" smtClean="0">
              <a:cs typeface="Aharoni" pitchFamily="2" charset="-79"/>
            </a:endParaRPr>
          </a:p>
          <a:p>
            <a:pPr>
              <a:buNone/>
            </a:pPr>
            <a:r>
              <a:rPr lang="ru-RU" sz="1800" b="1" dirty="0" smtClean="0">
                <a:cs typeface="Aharoni" pitchFamily="2" charset="-79"/>
              </a:rPr>
              <a:t> </a:t>
            </a:r>
            <a:r>
              <a:rPr lang="ru-RU" sz="1800" b="1" dirty="0" smtClean="0">
                <a:cs typeface="Aharoni" pitchFamily="2" charset="-79"/>
              </a:rPr>
              <a:t>                                                                                 приветствовать </a:t>
            </a:r>
            <a:r>
              <a:rPr lang="ru-RU" sz="1800" b="1" dirty="0" smtClean="0">
                <a:cs typeface="Aharoni" pitchFamily="2" charset="-79"/>
              </a:rPr>
              <a:t>друг друга  </a:t>
            </a:r>
            <a:r>
              <a:rPr lang="ru-RU" sz="1800" b="1" dirty="0" smtClean="0">
                <a:cs typeface="Aharoni" pitchFamily="2" charset="-79"/>
              </a:rPr>
              <a:t>словами:</a:t>
            </a:r>
          </a:p>
          <a:p>
            <a:pPr>
              <a:buNone/>
            </a:pPr>
            <a:r>
              <a:rPr lang="ru-RU" sz="1800" b="1" dirty="0" smtClean="0">
                <a:cs typeface="Aharoni" pitchFamily="2" charset="-79"/>
              </a:rPr>
              <a:t> </a:t>
            </a:r>
            <a:r>
              <a:rPr lang="ru-RU" sz="1800" b="1" dirty="0" smtClean="0">
                <a:cs typeface="Aharoni" pitchFamily="2" charset="-79"/>
              </a:rPr>
              <a:t>                                                                                          </a:t>
            </a:r>
            <a:r>
              <a:rPr lang="ru-RU" sz="2400" b="1" dirty="0" smtClean="0">
                <a:cs typeface="Aharoni" pitchFamily="2" charset="-79"/>
              </a:rPr>
              <a:t>«</a:t>
            </a:r>
            <a:r>
              <a:rPr lang="ru-RU" sz="2400" b="1" i="1" dirty="0" smtClean="0">
                <a:cs typeface="Aharoni" pitchFamily="2" charset="-79"/>
              </a:rPr>
              <a:t>Христос  </a:t>
            </a:r>
            <a:r>
              <a:rPr lang="ru-RU" sz="2400" b="1" i="1" dirty="0" err="1" smtClean="0">
                <a:cs typeface="Aharoni" pitchFamily="2" charset="-79"/>
              </a:rPr>
              <a:t>воскресе</a:t>
            </a:r>
            <a:r>
              <a:rPr lang="ru-RU" sz="2400" b="1" dirty="0" smtClean="0">
                <a:cs typeface="Aharoni" pitchFamily="2" charset="-79"/>
              </a:rPr>
              <a:t>!»  -</a:t>
            </a:r>
            <a:endParaRPr lang="ru-RU" sz="1800" b="1" dirty="0" smtClean="0">
              <a:cs typeface="Aharoni" pitchFamily="2" charset="-79"/>
            </a:endParaRPr>
          </a:p>
          <a:p>
            <a:pPr>
              <a:buNone/>
            </a:pPr>
            <a:r>
              <a:rPr lang="ru-RU" sz="2400" b="1" dirty="0" smtClean="0">
                <a:cs typeface="Aharoni" pitchFamily="2" charset="-79"/>
              </a:rPr>
              <a:t>                                                                      </a:t>
            </a:r>
            <a:r>
              <a:rPr lang="ru-RU" sz="2400" b="1" dirty="0" smtClean="0">
                <a:cs typeface="Aharoni" pitchFamily="2" charset="-79"/>
              </a:rPr>
              <a:t>«</a:t>
            </a:r>
            <a:r>
              <a:rPr lang="ru-RU" sz="2400" b="1" i="1" dirty="0" smtClean="0">
                <a:cs typeface="Aharoni" pitchFamily="2" charset="-79"/>
              </a:rPr>
              <a:t>Воистину  </a:t>
            </a:r>
            <a:r>
              <a:rPr lang="ru-RU" sz="2400" b="1" i="1" dirty="0" err="1" smtClean="0">
                <a:cs typeface="Aharoni" pitchFamily="2" charset="-79"/>
              </a:rPr>
              <a:t>воскресе</a:t>
            </a:r>
            <a:r>
              <a:rPr lang="ru-RU" sz="2400" b="1" dirty="0" smtClean="0">
                <a:cs typeface="Aharoni" pitchFamily="2" charset="-79"/>
              </a:rPr>
              <a:t>!», </a:t>
            </a:r>
          </a:p>
          <a:p>
            <a:pPr>
              <a:buNone/>
            </a:pPr>
            <a:r>
              <a:rPr lang="ru-RU" sz="1800" b="1" dirty="0" smtClean="0">
                <a:cs typeface="Aharoni" pitchFamily="2" charset="-79"/>
              </a:rPr>
              <a:t>                                                                                           при </a:t>
            </a:r>
            <a:r>
              <a:rPr lang="ru-RU" sz="1800" b="1" dirty="0" smtClean="0">
                <a:cs typeface="Aharoni" pitchFamily="2" charset="-79"/>
              </a:rPr>
              <a:t>этом  троекратно целуясь. </a:t>
            </a:r>
          </a:p>
        </p:txBody>
      </p:sp>
      <p:pic>
        <p:nvPicPr>
          <p:cNvPr id="6" name="Picture 2" descr="https://all-mongolia.ru/wp-content/uploads/3/1/3/313e80f3b49114ecdf63655c31be2964.jpeg"/>
          <p:cNvPicPr>
            <a:picLocks noChangeAspect="1" noChangeArrowheads="1"/>
          </p:cNvPicPr>
          <p:nvPr/>
        </p:nvPicPr>
        <p:blipFill>
          <a:blip r:embed="rId2"/>
          <a:srcRect l="2128" t="6426" r="47872" b="6827"/>
          <a:stretch>
            <a:fillRect/>
          </a:stretch>
        </p:blipFill>
        <p:spPr bwMode="auto">
          <a:xfrm>
            <a:off x="1071538" y="1785926"/>
            <a:ext cx="3571900" cy="4103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599286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4480" y="0"/>
            <a:ext cx="6270564" cy="416848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/>
            </a:r>
            <a:br>
              <a:rPr lang="ru-RU" sz="5400" b="1" dirty="0" smtClean="0">
                <a:solidFill>
                  <a:srgbClr val="00B050"/>
                </a:solidFill>
              </a:rPr>
            </a:br>
            <a:r>
              <a:rPr lang="ru-RU" sz="5400" b="1" dirty="0" err="1" smtClean="0">
                <a:solidFill>
                  <a:srgbClr val="00B050"/>
                </a:solidFill>
              </a:rPr>
              <a:t>Закличка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071934" y="4500570"/>
            <a:ext cx="4614866" cy="1625593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457200"/>
            <a:ext cx="554760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Солнышко красно,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Гори-гори ясно!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В небо пташкой залети,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Нашу землю освети,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В небе рыбкой поплыви,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Нашу землю оживи!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Всех на свете ребятишек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Обогрей, оздорови!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s://prezentacii.org/upload/cloud2/posts/2016-03/1/0/5/1050724884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857364"/>
            <a:ext cx="3495678" cy="254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37316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57018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Пасхальные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https://school592.ru/wp-content/uploads/a/1/f/a1fb58b166a0ce7762318ab2ba2921a0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357298"/>
            <a:ext cx="5731953" cy="397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23\Desktop\Новая папка (2)\d1bf1caa5e13e0b31d495b8e829f2c11-800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85860"/>
            <a:ext cx="6738958" cy="5054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261276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«Жаворонки»</a:t>
            </a:r>
            <a:r>
              <a:rPr lang="ru-RU" sz="5400" dirty="0" smtClean="0"/>
              <a:t> </a:t>
            </a:r>
            <a:br>
              <a:rPr lang="ru-RU" sz="5400" dirty="0" smtClean="0"/>
            </a:br>
            <a:r>
              <a:rPr lang="ru-RU" sz="4000" dirty="0" smtClean="0"/>
              <a:t>В чужбине свято соблюдаю      Родной обычай старины:</a:t>
            </a:r>
            <a:br>
              <a:rPr lang="ru-RU" sz="4000" dirty="0" smtClean="0"/>
            </a:br>
            <a:r>
              <a:rPr lang="ru-RU" sz="4000" dirty="0" smtClean="0"/>
              <a:t>На волю птичку выпускаю</a:t>
            </a:r>
            <a:br>
              <a:rPr lang="ru-RU" sz="4000" dirty="0" smtClean="0"/>
            </a:br>
            <a:r>
              <a:rPr lang="ru-RU" sz="4000" dirty="0" smtClean="0"/>
              <a:t>При светлом празднике весны</a:t>
            </a:r>
            <a:br>
              <a:rPr lang="ru-RU" sz="4000" dirty="0" smtClean="0"/>
            </a:br>
            <a:r>
              <a:rPr lang="ru-RU" sz="4000" dirty="0" smtClean="0"/>
              <a:t>                              А.С.Пушкин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.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s://fb.ru/media/i/1/5/6/8/7/8/9/i/15687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25" y="3824335"/>
            <a:ext cx="3714750" cy="2566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98656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Все следующие за Пасхой дни Светлой седмицы надо заниматься </a:t>
            </a:r>
            <a:r>
              <a:rPr lang="ru-RU" sz="3200" dirty="0" smtClean="0">
                <a:solidFill>
                  <a:srgbClr val="FF0000"/>
                </a:solidFill>
              </a:rPr>
              <a:t>благотворительностью</a:t>
            </a:r>
            <a:r>
              <a:rPr lang="ru-RU" sz="3200" dirty="0" smtClean="0"/>
              <a:t> (раздавать одежду, деньги, пищу, посещать больных, стариков, угощать всех пасхальным куличом, развеять их одиночество</a:t>
            </a:r>
            <a:endParaRPr lang="ru-RU" sz="3200" dirty="0"/>
          </a:p>
        </p:txBody>
      </p:sp>
      <p:pic>
        <p:nvPicPr>
          <p:cNvPr id="7" name="Рисунок 6" descr="https://avatars.mds.yandex.net/i?id=8c195e0523cf01fc11ba0bf6d81452fddeb99668-4525038-images-thumbs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286124"/>
            <a:ext cx="455295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3286124"/>
            <a:ext cx="5400684" cy="307183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Самым главным атрибутом Пасхи является, конечно же икона, изображающая ли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664373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86409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Итог урока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268761"/>
            <a:ext cx="6400800" cy="4370039"/>
          </a:xfrm>
        </p:spPr>
        <p:txBody>
          <a:bodyPr/>
          <a:lstStyle/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290" y="1357298"/>
          <a:ext cx="6429420" cy="4680184"/>
        </p:xfrm>
        <a:graphic>
          <a:graphicData uri="http://schemas.openxmlformats.org/drawingml/2006/table">
            <a:tbl>
              <a:tblPr/>
              <a:tblGrid>
                <a:gridCol w="2709730"/>
                <a:gridCol w="3719690"/>
              </a:tblGrid>
              <a:tr h="67208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Helvetica"/>
                        </a:rPr>
                        <a:t>Праздничная служба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7302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i="1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Helvetica"/>
                        </a:rPr>
                        <a:t>Крестный ход, открытие Царских Ворот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208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Helvetica"/>
                        </a:rPr>
                        <a:t>Пасхальное приветствие: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7302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i="1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Helvetica"/>
                        </a:rPr>
                        <a:t>«Христос </a:t>
                      </a:r>
                      <a:r>
                        <a:rPr lang="ru-RU" sz="2000" i="1" dirty="0" err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Helvetica"/>
                        </a:rPr>
                        <a:t>воскресе</a:t>
                      </a:r>
                      <a:r>
                        <a:rPr lang="ru-RU" sz="2000" i="1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Helvetica"/>
                        </a:rPr>
                        <a:t>!» «Воистину </a:t>
                      </a:r>
                      <a:r>
                        <a:rPr lang="ru-RU" sz="2000" i="1" dirty="0" err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Helvetica"/>
                        </a:rPr>
                        <a:t>воскресе</a:t>
                      </a:r>
                      <a:r>
                        <a:rPr lang="ru-RU" sz="2000" i="1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Helvetica"/>
                        </a:rPr>
                        <a:t>!»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53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Helvetica"/>
                        </a:rPr>
                        <a:t>Приветствие друг друга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7302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i="1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Helvetica"/>
                        </a:rPr>
                        <a:t>Три поцелуя в щёки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2081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Helvetica"/>
                        </a:rPr>
                        <a:t>       </a:t>
                      </a:r>
                      <a:r>
                        <a:rPr lang="ru-RU" sz="1800" b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Helvetica"/>
                        </a:rPr>
                        <a:t>Пасхальное </a:t>
                      </a:r>
                      <a:r>
                        <a:rPr lang="ru-RU" sz="1800" b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Helvetica"/>
                        </a:rPr>
                        <a:t>            </a:t>
                      </a:r>
                      <a:r>
                        <a:rPr lang="ru-RU" sz="1800" b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Helvetica"/>
                        </a:rPr>
                        <a:t>угощение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7302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i="1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Helvetica"/>
                        </a:rPr>
                        <a:t>Кулич, пасха, крашеные яйца 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53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Helvetica"/>
                        </a:rPr>
                        <a:t>7 дней каждый может…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7302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i="1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Helvetica"/>
                        </a:rPr>
                        <a:t>звонить в колокола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416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b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Helvetica"/>
                        </a:rPr>
                        <a:t>Обычаи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7302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i="1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Helvetica"/>
                        </a:rPr>
                        <a:t>Христосование, гуляния, пасхальные игры, печенье -жаворонки, благотворительность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690358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000108"/>
            <a:ext cx="62646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 </a:t>
            </a: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корзина </a:t>
            </a:r>
            <a:r>
              <a:rPr lang="ru-RU" sz="3200" b="1" dirty="0">
                <a:latin typeface="Monotype Corsiva" panose="03010101010201010101" pitchFamily="66" charset="0"/>
              </a:rPr>
              <a:t>– было </a:t>
            </a:r>
            <a:r>
              <a:rPr lang="ru-RU" sz="3200" b="1" dirty="0" smtClean="0">
                <a:latin typeface="Monotype Corsiva" panose="03010101010201010101" pitchFamily="66" charset="0"/>
              </a:rPr>
              <a:t> познавательно</a:t>
            </a:r>
            <a:r>
              <a:rPr lang="ru-RU" sz="3200" b="1" dirty="0">
                <a:latin typeface="Monotype Corsiva" panose="03010101010201010101" pitchFamily="66" charset="0"/>
              </a:rPr>
              <a:t>, я нравственно и духовно обогатился. </a:t>
            </a:r>
          </a:p>
          <a:p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2 корзина </a:t>
            </a:r>
            <a:r>
              <a:rPr lang="ru-RU" sz="3200" b="1" dirty="0">
                <a:latin typeface="Monotype Corsiva" panose="03010101010201010101" pitchFamily="66" charset="0"/>
              </a:rPr>
              <a:t>– было интересно, но некоторые моменты урока </a:t>
            </a:r>
            <a:r>
              <a:rPr lang="ru-RU" sz="3200" b="1" dirty="0" smtClean="0">
                <a:latin typeface="Monotype Corsiva" panose="03010101010201010101" pitchFamily="66" charset="0"/>
              </a:rPr>
              <a:t> мне непонятны  </a:t>
            </a:r>
            <a:endParaRPr lang="ru-RU" sz="3200" b="1" dirty="0">
              <a:latin typeface="Monotype Corsiva" panose="03010101010201010101" pitchFamily="66" charset="0"/>
            </a:endParaRPr>
          </a:p>
          <a:p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3 корзина </a:t>
            </a:r>
            <a:r>
              <a:rPr lang="ru-RU" sz="3200" b="1" dirty="0">
                <a:latin typeface="Monotype Corsiva" panose="03010101010201010101" pitchFamily="66" charset="0"/>
              </a:rPr>
              <a:t>– не извлёк из урока ничего </a:t>
            </a:r>
            <a:r>
              <a:rPr lang="ru-RU" sz="3200" b="1" dirty="0" smtClean="0">
                <a:latin typeface="Monotype Corsiva" panose="03010101010201010101" pitchFamily="66" charset="0"/>
              </a:rPr>
              <a:t>полезного 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13752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Домашнее задание на выбор:         </a:t>
            </a:r>
            <a:r>
              <a:rPr lang="ru-RU" dirty="0" smtClean="0"/>
              <a:t>-</a:t>
            </a:r>
            <a:r>
              <a:rPr lang="ru-RU" sz="3200" dirty="0" smtClean="0"/>
              <a:t>написать сочинение о праздновании </a:t>
            </a:r>
            <a:br>
              <a:rPr lang="ru-RU" sz="3200" dirty="0" smtClean="0"/>
            </a:br>
            <a:r>
              <a:rPr lang="ru-RU" sz="3200" dirty="0" smtClean="0"/>
              <a:t>         Пасхи в семье;                                                      -нарисовать рисунок к празднику;   </a:t>
            </a:r>
            <a:br>
              <a:rPr lang="ru-RU" sz="3200" dirty="0" smtClean="0"/>
            </a:br>
            <a:r>
              <a:rPr lang="ru-RU" sz="3200" dirty="0" smtClean="0"/>
              <a:t>                                                 -  сделать поделку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928662" y="2786058"/>
            <a:ext cx="3913550" cy="35258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642910" y="5786454"/>
            <a:ext cx="45719" cy="1362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600" dirty="0" smtClean="0"/>
              <a:t>      </a:t>
            </a:r>
            <a:r>
              <a:rPr lang="ru-RU" sz="9600" dirty="0" smtClean="0">
                <a:solidFill>
                  <a:srgbClr val="FF0000"/>
                </a:solidFill>
              </a:rPr>
              <a:t>Спасибо </a:t>
            </a:r>
          </a:p>
          <a:p>
            <a:r>
              <a:rPr lang="ru-RU" sz="9600" dirty="0" smtClean="0">
                <a:solidFill>
                  <a:srgbClr val="FF0000"/>
                </a:solidFill>
              </a:rPr>
              <a:t>за внимание!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348880"/>
            <a:ext cx="8229600" cy="1872208"/>
          </a:xfrm>
        </p:spPr>
        <p:txBody>
          <a:bodyPr/>
          <a:lstStyle/>
          <a:p>
            <a:r>
              <a:rPr lang="ru-RU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</a:t>
            </a:r>
            <a:r>
              <a:rPr lang="ru-RU" sz="9600" b="1" dirty="0" smtClean="0">
                <a:latin typeface="Monotype Corsiva" panose="03010101010201010101" pitchFamily="66" charset="0"/>
              </a:rPr>
              <a:t>ерезвон</a:t>
            </a:r>
            <a:endParaRPr lang="ru-RU" sz="9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13752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00232" y="571480"/>
            <a:ext cx="6336704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источники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043608" y="1628800"/>
            <a:ext cx="756084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70C0"/>
                </a:solidFill>
                <a:latin typeface="Monotype Corsiva" pitchFamily="66" charset="0"/>
                <a:cs typeface="Arial" charset="0"/>
              </a:rPr>
              <a:t>/ </a:t>
            </a:r>
            <a:endParaRPr lang="ru-RU" sz="2000" dirty="0" smtClean="0">
              <a:solidFill>
                <a:srgbClr val="0070C0"/>
              </a:solidFill>
              <a:latin typeface="Monotype Corsiva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70C0"/>
                </a:solidFill>
                <a:latin typeface="Monotype Corsiva" pitchFamily="66" charset="0"/>
                <a:cs typeface="Arial" charset="0"/>
                <a:hlinkClick r:id="rId2"/>
              </a:rPr>
              <a:t>https</a:t>
            </a:r>
            <a:r>
              <a:rPr lang="en-US" sz="2000" dirty="0">
                <a:solidFill>
                  <a:srgbClr val="0070C0"/>
                </a:solidFill>
                <a:latin typeface="Monotype Corsiva" pitchFamily="66" charset="0"/>
                <a:cs typeface="Arial" charset="0"/>
                <a:hlinkClick r:id="rId2"/>
              </a:rPr>
              <a:t>://</a:t>
            </a:r>
            <a:r>
              <a:rPr lang="en-US" sz="2000" dirty="0" smtClean="0">
                <a:solidFill>
                  <a:srgbClr val="0070C0"/>
                </a:solidFill>
                <a:latin typeface="Monotype Corsiva" pitchFamily="66" charset="0"/>
                <a:cs typeface="Arial" charset="0"/>
                <a:hlinkClick r:id="rId2"/>
              </a:rPr>
              <a:t>www.stihi.ru/avtor/mike99</a:t>
            </a:r>
            <a:endParaRPr lang="ru-RU" sz="2000" dirty="0" smtClean="0">
              <a:solidFill>
                <a:srgbClr val="0070C0"/>
              </a:solidFill>
              <a:latin typeface="Monotype Corsiva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latin typeface="Monotype Corsiva" pitchFamily="66" charset="0"/>
                <a:cs typeface="Arial" charset="0"/>
                <a:hlinkClick r:id="rId3"/>
              </a:rPr>
              <a:t>http://</a:t>
            </a:r>
            <a:r>
              <a:rPr lang="en-US" sz="2000" dirty="0" smtClean="0">
                <a:solidFill>
                  <a:srgbClr val="0070C0"/>
                </a:solidFill>
                <a:latin typeface="Monotype Corsiva" pitchFamily="66" charset="0"/>
                <a:cs typeface="Arial" charset="0"/>
                <a:hlinkClick r:id="rId3"/>
              </a:rPr>
              <a:t>komotoz.ru/photo/priroda/foto_prirody_vesnoyy.php</a:t>
            </a:r>
            <a:endParaRPr lang="ru-RU" sz="2000" dirty="0" smtClean="0">
              <a:solidFill>
                <a:srgbClr val="0070C0"/>
              </a:solidFill>
              <a:latin typeface="Monotype Corsiva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latin typeface="Monotype Corsiva" pitchFamily="66" charset="0"/>
                <a:cs typeface="Arial" charset="0"/>
                <a:hlinkClick r:id="rId4"/>
              </a:rPr>
              <a:t>https://</a:t>
            </a:r>
            <a:r>
              <a:rPr lang="en-US" sz="2000" dirty="0" smtClean="0">
                <a:solidFill>
                  <a:srgbClr val="0070C0"/>
                </a:solidFill>
                <a:latin typeface="Monotype Corsiva" pitchFamily="66" charset="0"/>
                <a:cs typeface="Arial" charset="0"/>
                <a:hlinkClick r:id="rId4"/>
              </a:rPr>
              <a:t>2dar.livejournal.com/144653.html</a:t>
            </a:r>
            <a:endParaRPr lang="ru-RU" sz="2000" dirty="0">
              <a:solidFill>
                <a:srgbClr val="0070C0"/>
              </a:solidFill>
              <a:latin typeface="Monotype Corsiva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latin typeface="Monotype Corsiva" pitchFamily="66" charset="0"/>
                <a:cs typeface="Arial" charset="0"/>
                <a:hlinkClick r:id="rId5"/>
              </a:rPr>
              <a:t>https://</a:t>
            </a:r>
            <a:r>
              <a:rPr lang="en-US" sz="2000" dirty="0" smtClean="0">
                <a:solidFill>
                  <a:srgbClr val="0070C0"/>
                </a:solidFill>
                <a:latin typeface="Monotype Corsiva" pitchFamily="66" charset="0"/>
                <a:cs typeface="Arial" charset="0"/>
                <a:hlinkClick r:id="rId5"/>
              </a:rPr>
              <a:t>cultura.menu/retsepty/pasha/grecheskij-pashalnyj-hleb-tsureki-ot-</a:t>
            </a:r>
            <a:endParaRPr lang="ru-RU" sz="2000" dirty="0" smtClean="0">
              <a:solidFill>
                <a:srgbClr val="0070C0"/>
              </a:solidFill>
              <a:latin typeface="Monotype Corsiva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latin typeface="Monotype Corsiva" pitchFamily="66" charset="0"/>
                <a:cs typeface="Arial" charset="0"/>
                <a:hlinkClick r:id="rId6"/>
              </a:rPr>
              <a:t>https://www.liveinternet.ru/users/irzeis/post321666708</a:t>
            </a:r>
            <a:r>
              <a:rPr lang="en-US" sz="2000" dirty="0" smtClean="0">
                <a:solidFill>
                  <a:srgbClr val="0070C0"/>
                </a:solidFill>
                <a:latin typeface="Monotype Corsiva" pitchFamily="66" charset="0"/>
                <a:cs typeface="Arial" charset="0"/>
                <a:hlinkClick r:id="rId6"/>
              </a:rPr>
              <a:t>/</a:t>
            </a:r>
            <a:endParaRPr lang="ru-RU" sz="2000" dirty="0" smtClean="0">
              <a:solidFill>
                <a:srgbClr val="0070C0"/>
              </a:solidFill>
              <a:latin typeface="Monotype Corsiva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latin typeface="Monotype Corsiva" pitchFamily="66" charset="0"/>
                <a:cs typeface="Arial" charset="0"/>
              </a:rPr>
              <a:t>https://s-t-o-l.com/slovar/pashalnoe-yajtso/</a:t>
            </a:r>
            <a:endParaRPr lang="ru-RU" sz="2000" dirty="0" smtClean="0">
              <a:solidFill>
                <a:srgbClr val="0070C0"/>
              </a:solidFill>
              <a:latin typeface="Monotype Corsiva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latin typeface="Monotype Corsiva" pitchFamily="66" charset="0"/>
                <a:cs typeface="Arial" charset="0"/>
              </a:rPr>
              <a:t>https://kartinki-life.ru/crd/pashalnyy-kulich-na-fone-hrama-pasha-otkrytki-pozdravleniya-gif-otkrytka-s-pashoy-pravoslavnoy-s-prazdnikom</a:t>
            </a:r>
            <a:endParaRPr lang="ru-RU" sz="2000" dirty="0">
              <a:solidFill>
                <a:srgbClr val="0070C0"/>
              </a:solidFill>
              <a:latin typeface="Monotype Corsiva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84535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Так говорят, когда хотят подчеркнуть благодарность Богу за благополучный выход из сложившейся проблемы, будь то кризис или болезнь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Переходя к славословию, в православных храмах часто поют …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96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А</a:t>
            </a:r>
            <a:r>
              <a:rPr lang="ru-RU" sz="9600" b="1" dirty="0" err="1" smtClean="0">
                <a:latin typeface="Monotype Corsiva" panose="03010101010201010101" pitchFamily="66" charset="0"/>
              </a:rPr>
              <a:t>ллилуйа</a:t>
            </a:r>
            <a:endParaRPr lang="ru-RU" sz="9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/>
              <a:t>Как называют людей, которые под воздействием благодати изменились так, что из их сердец струятся вера, надежда, любовь.</a:t>
            </a:r>
            <a:br>
              <a:rPr lang="ru-RU" sz="4800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</a:t>
            </a:r>
            <a:r>
              <a:rPr lang="ru-RU" sz="9600" b="1" dirty="0" smtClean="0">
                <a:latin typeface="Monotype Corsiva" panose="03010101010201010101" pitchFamily="66" charset="0"/>
              </a:rPr>
              <a:t>вятые</a:t>
            </a:r>
            <a:endParaRPr lang="ru-RU" sz="9600" b="1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4314718" cy="4741988"/>
          </a:xfrm>
        </p:spPr>
      </p:pic>
    </p:spTree>
    <p:extLst>
      <p:ext uri="{BB962C8B-B14F-4D97-AF65-F5344CB8AC3E}">
        <p14:creationId xmlns="" xmlns:p14="http://schemas.microsoft.com/office/powerpoint/2010/main" val="29313752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Человек, верующий в Иисуса Христа, или в религию, основанную на учении Иисуса (посланник) </a:t>
            </a:r>
            <a:br>
              <a:rPr lang="ru-RU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420</Words>
  <Application>Microsoft Office PowerPoint</Application>
  <PresentationFormat>Экран (4:3)</PresentationFormat>
  <Paragraphs>94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                                          Знакомое вам слово « воскресение» связано именно с Иисусом Христом. Корень «крес» означает  «жить»</vt:lpstr>
      <vt:lpstr>  Медленный звон в каждый колокол по одному разу от самого малого до большого, а затем удар во все колокола </vt:lpstr>
      <vt:lpstr>Перезвон</vt:lpstr>
      <vt:lpstr>  Так говорят, когда хотят подчеркнуть благодарность Богу за благополучный выход из сложившейся проблемы, будь то кризис или болезнь   </vt:lpstr>
      <vt:lpstr>   Аллилуйа</vt:lpstr>
      <vt:lpstr>  Как называют людей, которые под воздействием благодати изменились так, что из их сердец струятся вера, надежда, любовь. </vt:lpstr>
      <vt:lpstr>Святые</vt:lpstr>
      <vt:lpstr>   Человек, верующий в Иисуса Христа, или в религию, основанную на учении Иисуса (посланник)   </vt:lpstr>
      <vt:lpstr>Христианин</vt:lpstr>
      <vt:lpstr>     Человек, который принял учение Иисуса Христа</vt:lpstr>
      <vt:lpstr>Апостол</vt:lpstr>
      <vt:lpstr>Пасха</vt:lpstr>
      <vt:lpstr>Праздник Пасхи связан с событиями Воскресения Христова.  Пасха -«перехождение от смерти к жизни». </vt:lpstr>
      <vt:lpstr>Бог воскрес, и смерть побеждена! Эту весть победную примчала Богом воскрешенная весна… И кругом луга зазеленели, И теплом дохнула грудь земли, И, внимая трелям соловьиным, Ландыши и розы зацвели. </vt:lpstr>
      <vt:lpstr>Слайд 16</vt:lpstr>
      <vt:lpstr>В подобной могиле был похоронен Иисус Христос</vt:lpstr>
      <vt:lpstr> Иисус  воскрес рано утром в воскресенье.</vt:lpstr>
      <vt:lpstr>Слайд 19</vt:lpstr>
      <vt:lpstr>Пасхальная полночь</vt:lpstr>
      <vt:lpstr>«Христос воскрес из мертвых, победив своей смертью смерть, и прежде умершим даровал жизнь!». </vt:lpstr>
      <vt:lpstr>Крестный ход –это торжественное шествие церкви навстречу воскресшему Спасителю</vt:lpstr>
      <vt:lpstr>     В первые семь дней Пасхи во многих храмах открыт доступ на колокольню, и любой желающий может позвонить в колокола</vt:lpstr>
      <vt:lpstr>Символы Пасхи: крашеные яйца, кулич, пасха</vt:lpstr>
      <vt:lpstr>. Как из яйца возникает новая жизнь, так и мир заново родился через Воскресение Христово. </vt:lpstr>
      <vt:lpstr>Откуда появилась эта традиция?        Мария Магдалина                                                                                                   </vt:lpstr>
      <vt:lpstr>Пасхальные крашеные яйца</vt:lpstr>
      <vt:lpstr>Кулич - «праздничный» вид хлеба, который выпекается в особых случаях</vt:lpstr>
      <vt:lpstr>Пасха</vt:lpstr>
      <vt:lpstr>Христосование</vt:lpstr>
      <vt:lpstr> Закличка</vt:lpstr>
      <vt:lpstr>Пасхальные игры</vt:lpstr>
      <vt:lpstr>«Жаворонки»  В чужбине свято соблюдаю      Родной обычай старины: На волю птичку выпускаю При светлом празднике весны                               А.С.Пушкин   . </vt:lpstr>
      <vt:lpstr>Все следующие за Пасхой дни Светлой седмицы надо заниматься благотворительностью (раздавать одежду, деньги, пищу, посещать больных, стариков, угощать всех пасхальным куличом, развеять их одиночество</vt:lpstr>
      <vt:lpstr>Слайд 35</vt:lpstr>
      <vt:lpstr>Итог урока</vt:lpstr>
      <vt:lpstr>Слайд 37</vt:lpstr>
      <vt:lpstr>       Домашнее задание на выбор:         -написать сочинение о праздновании           Пасхи в семье;                                                      -нарисовать рисунок к празднику;                                                     -  сделать поделку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Пасхальный</dc:title>
  <dc:creator>Фокина Лидия Петровна</dc:creator>
  <cp:keywords>Шаблон презентации</cp:keywords>
  <cp:lastModifiedBy>123</cp:lastModifiedBy>
  <cp:revision>143</cp:revision>
  <dcterms:created xsi:type="dcterms:W3CDTF">2017-02-23T13:11:39Z</dcterms:created>
  <dcterms:modified xsi:type="dcterms:W3CDTF">2023-01-26T18:56:50Z</dcterms:modified>
</cp:coreProperties>
</file>