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Dbx2BRnf2L7IkRDEnjEWaaaHC5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A815418-EFF2-4DD5-AC34-1E8A1A7C47FF}">
  <a:tblStyle styleId="{DA815418-EFF2-4DD5-AC34-1E8A1A7C47F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02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cf829d5b2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cf829d5b2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cf30cf43a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cf30cf43a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395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ru-RU" b="1"/>
              <a:t>Химическая математика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ru-RU" sz="4800"/>
              <a:t>Фрагмент  урока </a:t>
            </a:r>
            <a:r>
              <a:rPr lang="ru-RU" sz="4800" b="1"/>
              <a:t>«Решение задач по химии с использованием инструментов математики» </a:t>
            </a:r>
            <a:endParaRPr sz="4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>
            <a:spLocks noGrp="1"/>
          </p:cNvSpPr>
          <p:nvPr>
            <p:ph type="title"/>
          </p:nvPr>
        </p:nvSpPr>
        <p:spPr>
          <a:xfrm>
            <a:off x="725466" y="3118981"/>
            <a:ext cx="10515600" cy="3037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ru-RU" sz="2400"/>
              <a:t>3)Расчет молярной массы:</a:t>
            </a:r>
            <a:br>
              <a:rPr lang="ru-RU" sz="2400"/>
            </a:b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1)39*2=78(г)</a:t>
            </a:r>
            <a:b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2)78+48+28=154 (г)</a:t>
            </a:r>
            <a:b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3)40+28+48=116 (г)</a:t>
            </a:r>
            <a:b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4)Составим прямую пропорциональную зависимость:</a:t>
            </a:r>
            <a:b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  3,08  г  -   х       </a:t>
            </a:r>
            <a:b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ꜜ154   г -   116ꜜ</a:t>
            </a:r>
            <a:b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Составим и решим пропорцию:</a:t>
            </a:r>
            <a:b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3,08/154=х/116</a:t>
            </a:r>
            <a:b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Х=(3,08*116)/154=2,32</a:t>
            </a:r>
            <a:b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Ответ:2,32 г</a:t>
            </a:r>
            <a:br>
              <a:rPr lang="ru-RU" sz="2400"/>
            </a:br>
            <a:endParaRPr sz="2400"/>
          </a:p>
        </p:txBody>
      </p:sp>
      <p:graphicFrame>
        <p:nvGraphicFramePr>
          <p:cNvPr id="141" name="Google Shape;141;p8"/>
          <p:cNvGraphicFramePr/>
          <p:nvPr/>
        </p:nvGraphicFramePr>
        <p:xfrm>
          <a:off x="838200" y="701458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{DA815418-EFF2-4DD5-AC34-1E8A1A7C47FF}</a:tableStyleId>
              </a:tblPr>
              <a:tblGrid>
                <a:gridCol w="210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0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5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В-во</a:t>
                      </a:r>
                      <a:endParaRPr sz="2000"/>
                    </a:p>
                  </a:txBody>
                  <a:tcPr marL="36825" marR="36825" marT="36825" marB="368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Масса (г)</a:t>
                      </a:r>
                      <a:endParaRPr sz="2000"/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Масса сухого остатка (г)</a:t>
                      </a:r>
                      <a:endParaRPr sz="2000"/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Молярная масса </a:t>
                      </a:r>
                      <a:endParaRPr sz="2000"/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К2SiO3</a:t>
                      </a:r>
                      <a:endParaRPr sz="2000"/>
                    </a:p>
                  </a:txBody>
                  <a:tcPr marL="36825" marR="36825" marT="36825" marB="368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20,53</a:t>
                      </a:r>
                      <a:endParaRPr sz="2000"/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3,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08</a:t>
                      </a:r>
                      <a:endParaRPr sz="2000"/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154</a:t>
                      </a:r>
                      <a:endParaRPr sz="2000"/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CaSiO3</a:t>
                      </a:r>
                      <a:endParaRPr sz="2000"/>
                    </a:p>
                  </a:txBody>
                  <a:tcPr marL="36825" marR="36825" marT="36825" marB="368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       -</a:t>
                      </a:r>
                      <a:endParaRPr sz="2000"/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х</a:t>
                      </a:r>
                      <a:endParaRPr sz="2000"/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116</a:t>
                      </a:r>
                      <a:endParaRPr sz="2000"/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None/>
            </a:pPr>
            <a:br>
              <a:rPr lang="ru-RU" sz="3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ru-RU" sz="3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ru-RU"/>
            </a:br>
            <a:br>
              <a:rPr lang="ru-RU"/>
            </a:br>
            <a:endParaRPr/>
          </a:p>
        </p:txBody>
      </p:sp>
      <p:sp>
        <p:nvSpPr>
          <p:cNvPr id="147" name="Google Shape;147;p9"/>
          <p:cNvSpPr txBox="1">
            <a:spLocks noGrp="1"/>
          </p:cNvSpPr>
          <p:nvPr>
            <p:ph type="body" idx="1"/>
          </p:nvPr>
        </p:nvSpPr>
        <p:spPr>
          <a:xfrm>
            <a:off x="838200" y="1114816"/>
            <a:ext cx="10515600" cy="5062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ru-RU" sz="4800">
                <a:latin typeface="Times New Roman"/>
                <a:ea typeface="Times New Roman"/>
                <a:cs typeface="Times New Roman"/>
                <a:sym typeface="Times New Roman"/>
              </a:rPr>
              <a:t>Рассмотрим одну из окислительно-восстановительных реакций-термическое разложение КМnO4 : как, не используя изменение степеней окисления элементов, расставить коэффициенты в уравнении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                        </a:t>
            </a:r>
            <a:r>
              <a:rPr lang="ru-RU" b="1">
                <a:latin typeface="Times New Roman"/>
                <a:ea typeface="Times New Roman"/>
                <a:cs typeface="Times New Roman"/>
                <a:sym typeface="Times New Roman"/>
              </a:rPr>
              <a:t>KMnO</a:t>
            </a:r>
            <a:r>
              <a:rPr lang="ru-RU" sz="1400" b="1">
                <a:latin typeface="Times New Roman"/>
                <a:ea typeface="Times New Roman"/>
                <a:cs typeface="Times New Roman"/>
                <a:sym typeface="Times New Roman"/>
              </a:rPr>
              <a:t>4→</a:t>
            </a:r>
            <a:r>
              <a:rPr lang="ru-RU" b="1"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ru-RU" sz="1400" b="1" baseline="-2500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ru-RU" b="1">
                <a:latin typeface="Times New Roman"/>
                <a:ea typeface="Times New Roman"/>
                <a:cs typeface="Times New Roman"/>
                <a:sym typeface="Times New Roman"/>
              </a:rPr>
              <a:t>MnO</a:t>
            </a:r>
            <a:r>
              <a:rPr lang="ru-RU" sz="1400" b="1"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ru-RU" b="1">
                <a:latin typeface="Times New Roman"/>
                <a:ea typeface="Times New Roman"/>
                <a:cs typeface="Times New Roman"/>
                <a:sym typeface="Times New Roman"/>
              </a:rPr>
              <a:t>+MnO</a:t>
            </a:r>
            <a:r>
              <a:rPr lang="ru-RU" sz="1400" b="1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ru-RU" b="1">
                <a:latin typeface="Times New Roman"/>
                <a:ea typeface="Times New Roman"/>
                <a:cs typeface="Times New Roman"/>
                <a:sym typeface="Times New Roman"/>
              </a:rPr>
              <a:t>+O</a:t>
            </a:r>
            <a:r>
              <a:rPr lang="ru-RU" sz="1400" b="1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ru-RU" b="1">
                <a:latin typeface="Times New Roman"/>
                <a:ea typeface="Times New Roman"/>
                <a:cs typeface="Times New Roman"/>
                <a:sym typeface="Times New Roman"/>
              </a:rPr>
              <a:t>↑</a:t>
            </a:r>
            <a:endParaRPr sz="48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"/>
          <p:cNvSpPr txBox="1">
            <a:spLocks noGrp="1"/>
          </p:cNvSpPr>
          <p:nvPr>
            <p:ph type="title"/>
          </p:nvPr>
        </p:nvSpPr>
        <p:spPr>
          <a:xfrm rot="10800000" flipH="1">
            <a:off x="838200" y="275574"/>
            <a:ext cx="10515600" cy="89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/>
          </a:p>
        </p:txBody>
      </p:sp>
      <p:sp>
        <p:nvSpPr>
          <p:cNvPr id="153" name="Google Shape;153;p10"/>
          <p:cNvSpPr txBox="1">
            <a:spLocks noGrp="1"/>
          </p:cNvSpPr>
          <p:nvPr>
            <p:ph type="body" idx="1"/>
          </p:nvPr>
        </p:nvSpPr>
        <p:spPr>
          <a:xfrm>
            <a:off x="637784" y="454679"/>
            <a:ext cx="10515600" cy="5845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KMnO</a:t>
            </a:r>
            <a:r>
              <a:rPr lang="ru-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4→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ru-RU" sz="1400" baseline="-2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MnO</a:t>
            </a:r>
            <a:r>
              <a:rPr lang="ru-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+MnO</a:t>
            </a:r>
            <a:r>
              <a:rPr lang="ru-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+O</a:t>
            </a:r>
            <a:r>
              <a:rPr lang="ru-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↑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br>
              <a:rPr lang="ru-RU"/>
            </a:b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Введем коэффициенты: X, Y, Z, K: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3254"/>
              <a:buNone/>
            </a:pPr>
            <a:r>
              <a:rPr lang="ru-RU"/>
              <a:t>                   </a:t>
            </a:r>
            <a:r>
              <a:rPr lang="ru-RU" sz="1827"/>
              <a:t>t</a:t>
            </a:r>
            <a:endParaRPr sz="1827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lang="ru-RU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KMnO</a:t>
            </a:r>
            <a:r>
              <a:rPr lang="ru-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4→</a:t>
            </a:r>
            <a:r>
              <a:rPr lang="ru-RU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</a:t>
            </a:r>
            <a:r>
              <a:rPr lang="ru-RU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ru-RU" sz="1400" baseline="-2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MnO</a:t>
            </a:r>
            <a:r>
              <a:rPr lang="ru-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r>
              <a:rPr lang="ru-RU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</a:t>
            </a:r>
            <a:r>
              <a:rPr lang="ru-RU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MnO</a:t>
            </a:r>
            <a:r>
              <a:rPr lang="ru-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r>
              <a:rPr lang="ru-RU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ru-RU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ru-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↑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ru-RU"/>
              <a:t>   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7272"/>
              <a:buNone/>
            </a:pPr>
            <a:r>
              <a:rPr lang="ru-RU"/>
              <a:t> </a:t>
            </a:r>
            <a:r>
              <a:rPr lang="ru-RU" sz="2600" b="1"/>
              <a:t> </a:t>
            </a:r>
            <a:r>
              <a:rPr lang="ru-RU" sz="2200" b="1">
                <a:latin typeface="Times New Roman"/>
                <a:ea typeface="Times New Roman"/>
                <a:cs typeface="Times New Roman"/>
                <a:sym typeface="Times New Roman"/>
              </a:rPr>
              <a:t>К     Х=2У                             2Y=Y+Z                      Y=Z                                         </a:t>
            </a:r>
            <a:endParaRPr sz="22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ru-RU" sz="2200" b="1">
                <a:latin typeface="Times New Roman"/>
                <a:ea typeface="Times New Roman"/>
                <a:cs typeface="Times New Roman"/>
                <a:sym typeface="Times New Roman"/>
              </a:rPr>
              <a:t>Мn    X=Y+Z                                                                4Y=2Y+2K            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2Y=2K            Y=K</a:t>
            </a:r>
            <a:br>
              <a:rPr lang="ru-RU" sz="2200" b="1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200" b="1">
                <a:latin typeface="Times New Roman"/>
                <a:ea typeface="Times New Roman"/>
                <a:cs typeface="Times New Roman"/>
                <a:sym typeface="Times New Roman"/>
              </a:rPr>
              <a:t> O</a:t>
            </a:r>
            <a:r>
              <a:rPr lang="ru-RU" sz="2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    4X=4Y+2Z+2K             8Y=4Y+2Z+2K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ru-RU"/>
              <a:t>Таким образом, мы получили коэффициенты для уравнения термического распада: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400"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16666"/>
              <a:buNone/>
            </a:pPr>
            <a:r>
              <a:rPr lang="ru-RU" b="1">
                <a:solidFill>
                  <a:srgbClr val="FF0000"/>
                </a:solidFill>
              </a:rPr>
              <a:t>2</a:t>
            </a:r>
            <a:r>
              <a:rPr lang="ru-RU"/>
              <a:t> KMnO4→</a:t>
            </a:r>
            <a:r>
              <a:rPr lang="ru-RU" b="1">
                <a:solidFill>
                  <a:srgbClr val="FF0000"/>
                </a:solidFill>
              </a:rPr>
              <a:t>1</a:t>
            </a:r>
            <a:r>
              <a:rPr lang="ru-RU"/>
              <a:t> K</a:t>
            </a:r>
            <a:r>
              <a:rPr lang="ru-RU" baseline="-25000"/>
              <a:t>2</a:t>
            </a:r>
            <a:r>
              <a:rPr lang="ru-RU"/>
              <a:t>MnO4+</a:t>
            </a:r>
            <a:r>
              <a:rPr lang="ru-RU" b="1">
                <a:solidFill>
                  <a:srgbClr val="FF0000"/>
                </a:solidFill>
              </a:rPr>
              <a:t>1</a:t>
            </a:r>
            <a:r>
              <a:rPr lang="ru-RU"/>
              <a:t> MnO2+</a:t>
            </a:r>
            <a:r>
              <a:rPr lang="ru-RU" b="1">
                <a:solidFill>
                  <a:srgbClr val="FF0000"/>
                </a:solidFill>
              </a:rPr>
              <a:t>1</a:t>
            </a:r>
            <a:r>
              <a:rPr lang="ru-RU"/>
              <a:t> O2↑</a:t>
            </a:r>
            <a:endParaRPr sz="2400"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br>
              <a:rPr lang="ru-RU" sz="2400"/>
            </a:br>
            <a:endParaRPr sz="26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Google Shape;154;p10"/>
          <p:cNvSpPr/>
          <p:nvPr/>
        </p:nvSpPr>
        <p:spPr>
          <a:xfrm>
            <a:off x="1152395" y="2263676"/>
            <a:ext cx="150300" cy="13122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0"/>
          <p:cNvSpPr/>
          <p:nvPr/>
        </p:nvSpPr>
        <p:spPr>
          <a:xfrm>
            <a:off x="2830699" y="2782821"/>
            <a:ext cx="626302" cy="24457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0"/>
          <p:cNvSpPr/>
          <p:nvPr/>
        </p:nvSpPr>
        <p:spPr>
          <a:xfrm>
            <a:off x="3549302" y="2533421"/>
            <a:ext cx="150312" cy="1085067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0"/>
          <p:cNvSpPr/>
          <p:nvPr/>
        </p:nvSpPr>
        <p:spPr>
          <a:xfrm>
            <a:off x="5426880" y="2843962"/>
            <a:ext cx="569978" cy="187891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0"/>
          <p:cNvSpPr/>
          <p:nvPr/>
        </p:nvSpPr>
        <p:spPr>
          <a:xfrm>
            <a:off x="6018277" y="2325037"/>
            <a:ext cx="155400" cy="9144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0"/>
          <p:cNvSpPr/>
          <p:nvPr/>
        </p:nvSpPr>
        <p:spPr>
          <a:xfrm>
            <a:off x="7724099" y="2695722"/>
            <a:ext cx="701400" cy="1731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0"/>
          <p:cNvSpPr/>
          <p:nvPr/>
        </p:nvSpPr>
        <p:spPr>
          <a:xfrm>
            <a:off x="9344940" y="2609823"/>
            <a:ext cx="701400" cy="1731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286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/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687888" y="1049782"/>
            <a:ext cx="10515600" cy="4461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5"/>
              <a:buNone/>
            </a:pPr>
            <a:r>
              <a:rPr lang="ru-RU" sz="2775">
                <a:latin typeface="Times New Roman"/>
                <a:ea typeface="Times New Roman"/>
                <a:cs typeface="Times New Roman"/>
                <a:sym typeface="Times New Roman"/>
              </a:rPr>
              <a:t>«...если математики из сопоставления немногих линий выводят очень многие истины, то и для химиков я не вижу никакой иной причины, вследствие которой они не могли бы вывести больше закономерностей из такого обилия имеющихся опытов, кроме незнания математики»,- М. В. Ломоносов «Элементы математической химии»1741 год</a:t>
            </a:r>
            <a:endParaRPr sz="2775" b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40"/>
              <a:buNone/>
            </a:pPr>
            <a:br>
              <a:rPr lang="ru-RU" sz="1840"/>
            </a:br>
            <a:endParaRPr sz="184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cf829d5b29_0_0"/>
          <p:cNvSpPr txBox="1">
            <a:spLocks noGrp="1"/>
          </p:cNvSpPr>
          <p:nvPr>
            <p:ph type="ctrTitle"/>
          </p:nvPr>
        </p:nvSpPr>
        <p:spPr>
          <a:xfrm>
            <a:off x="1453850" y="459130"/>
            <a:ext cx="9214200" cy="1581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3421"/>
              <a:buFont typeface="Arial"/>
              <a:buNone/>
            </a:pPr>
            <a:r>
              <a:rPr lang="ru-RU" sz="2533" b="1">
                <a:latin typeface="Times New Roman"/>
                <a:ea typeface="Times New Roman"/>
                <a:cs typeface="Times New Roman"/>
                <a:sym typeface="Times New Roman"/>
              </a:rPr>
              <a:t>Типы химических задач открытого банка заданий по химии для 9 класса, которые возможно решать, используя математический подход:</a:t>
            </a:r>
            <a:endParaRPr sz="2533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cf829d5b29_0_0"/>
          <p:cNvSpPr txBox="1">
            <a:spLocks noGrp="1"/>
          </p:cNvSpPr>
          <p:nvPr>
            <p:ph type="subTitle" idx="1"/>
          </p:nvPr>
        </p:nvSpPr>
        <p:spPr>
          <a:xfrm>
            <a:off x="1524000" y="2435846"/>
            <a:ext cx="9144000" cy="4093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ru-RU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67" b="1">
                <a:latin typeface="Times New Roman"/>
                <a:ea typeface="Times New Roman"/>
                <a:cs typeface="Times New Roman"/>
                <a:sym typeface="Times New Roman"/>
              </a:rPr>
              <a:t>11 задание</a:t>
            </a:r>
            <a:r>
              <a:rPr lang="ru-RU" sz="2867">
                <a:latin typeface="Times New Roman"/>
                <a:ea typeface="Times New Roman"/>
                <a:cs typeface="Times New Roman"/>
                <a:sym typeface="Times New Roman"/>
              </a:rPr>
              <a:t>: Химические реакции и уравнения;</a:t>
            </a:r>
            <a:endParaRPr sz="28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38357"/>
              <a:buFont typeface="Arial"/>
              <a:buNone/>
            </a:pPr>
            <a:r>
              <a:rPr lang="ru-RU" sz="2867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67" b="1">
                <a:latin typeface="Times New Roman"/>
                <a:ea typeface="Times New Roman"/>
                <a:cs typeface="Times New Roman"/>
                <a:sym typeface="Times New Roman"/>
              </a:rPr>
              <a:t>15 задание</a:t>
            </a:r>
            <a:r>
              <a:rPr lang="ru-RU" sz="2867">
                <a:latin typeface="Times New Roman"/>
                <a:ea typeface="Times New Roman"/>
                <a:cs typeface="Times New Roman"/>
                <a:sym typeface="Times New Roman"/>
              </a:rPr>
              <a:t>: Окислительно-восстановительные реакции;</a:t>
            </a:r>
            <a:endParaRPr sz="28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38357"/>
              <a:buFont typeface="Arial"/>
              <a:buNone/>
            </a:pPr>
            <a:r>
              <a:rPr lang="ru-RU" sz="2867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67" b="1">
                <a:latin typeface="Times New Roman"/>
                <a:ea typeface="Times New Roman"/>
                <a:cs typeface="Times New Roman"/>
                <a:sym typeface="Times New Roman"/>
              </a:rPr>
              <a:t>18 задание</a:t>
            </a:r>
            <a:r>
              <a:rPr lang="ru-RU" sz="2867">
                <a:latin typeface="Times New Roman"/>
                <a:ea typeface="Times New Roman"/>
                <a:cs typeface="Times New Roman"/>
                <a:sym typeface="Times New Roman"/>
              </a:rPr>
              <a:t>: Вычисление массовой доли химического элемента в веществе;</a:t>
            </a:r>
            <a:endParaRPr sz="28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38357"/>
              <a:buFont typeface="Arial"/>
              <a:buNone/>
            </a:pPr>
            <a:r>
              <a:rPr lang="ru-RU" sz="2867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67" b="1">
                <a:latin typeface="Times New Roman"/>
                <a:ea typeface="Times New Roman"/>
                <a:cs typeface="Times New Roman"/>
                <a:sym typeface="Times New Roman"/>
              </a:rPr>
              <a:t>19 задание</a:t>
            </a:r>
            <a:r>
              <a:rPr lang="ru-RU" sz="2867">
                <a:latin typeface="Times New Roman"/>
                <a:ea typeface="Times New Roman"/>
                <a:cs typeface="Times New Roman"/>
                <a:sym typeface="Times New Roman"/>
              </a:rPr>
              <a:t>: Вычисления массы элемента по его массовой доле в веществе;</a:t>
            </a:r>
            <a:endParaRPr sz="28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38357"/>
              <a:buFont typeface="Arial"/>
              <a:buNone/>
            </a:pPr>
            <a:r>
              <a:rPr lang="ru-RU" sz="2867" b="1">
                <a:latin typeface="Times New Roman"/>
                <a:ea typeface="Times New Roman"/>
                <a:cs typeface="Times New Roman"/>
                <a:sym typeface="Times New Roman"/>
              </a:rPr>
              <a:t> 20 задание</a:t>
            </a:r>
            <a:r>
              <a:rPr lang="ru-RU" sz="2867">
                <a:latin typeface="Times New Roman"/>
                <a:ea typeface="Times New Roman"/>
                <a:cs typeface="Times New Roman"/>
                <a:sym typeface="Times New Roman"/>
              </a:rPr>
              <a:t>: Окислительно-восстановительные реакции;</a:t>
            </a:r>
            <a:endParaRPr sz="28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38357"/>
              <a:buFont typeface="Arial"/>
              <a:buNone/>
            </a:pPr>
            <a:r>
              <a:rPr lang="ru-RU" sz="2867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67" b="1">
                <a:latin typeface="Times New Roman"/>
                <a:ea typeface="Times New Roman"/>
                <a:cs typeface="Times New Roman"/>
                <a:sym typeface="Times New Roman"/>
              </a:rPr>
              <a:t>22 задание</a:t>
            </a:r>
            <a:r>
              <a:rPr lang="ru-RU" sz="2867">
                <a:latin typeface="Times New Roman"/>
                <a:ea typeface="Times New Roman"/>
                <a:cs typeface="Times New Roman"/>
                <a:sym typeface="Times New Roman"/>
              </a:rPr>
              <a:t>: Вычисление массовой доли растворенного вещества; </a:t>
            </a:r>
            <a:endParaRPr sz="28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sz="2616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6589734" cy="125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/>
          </a:p>
        </p:txBody>
      </p:sp>
      <p:sp>
        <p:nvSpPr>
          <p:cNvPr id="103" name="Google Shape;103;p3"/>
          <p:cNvSpPr txBox="1">
            <a:spLocks noGrp="1"/>
          </p:cNvSpPr>
          <p:nvPr>
            <p:ph type="body" idx="1"/>
          </p:nvPr>
        </p:nvSpPr>
        <p:spPr>
          <a:xfrm>
            <a:off x="838200" y="1202499"/>
            <a:ext cx="10515600" cy="4974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None/>
            </a:pPr>
            <a:r>
              <a:rPr lang="ru-RU" sz="4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Первый уровень сложности: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4000"/>
              <a:buNone/>
            </a:pPr>
            <a:br>
              <a:rPr lang="ru-RU" sz="4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4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Определите процентное содержание (массовую долю) золота в сплаве, полученном из 1 кг золота и 715 г меди</a:t>
            </a:r>
            <a:br>
              <a:rPr lang="ru-RU" sz="4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title"/>
          </p:nvPr>
        </p:nvSpPr>
        <p:spPr>
          <a:xfrm>
            <a:off x="838200" y="864296"/>
            <a:ext cx="10515600" cy="1787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Times New Roman"/>
              <a:buNone/>
            </a:pP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Сравнительная таблица</a:t>
            </a:r>
            <a:endParaRPr/>
          </a:p>
        </p:txBody>
      </p:sp>
      <p:graphicFrame>
        <p:nvGraphicFramePr>
          <p:cNvPr id="109" name="Google Shape;109;p4"/>
          <p:cNvGraphicFramePr/>
          <p:nvPr/>
        </p:nvGraphicFramePr>
        <p:xfrm>
          <a:off x="838200" y="276825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{DA815418-EFF2-4DD5-AC34-1E8A1A7C47FF}</a:tableStyleId>
              </a:tblPr>
              <a:tblGrid>
                <a:gridCol w="524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58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Химический подход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Математический подход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2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ώ = m(р.в.)/m(р-ра)</a:t>
                      </a:r>
                      <a:endParaRPr sz="3200" b="0" u="none" strike="noStrike" cap="none"/>
                    </a:p>
                    <a:p>
                      <a:pPr marL="0" marR="0" lvl="0" indent="0" algn="l" rtl="0">
                        <a:spcBef>
                          <a:spcPts val="75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ώ =1000/1715*100=58% </a:t>
                      </a:r>
                      <a:endParaRPr sz="3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1:1,715*100%=58%</a:t>
                      </a:r>
                      <a:endParaRPr sz="3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ru-RU" sz="4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Второй уровень сложности:</a:t>
            </a:r>
            <a:br>
              <a:rPr lang="ru-RU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115" name="Google Shape;11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ru-RU" sz="3600">
                <a:latin typeface="Times New Roman"/>
                <a:ea typeface="Times New Roman"/>
                <a:cs typeface="Times New Roman"/>
                <a:sym typeface="Times New Roman"/>
              </a:rPr>
              <a:t>Задание 22 № 43 открытого банка ОГЭ по химии: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ru-RU" sz="3600">
                <a:latin typeface="Times New Roman"/>
                <a:ea typeface="Times New Roman"/>
                <a:cs typeface="Times New Roman"/>
                <a:sym typeface="Times New Roman"/>
              </a:rPr>
              <a:t>К раствору силиката калия массой 20,53 г с массовой долей 15% прилили избыток раствора нитрата кальция. Вычислите массу образовавшегося осадка.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cf30cf43ac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            Расставьте коэффициенты</a:t>
            </a:r>
            <a:endParaRPr/>
          </a:p>
        </p:txBody>
      </p:sp>
      <p:sp>
        <p:nvSpPr>
          <p:cNvPr id="121" name="Google Shape;121;gcf30cf43ac_0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sz="4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ru-RU" sz="4400"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ru-RU" sz="47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5500">
                <a:latin typeface="Times New Roman"/>
                <a:ea typeface="Times New Roman"/>
                <a:cs typeface="Times New Roman"/>
                <a:sym typeface="Times New Roman"/>
              </a:rPr>
              <a:t>К</a:t>
            </a:r>
            <a:r>
              <a:rPr lang="ru-RU" sz="380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ru-RU" sz="5500">
                <a:latin typeface="Times New Roman"/>
                <a:ea typeface="Times New Roman"/>
                <a:cs typeface="Times New Roman"/>
                <a:sym typeface="Times New Roman"/>
              </a:rPr>
              <a:t>SiO</a:t>
            </a:r>
            <a:r>
              <a:rPr lang="ru-RU" sz="4100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ru-RU" sz="5500">
                <a:latin typeface="Times New Roman"/>
                <a:ea typeface="Times New Roman"/>
                <a:cs typeface="Times New Roman"/>
                <a:sym typeface="Times New Roman"/>
              </a:rPr>
              <a:t>+Ca(NO</a:t>
            </a:r>
            <a:r>
              <a:rPr lang="ru-RU" sz="3900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ru-RU" sz="550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lang="ru-RU" sz="390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ru-RU" sz="5500">
                <a:latin typeface="Times New Roman"/>
                <a:ea typeface="Times New Roman"/>
                <a:cs typeface="Times New Roman"/>
                <a:sym typeface="Times New Roman"/>
              </a:rPr>
              <a:t>=CaSiO</a:t>
            </a:r>
            <a:r>
              <a:rPr lang="ru-RU" sz="4100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ru-RU" sz="5500">
                <a:latin typeface="Times New Roman"/>
                <a:ea typeface="Times New Roman"/>
                <a:cs typeface="Times New Roman"/>
                <a:sym typeface="Times New Roman"/>
              </a:rPr>
              <a:t>+KNO</a:t>
            </a:r>
            <a:r>
              <a:rPr lang="ru-RU" sz="4200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sz="4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gcf30cf43ac_0_0"/>
          <p:cNvSpPr/>
          <p:nvPr/>
        </p:nvSpPr>
        <p:spPr>
          <a:xfrm>
            <a:off x="8633875" y="3226550"/>
            <a:ext cx="76500" cy="905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950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ru-RU" sz="2800" b="1">
                <a:latin typeface="Times New Roman"/>
                <a:ea typeface="Times New Roman"/>
                <a:cs typeface="Times New Roman"/>
                <a:sym typeface="Times New Roman"/>
              </a:rPr>
              <a:t>Химический подход</a:t>
            </a:r>
            <a:br>
              <a:rPr lang="ru-RU" sz="2800" b="1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8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Google Shape;128;p6"/>
          <p:cNvSpPr txBox="1">
            <a:spLocks noGrp="1"/>
          </p:cNvSpPr>
          <p:nvPr>
            <p:ph type="body" idx="1"/>
          </p:nvPr>
        </p:nvSpPr>
        <p:spPr>
          <a:xfrm>
            <a:off x="838200" y="1002082"/>
            <a:ext cx="10515600" cy="5386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>
              <a:solidFill>
                <a:srgbClr val="00000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A"/>
              </a:buClr>
              <a:buSzPts val="2000"/>
              <a:buNone/>
            </a:pPr>
            <a:r>
              <a:rPr lang="ru-RU" sz="2000">
                <a:solidFill>
                  <a:srgbClr val="00000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</a:t>
            </a:r>
            <a:r>
              <a:rPr lang="ru-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Составим уравнение реакции:</a:t>
            </a: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ru-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К2SiO3+Ca(NO3)2=CaSiO3+2KNO3</a:t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ru-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Рассчитаем массу и количество вещества силиката калия, содержащегося в растворе: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500"/>
              <a:buNone/>
            </a:pPr>
            <a:r>
              <a:rPr lang="ru-RU" sz="25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n=m/M  (n-количество вещества, m-масса вещества, М-молярная масса вещества)</a:t>
            </a: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ru-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                m(K2SiO3)=m(р-ра)*ώ/100=20,53*0,15=3,08 г</a:t>
            </a: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ru-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n(K2SiO3)=m(K2SiO3)/М(K2SiO3)=3,08:154=0,02 моль</a:t>
            </a:r>
            <a:br>
              <a:rPr lang="ru-RU" sz="2000"/>
            </a:br>
            <a:r>
              <a:rPr lang="ru-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3) Определим массу осадка:</a:t>
            </a: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ru-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 уравнению реакции </a:t>
            </a: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ru-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n(K2SiO3) = n(CaSiO3)=0,02 моль;</a:t>
            </a:r>
            <a:br>
              <a:rPr lang="ru-RU" sz="2000"/>
            </a:br>
            <a:r>
              <a:rPr lang="ru-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m(CaSiO3) = n(CaSiO3)*M = 0,02*116 = 2,32 г.</a:t>
            </a:r>
            <a:br>
              <a:rPr lang="ru-RU" sz="2000"/>
            </a:br>
            <a:r>
              <a:rPr lang="ru-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br>
              <a:rPr lang="ru-RU" sz="2000"/>
            </a:br>
            <a:r>
              <a:rPr lang="ru-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Ответ: 2,32 г.</a:t>
            </a:r>
            <a:br>
              <a:rPr lang="ru-RU" sz="2000"/>
            </a:br>
            <a:endParaRPr sz="2000"/>
          </a:p>
        </p:txBody>
      </p:sp>
      <p:sp>
        <p:nvSpPr>
          <p:cNvPr id="129" name="Google Shape;129;p6"/>
          <p:cNvSpPr/>
          <p:nvPr/>
        </p:nvSpPr>
        <p:spPr>
          <a:xfrm>
            <a:off x="3876950" y="1657925"/>
            <a:ext cx="89400" cy="6759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  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674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ru-RU" sz="3600" b="1">
                <a:latin typeface="Times New Roman"/>
                <a:ea typeface="Times New Roman"/>
                <a:cs typeface="Times New Roman"/>
                <a:sym typeface="Times New Roman"/>
              </a:rPr>
              <a:t>Математический подход</a:t>
            </a:r>
            <a:endParaRPr/>
          </a:p>
        </p:txBody>
      </p:sp>
      <p:sp>
        <p:nvSpPr>
          <p:cNvPr id="135" name="Google Shape;135;p7"/>
          <p:cNvSpPr txBox="1">
            <a:spLocks noGrp="1"/>
          </p:cNvSpPr>
          <p:nvPr>
            <p:ph type="body" idx="1"/>
          </p:nvPr>
        </p:nvSpPr>
        <p:spPr>
          <a:xfrm>
            <a:off x="838200" y="1139868"/>
            <a:ext cx="10515600" cy="5037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 1)Составим уравнение реакции:</a:t>
            </a: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К2SiO3+Ca(NO3)2=CaSiO3ꜜ+2KNO3</a:t>
            </a: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         ꜜ           ꜜ              ꜜ </a:t>
            </a: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 20,53 г    избыток      х   </a:t>
            </a: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   15%</a:t>
            </a:r>
            <a:br>
              <a:rPr lang="ru-RU" b="0"/>
            </a:b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ru-RU"/>
              <a:t>2)Внесем данные в таблицу:</a:t>
            </a: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br>
              <a:rPr lang="ru-RU"/>
            </a:b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668</Words>
  <Application>Microsoft Office PowerPoint</Application>
  <PresentationFormat>Широкоэкранный</PresentationFormat>
  <Paragraphs>78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Химическая математика</vt:lpstr>
      <vt:lpstr>Презентация PowerPoint</vt:lpstr>
      <vt:lpstr>Типы химических задач открытого банка заданий по химии для 9 класса, которые возможно решать, используя математический подход: </vt:lpstr>
      <vt:lpstr>Презентация PowerPoint</vt:lpstr>
      <vt:lpstr>  Сравнительная таблица</vt:lpstr>
      <vt:lpstr>Второй уровень сложности: </vt:lpstr>
      <vt:lpstr>            Расставьте коэффициенты</vt:lpstr>
      <vt:lpstr>Химический подход </vt:lpstr>
      <vt:lpstr>Математический подход</vt:lpstr>
      <vt:lpstr>3)Расчет молярной массы: 1)39*2=78(г) 2)78+48+28=154 (г) 3)40+28+48=116 (г) 4)Составим прямую пропорциональную зависимость:   3,08  г  -   х        ꜜ154   г -   116ꜜ Составим и решим пропорцию: 3,08/154=х/116 Х=(3,08*116)/154=2,32 Ответ:2,32 г </vt:lpstr>
      <vt:lpstr>  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Химическая математика</dc:title>
  <dc:creator>Elena</dc:creator>
  <cp:lastModifiedBy>Elena</cp:lastModifiedBy>
  <cp:revision>1</cp:revision>
  <dcterms:created xsi:type="dcterms:W3CDTF">2021-04-07T14:36:16Z</dcterms:created>
  <dcterms:modified xsi:type="dcterms:W3CDTF">2021-04-12T03:33:44Z</dcterms:modified>
</cp:coreProperties>
</file>