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Read the words and transcriptions and then match them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3" y="692696"/>
          <a:ext cx="8640960" cy="5976664"/>
        </p:xfrm>
        <a:graphic>
          <a:graphicData uri="http://schemas.openxmlformats.org/drawingml/2006/table">
            <a:tbl>
              <a:tblPr/>
              <a:tblGrid>
                <a:gridCol w="4320029"/>
                <a:gridCol w="4320931"/>
              </a:tblGrid>
              <a:tr h="59766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3200" b="1" dirty="0" smtClean="0">
                          <a:latin typeface="+mn-lt"/>
                          <a:ea typeface="Calibri"/>
                          <a:cs typeface="Times New Roman"/>
                        </a:rPr>
                        <a:t>1. </a:t>
                      </a:r>
                      <a:r>
                        <a:rPr lang="en-US" sz="3200" b="1" dirty="0" smtClean="0">
                          <a:latin typeface="+mn-lt"/>
                          <a:ea typeface="Calibri"/>
                          <a:cs typeface="Times New Roman"/>
                        </a:rPr>
                        <a:t>War</a:t>
                      </a:r>
                      <a:endParaRPr lang="ru-RU" sz="3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Soldier</a:t>
                      </a:r>
                      <a:endParaRPr lang="ru-RU" sz="3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Fight</a:t>
                      </a:r>
                      <a:endParaRPr lang="ru-RU" sz="3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Victory</a:t>
                      </a:r>
                      <a:endParaRPr lang="ru-RU" sz="3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Win</a:t>
                      </a:r>
                      <a:endParaRPr lang="ru-RU" sz="3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Veteran</a:t>
                      </a:r>
                      <a:endParaRPr lang="ru-RU" sz="3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Wreath </a:t>
                      </a:r>
                      <a:endParaRPr lang="ru-RU" sz="3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Celebrate </a:t>
                      </a:r>
                      <a:endParaRPr lang="ru-RU" sz="3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Die </a:t>
                      </a:r>
                      <a:endParaRPr lang="ru-RU" sz="3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Commemorate </a:t>
                      </a:r>
                      <a:endParaRPr lang="ru-RU" sz="3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 [</a:t>
                      </a:r>
                      <a:r>
                        <a:rPr lang="en-US" sz="3200" b="1" dirty="0" err="1">
                          <a:latin typeface="+mn-lt"/>
                          <a:ea typeface="Calibri"/>
                          <a:cs typeface="Times New Roman"/>
                        </a:rPr>
                        <a:t>ri</a:t>
                      </a: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ː</a:t>
                      </a:r>
                      <a:r>
                        <a:rPr lang="ru-RU" sz="3200" b="1" dirty="0" err="1">
                          <a:latin typeface="+mn-lt"/>
                          <a:ea typeface="Calibri"/>
                          <a:cs typeface="Times New Roman"/>
                        </a:rPr>
                        <a:t>θ</a:t>
                      </a: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]</a:t>
                      </a:r>
                      <a:endParaRPr lang="ru-RU" sz="3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en-US" sz="3200" b="1" dirty="0" err="1">
                          <a:latin typeface="+mn-lt"/>
                          <a:ea typeface="Calibri"/>
                          <a:cs typeface="Times New Roman"/>
                        </a:rPr>
                        <a:t>wɪn</a:t>
                      </a: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]</a:t>
                      </a:r>
                      <a:endParaRPr lang="ru-RU" sz="3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en-US" sz="3200" b="1" dirty="0" err="1">
                          <a:latin typeface="+mn-lt"/>
                          <a:ea typeface="Calibri"/>
                          <a:cs typeface="Times New Roman"/>
                        </a:rPr>
                        <a:t>faɪt</a:t>
                      </a: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]</a:t>
                      </a:r>
                      <a:endParaRPr lang="ru-RU" sz="3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3200" b="1" dirty="0" err="1">
                          <a:latin typeface="+mn-lt"/>
                          <a:ea typeface="Calibri"/>
                          <a:cs typeface="Times New Roman"/>
                        </a:rPr>
                        <a:t>[ˈselɪbreɪt</a:t>
                      </a:r>
                      <a:r>
                        <a:rPr lang="ru-RU" sz="3200" b="1" dirty="0">
                          <a:latin typeface="+mn-lt"/>
                          <a:ea typeface="Calibri"/>
                          <a:cs typeface="Times New Roman"/>
                        </a:rPr>
                        <a:t>]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360"/>
                        </a:spcAft>
                        <a:buFont typeface="+mj-lt"/>
                        <a:buAutoNum type="alphaLcPeriod"/>
                      </a:pPr>
                      <a:r>
                        <a:rPr lang="en-US" sz="3200" b="1" dirty="0">
                          <a:latin typeface="+mn-lt"/>
                          <a:ea typeface="Times New Roman"/>
                          <a:cs typeface="Times New Roman"/>
                        </a:rPr>
                        <a:t>[</a:t>
                      </a:r>
                      <a:r>
                        <a:rPr lang="en-US" sz="3200" b="1" dirty="0" err="1">
                          <a:latin typeface="+mn-lt"/>
                          <a:ea typeface="Times New Roman"/>
                          <a:cs typeface="Times New Roman"/>
                        </a:rPr>
                        <a:t>wɔ</a:t>
                      </a:r>
                      <a:r>
                        <a:rPr lang="en-US" sz="3200" b="1" dirty="0">
                          <a:latin typeface="+mn-lt"/>
                          <a:ea typeface="Times New Roman"/>
                          <a:cs typeface="Times New Roman"/>
                        </a:rPr>
                        <a:t>ː] </a:t>
                      </a:r>
                      <a:endParaRPr lang="ru-RU" sz="3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360"/>
                        </a:spcAft>
                        <a:buFont typeface="+mj-lt"/>
                        <a:buAutoNum type="alphaLcPeriod"/>
                      </a:pPr>
                      <a:r>
                        <a:rPr lang="ru-RU" sz="3200" b="1" dirty="0"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3200" b="1" dirty="0" err="1">
                          <a:latin typeface="+mn-lt"/>
                          <a:ea typeface="Calibri"/>
                          <a:cs typeface="Times New Roman"/>
                        </a:rPr>
                        <a:t>[daɪ</a:t>
                      </a:r>
                      <a:r>
                        <a:rPr lang="ru-RU" sz="3200" b="1" dirty="0">
                          <a:latin typeface="+mn-lt"/>
                          <a:ea typeface="Calibri"/>
                          <a:cs typeface="Times New Roman"/>
                        </a:rPr>
                        <a:t>]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[ˈ</a:t>
                      </a:r>
                      <a:r>
                        <a:rPr lang="en-US" sz="3200" b="1" dirty="0" err="1">
                          <a:latin typeface="+mn-lt"/>
                          <a:ea typeface="Calibri"/>
                          <a:cs typeface="Times New Roman"/>
                        </a:rPr>
                        <a:t>vetərən</a:t>
                      </a: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]</a:t>
                      </a:r>
                      <a:endParaRPr lang="ru-RU" sz="3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[ˈ</a:t>
                      </a:r>
                      <a:r>
                        <a:rPr lang="en-US" sz="3200" b="1" dirty="0" err="1">
                          <a:latin typeface="+mn-lt"/>
                          <a:ea typeface="Calibri"/>
                          <a:cs typeface="Times New Roman"/>
                        </a:rPr>
                        <a:t>vɪktəri</a:t>
                      </a:r>
                      <a:r>
                        <a:rPr lang="en-US" sz="3200" b="1" dirty="0">
                          <a:latin typeface="+mn-lt"/>
                          <a:ea typeface="Calibri"/>
                          <a:cs typeface="Times New Roman"/>
                        </a:rPr>
                        <a:t>]</a:t>
                      </a:r>
                      <a:endParaRPr lang="ru-RU" sz="32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3200" b="1" dirty="0" err="1">
                          <a:latin typeface="+mn-lt"/>
                          <a:ea typeface="Calibri"/>
                          <a:cs typeface="Times New Roman"/>
                        </a:rPr>
                        <a:t>[ˈsəʊldʒə</a:t>
                      </a:r>
                      <a:r>
                        <a:rPr lang="ru-RU" sz="3200" b="1" dirty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3200" b="1" dirty="0" err="1">
                          <a:latin typeface="+mn-lt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ru-RU" sz="3200" b="1" dirty="0">
                          <a:latin typeface="+mn-lt"/>
                          <a:ea typeface="Calibri"/>
                          <a:cs typeface="Times New Roman"/>
                        </a:rPr>
                        <a:t>)]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3200" b="1" dirty="0" err="1">
                          <a:latin typeface="+mn-lt"/>
                          <a:ea typeface="Calibri"/>
                          <a:cs typeface="Times New Roman"/>
                        </a:rPr>
                        <a:t>[kəˈmem.ə.reɪt</a:t>
                      </a:r>
                      <a:r>
                        <a:rPr lang="ru-RU" sz="3200" b="1" dirty="0">
                          <a:latin typeface="+mn-lt"/>
                          <a:ea typeface="Calibri"/>
                          <a:cs typeface="Times New Roman"/>
                        </a:rPr>
                        <a:t>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188640"/>
            <a:ext cx="86421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Match the English sayings and Russian equivalents.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Choose one saying and explain the meaning. (work in groups of 3-4)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124744"/>
          <a:ext cx="8424935" cy="5443411"/>
        </p:xfrm>
        <a:graphic>
          <a:graphicData uri="http://schemas.openxmlformats.org/drawingml/2006/table">
            <a:tbl>
              <a:tblPr/>
              <a:tblGrid>
                <a:gridCol w="4087911"/>
                <a:gridCol w="4337024"/>
              </a:tblGrid>
              <a:tr h="54006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b="0" dirty="0">
                          <a:latin typeface="+mn-lt"/>
                          <a:ea typeface="Calibri"/>
                          <a:cs typeface="Times New Roman"/>
                        </a:rPr>
                        <a:t>In peace, sons bury their fathers. In war, fathers bury their sons.</a:t>
                      </a:r>
                      <a:endParaRPr lang="ru-RU" sz="24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b="0" dirty="0">
                          <a:latin typeface="+mn-lt"/>
                          <a:ea typeface="Calibri"/>
                          <a:cs typeface="Times New Roman"/>
                        </a:rPr>
                        <a:t>Older men declare war. But it is the youth that must fight and die.</a:t>
                      </a:r>
                      <a:endParaRPr lang="ru-RU" sz="24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b="0" dirty="0">
                          <a:latin typeface="+mn-lt"/>
                          <a:ea typeface="Calibri"/>
                          <a:cs typeface="Times New Roman"/>
                        </a:rPr>
                        <a:t>War does not determine who is right — only who is left.</a:t>
                      </a:r>
                      <a:endParaRPr lang="ru-RU" sz="24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b="0" dirty="0">
                          <a:latin typeface="+mn-lt"/>
                          <a:ea typeface="Calibri"/>
                          <a:cs typeface="Times New Roman"/>
                        </a:rPr>
                        <a:t>If you want peace, you must prepare for war.</a:t>
                      </a:r>
                      <a:endParaRPr lang="ru-RU" sz="24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b="0" dirty="0">
                          <a:latin typeface="+mn-lt"/>
                          <a:ea typeface="Calibri"/>
                          <a:cs typeface="Times New Roman"/>
                        </a:rPr>
                        <a:t>War is the sport of kings.</a:t>
                      </a:r>
                      <a:endParaRPr lang="ru-RU" sz="2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ru-RU" sz="2400" b="0" dirty="0">
                          <a:latin typeface="+mn-lt"/>
                          <a:ea typeface="Calibri"/>
                          <a:cs typeface="Times New Roman"/>
                        </a:rPr>
                        <a:t>Люди, что старше, объявляют войны. Но воевать и умирать должны молодые.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ru-RU" sz="2400" b="0" dirty="0">
                          <a:latin typeface="+mn-lt"/>
                          <a:ea typeface="Calibri"/>
                          <a:cs typeface="Times New Roman"/>
                        </a:rPr>
                        <a:t>Война не определяет, кто прав, а только, кто остался жив.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ru-RU" sz="2400" b="0" dirty="0">
                          <a:latin typeface="+mn-lt"/>
                          <a:ea typeface="Calibri"/>
                          <a:cs typeface="Times New Roman"/>
                        </a:rPr>
                        <a:t>Если хочешь мира, готовься к войне.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ru-RU" sz="2400" b="0" dirty="0">
                          <a:latin typeface="+mn-lt"/>
                          <a:ea typeface="Calibri"/>
                          <a:cs typeface="Times New Roman"/>
                        </a:rPr>
                        <a:t>Война развлечение королей</a:t>
                      </a:r>
                      <a:r>
                        <a:rPr lang="en-US" sz="2400" b="0" dirty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ru-RU" sz="2400" b="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ru-RU" sz="2400" b="0" dirty="0">
                          <a:latin typeface="+mn-lt"/>
                          <a:ea typeface="Calibri"/>
                          <a:cs typeface="Times New Roman"/>
                        </a:rPr>
                        <a:t>В мирное время сыновья хоронят своих отцов. Во время войны отцы хоронят своих сыновей.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Экран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Семья</cp:lastModifiedBy>
  <cp:revision>1</cp:revision>
  <dcterms:created xsi:type="dcterms:W3CDTF">2019-10-19T12:50:19Z</dcterms:created>
  <dcterms:modified xsi:type="dcterms:W3CDTF">2019-10-19T12:57:57Z</dcterms:modified>
</cp:coreProperties>
</file>