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8" r:id="rId3"/>
    <p:sldId id="257" r:id="rId4"/>
    <p:sldId id="273" r:id="rId5"/>
    <p:sldId id="274" r:id="rId6"/>
    <p:sldId id="286" r:id="rId7"/>
    <p:sldId id="258" r:id="rId8"/>
    <p:sldId id="275" r:id="rId9"/>
    <p:sldId id="281" r:id="rId10"/>
    <p:sldId id="276" r:id="rId11"/>
    <p:sldId id="277" r:id="rId12"/>
    <p:sldId id="282" r:id="rId13"/>
    <p:sldId id="261" r:id="rId14"/>
    <p:sldId id="287" r:id="rId15"/>
    <p:sldId id="262" r:id="rId16"/>
    <p:sldId id="278" r:id="rId17"/>
    <p:sldId id="263" r:id="rId18"/>
    <p:sldId id="267" r:id="rId19"/>
    <p:sldId id="264" r:id="rId20"/>
    <p:sldId id="265" r:id="rId21"/>
    <p:sldId id="266" r:id="rId22"/>
    <p:sldId id="268" r:id="rId23"/>
    <p:sldId id="283" r:id="rId24"/>
    <p:sldId id="270" r:id="rId25"/>
    <p:sldId id="279" r:id="rId26"/>
    <p:sldId id="271" r:id="rId27"/>
    <p:sldId id="272" r:id="rId28"/>
    <p:sldId id="284" r:id="rId29"/>
    <p:sldId id="280" r:id="rId30"/>
    <p:sldId id="285" r:id="rId31"/>
    <p:sldId id="28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1" autoAdjust="0"/>
    <p:restoredTop sz="94660"/>
  </p:normalViewPr>
  <p:slideViewPr>
    <p:cSldViewPr>
      <p:cViewPr varScale="1">
        <p:scale>
          <a:sx n="68" d="100"/>
          <a:sy n="68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789040"/>
            <a:ext cx="6400800" cy="1600200"/>
          </a:xfrm>
        </p:spPr>
        <p:txBody>
          <a:bodyPr/>
          <a:lstStyle/>
          <a:p>
            <a:r>
              <a:rPr lang="ru-RU" dirty="0" err="1" smtClean="0"/>
              <a:t>Олифиренко</a:t>
            </a:r>
            <a:r>
              <a:rPr lang="ru-RU" dirty="0" smtClean="0"/>
              <a:t> Т.Г., учитель русского языка</a:t>
            </a:r>
          </a:p>
          <a:p>
            <a:r>
              <a:rPr lang="ru-RU" dirty="0" smtClean="0"/>
              <a:t> и литературы МАОУ лицея №11 </a:t>
            </a:r>
          </a:p>
          <a:p>
            <a:r>
              <a:rPr lang="ru-RU" dirty="0" smtClean="0"/>
              <a:t>им. В.В. </a:t>
            </a:r>
            <a:r>
              <a:rPr lang="ru-RU" dirty="0" err="1" smtClean="0"/>
              <a:t>Рассохина</a:t>
            </a:r>
            <a:r>
              <a:rPr lang="ru-RU" dirty="0" smtClean="0"/>
              <a:t> МО г.Армавир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28736"/>
            <a:ext cx="8229600" cy="21431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Итоговое собеседование: </a:t>
            </a:r>
            <a:br>
              <a:rPr lang="ru-RU" dirty="0" smtClean="0"/>
            </a:br>
            <a:r>
              <a:rPr lang="ru-RU" dirty="0" smtClean="0"/>
              <a:t>типичные ошибки </a:t>
            </a:r>
            <a:br>
              <a:rPr lang="ru-RU" dirty="0" smtClean="0"/>
            </a:br>
            <a:r>
              <a:rPr lang="ru-RU" dirty="0" smtClean="0"/>
              <a:t>и пути их устранения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Фактические ошибки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«Серебряное копыто» - «Серебряное копытце»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Мультфильм, созданный Бажовым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Речевые ошибки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Стал работать в духовом училище – духовном училище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Сбор сказов – сборник сказов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Сказки Бажова входят в топ книг для школьников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2. ПЕРЕСКАЗ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i="1" u="sng" dirty="0" smtClean="0"/>
              <a:t>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Грамматические ошибки</a:t>
            </a:r>
          </a:p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Более ПЯТЬДЕСЯТ – более пятидесяти сказов</a:t>
            </a:r>
          </a:p>
          <a:p>
            <a:pPr>
              <a:spcBef>
                <a:spcPts val="12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Вошли в список СТО книг – вошли в список СТА книг</a:t>
            </a:r>
          </a:p>
          <a:p>
            <a:pPr>
              <a:spcBef>
                <a:spcPts val="12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его лице видны эмоции</a:t>
            </a:r>
          </a:p>
          <a:p>
            <a:pPr>
              <a:spcBef>
                <a:spcPts val="12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двух тысяче тринадцатом году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2. ПЕРЕСКАЗ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79690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Слова-связки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857356" y="1142984"/>
            <a:ext cx="6557954" cy="795508"/>
          </a:xfrm>
        </p:spPr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Недаром, неслучайно, не зря</a:t>
            </a:r>
            <a:endParaRPr lang="ru-RU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Home -pc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8643998" cy="4929222"/>
          </a:xfrm>
          <a:prstGeom prst="rect">
            <a:avLst/>
          </a:prstGeom>
          <a:noFill/>
        </p:spPr>
      </p:pic>
      <p:pic>
        <p:nvPicPr>
          <p:cNvPr id="7" name="Picture 3" descr="C:\Users\user\Desktop\online classes\K\Unit 6\загружен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28604"/>
            <a:ext cx="1383631" cy="1248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915276" cy="78581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3. МОНОЛОГ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214422"/>
            <a:ext cx="8429684" cy="528641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ЧТО ВЫБРАТЬ: ОПИСАНИЕ,  </a:t>
            </a:r>
          </a:p>
          <a:p>
            <a:pPr algn="ctr">
              <a:buNone/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ПОВЕСТВОВАНИЕ  ИЛИ  РАССУЖДЕНИЕ?</a:t>
            </a:r>
          </a:p>
          <a:p>
            <a:pPr algn="ctr">
              <a:buNone/>
            </a:pPr>
            <a:endParaRPr lang="ru-RU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Критерии:</a:t>
            </a:r>
          </a:p>
          <a:p>
            <a:pPr algn="just">
              <a:spcBef>
                <a:spcPts val="12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оформлении монологического высказывания  учащийся справился с коммуникативной задачей, приведено не  менее 10 фраз по теме высказывания.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ts val="12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Учтены условия речевой ситуации.</a:t>
            </a:r>
          </a:p>
          <a:p>
            <a:pPr algn="just">
              <a:spcBef>
                <a:spcPts val="12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Высказывание характеризуется смысловой цельностью, связностью и последовательностью, логические ошибки отсутствуют, последовательность изложения не нарушена.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Home -pc\Desktop\Рисунок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14290"/>
            <a:ext cx="7632848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Тема 1. Профессия лётчика</a:t>
            </a:r>
            <a:br>
              <a:rPr lang="ru-RU" dirty="0" smtClean="0"/>
            </a:br>
            <a:r>
              <a:rPr lang="ru-RU" dirty="0" smtClean="0"/>
              <a:t> (на основе описания фотографии)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47800"/>
            <a:ext cx="6702985" cy="4981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Речевые  ошибки: </a:t>
            </a: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лётчике одето много оборудования</a:t>
            </a:r>
          </a:p>
          <a:p>
            <a:pPr>
              <a:spcBef>
                <a:spcPts val="120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 фото изображена профессия лётчика</a:t>
            </a:r>
          </a:p>
          <a:p>
            <a:pPr>
              <a:spcBef>
                <a:spcPts val="120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Лицо сосредоточено на полёте</a:t>
            </a:r>
          </a:p>
          <a:p>
            <a:pPr>
              <a:spcBef>
                <a:spcPts val="120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ничё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не боится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3. МОНОЛОГ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«Подсказки» – </a:t>
            </a:r>
            <a:b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пункты плана из карточки</a:t>
            </a:r>
            <a:endParaRPr lang="ru-RU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571612"/>
            <a:ext cx="8115328" cy="4929222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 забудьте описать:</a:t>
            </a:r>
          </a:p>
          <a:p>
            <a:pPr algn="just">
              <a:spcBef>
                <a:spcPts val="120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внешний вид лётчика, запечатлённого на фотографии;</a:t>
            </a:r>
          </a:p>
          <a:p>
            <a:pPr algn="just">
              <a:spcBef>
                <a:spcPts val="120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момент, запечатлённый на фотографии;</a:t>
            </a:r>
          </a:p>
          <a:p>
            <a:pPr algn="just">
              <a:spcBef>
                <a:spcPts val="120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чувства (эмоции), которые испытывает лётчик;</a:t>
            </a:r>
          </a:p>
          <a:p>
            <a:pPr algn="just">
              <a:spcBef>
                <a:spcPts val="1200"/>
              </a:spcBef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важность этой профессии.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74638"/>
            <a:ext cx="6472254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СЛОВА-СИНОНИМЫ: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142984"/>
            <a:ext cx="8258204" cy="571501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Фотография: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снимок, кадр, изображение, фото, фотоснимок.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Фотограф: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автор фотографии, автор снимка.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Внешний вид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облик, очертание, наружность.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Сфотографировать: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сделать снимок, снять, запечатлеть.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Изобразить: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показать, воспроизвести, представить, воссоздать, отобразить, передать, запечатлеть, зафиксировать, остановить мгновение.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Увидеть: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заметить, приметить, усмотреть, подметить, посмотреть, уловить, разглядеть, рассмотреть.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online classes\K\Unit 6\загружено (5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286644" y="5000636"/>
            <a:ext cx="1660702" cy="1595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 фотографии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815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Помочь в описании фото помогут следующие вопросы:</a:t>
            </a:r>
          </a:p>
          <a:p>
            <a:pPr>
              <a:spcBef>
                <a:spcPts val="1800"/>
              </a:spcBef>
              <a:spcAft>
                <a:spcPts val="60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● Кто изображён на фотографии?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● Как он выглядит?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● Какое у него выражение лица?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● Где он находится?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● Когда было сделано фото?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● Кто, по Вашему мнению, сделал этот снимок?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● Чем он занят?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● О чём он, возможно, думает?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● Какие чувства он, скорее всего, испытывает?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● Что больше всего привлекает в фотографии?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● Какие мысли/чувства/переживания вызывает снимок?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Создавать монологические высказывания на разные темы</a:t>
            </a:r>
          </a:p>
          <a:p>
            <a:pPr>
              <a:spcBef>
                <a:spcPts val="180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Принимать участие в диалоге</a:t>
            </a:r>
          </a:p>
          <a:p>
            <a:pPr>
              <a:spcBef>
                <a:spcPts val="180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Выразительно читать текст вслух</a:t>
            </a:r>
          </a:p>
          <a:p>
            <a:pPr>
              <a:spcBef>
                <a:spcPts val="180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Пересказывать текст с привлечением дополнительной информации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772400" cy="86834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ШАБЛОН  ОПИСАНИЯ  ФОТОГРАФИИ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8329642" cy="5124472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  <a:buNone/>
            </a:pPr>
            <a:r>
              <a:rPr lang="ru-RU" i="1" dirty="0" smtClean="0"/>
              <a:t>     1. Передо мной интересная фотография.</a:t>
            </a:r>
            <a:br>
              <a:rPr lang="ru-RU" i="1" dirty="0" smtClean="0"/>
            </a:br>
            <a:r>
              <a:rPr lang="ru-RU" i="1" dirty="0" smtClean="0"/>
              <a:t>2. Я думаю, что на ней изображён(а) … (поход / рыбалка / последний звонок и т.д.)</a:t>
            </a:r>
            <a:br>
              <a:rPr lang="ru-RU" i="1" dirty="0" smtClean="0"/>
            </a:br>
            <a:r>
              <a:rPr lang="ru-RU" i="1" dirty="0" smtClean="0"/>
              <a:t>3. Давайте рассмотрим изображение внимательнее.</a:t>
            </a:r>
            <a:br>
              <a:rPr lang="ru-RU" i="1" dirty="0" smtClean="0"/>
            </a:br>
            <a:r>
              <a:rPr lang="ru-RU" i="1" dirty="0" smtClean="0"/>
              <a:t>4. Перед нами … (школьный двор / зал музея / комната и т.д.) (Если это улица или природа, то описать погоду и время дня).</a:t>
            </a:r>
            <a:br>
              <a:rPr lang="ru-RU" i="1" dirty="0" smtClean="0"/>
            </a:br>
            <a:r>
              <a:rPr lang="ru-RU" i="1" dirty="0" smtClean="0"/>
              <a:t>5. Мне кажется, фотографию сделал …(учитель / родитель / друг ребят, которые изображены на фото).</a:t>
            </a:r>
            <a:br>
              <a:rPr lang="ru-RU" i="1" dirty="0" smtClean="0"/>
            </a:br>
            <a:r>
              <a:rPr lang="ru-RU" i="1" dirty="0" smtClean="0"/>
              <a:t>6. На фотографии мы видим … (девочек / двух юношей / много выпускников).</a:t>
            </a:r>
            <a:br>
              <a:rPr lang="ru-RU" i="1" dirty="0" smtClean="0"/>
            </a:br>
            <a:r>
              <a:rPr lang="ru-RU" i="1" dirty="0" smtClean="0"/>
              <a:t>7. Они … (описать внешний вид, одежду, чем заняты).</a:t>
            </a:r>
            <a:br>
              <a:rPr lang="ru-RU" i="1" dirty="0" smtClean="0"/>
            </a:br>
            <a:r>
              <a:rPr lang="ru-RU" i="1" dirty="0" smtClean="0"/>
              <a:t>8. Их лица (его лицо, её лицо) … (радостны, печальны, сосредоточенны), потому что …</a:t>
            </a:r>
            <a:br>
              <a:rPr lang="ru-RU" i="1" dirty="0" smtClean="0"/>
            </a:br>
            <a:r>
              <a:rPr lang="ru-RU" i="1" dirty="0" smtClean="0"/>
              <a:t>9. Я считаю, что снимок получился удачным.</a:t>
            </a:r>
            <a:br>
              <a:rPr lang="ru-RU" i="1" dirty="0" smtClean="0"/>
            </a:br>
            <a:r>
              <a:rPr lang="ru-RU" i="1" dirty="0" smtClean="0"/>
              <a:t>10. Мне понравилась эта фотография, потому что она чётко передаёт чувства и эмоции присутствующих (присутствующего) на ней.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ПОВЕСТВОВАНИЕ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 составлении рассказа помогут следующие вопросы:</a:t>
            </a:r>
          </a:p>
          <a:p>
            <a:pPr>
              <a:buNone/>
            </a:pPr>
            <a: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● Как событие планировалось?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● Как событие начиналось?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● Когда произошло событие?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● Где произошло событие?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● Кто были участниками события?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● Чем завершилось событие?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● Каковы были эмоции у участников события (понравилось? хотели бы его повторить ещё раз?)?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● Почему именно это событие стало для Вас запоминающимся?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СЛОВА-СВЯЗКИ: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6248" y="1447800"/>
            <a:ext cx="4400552" cy="4572000"/>
          </a:xfrm>
        </p:spPr>
        <p:txBody>
          <a:bodyPr>
            <a:normAutofit lnSpcReduction="10000"/>
          </a:bodyPr>
          <a:lstStyle/>
          <a:p>
            <a:endParaRPr lang="ru-RU" i="1" dirty="0" smtClean="0"/>
          </a:p>
          <a:p>
            <a:pPr>
              <a:buNone/>
            </a:pPr>
            <a:r>
              <a:rPr lang="ru-RU" i="1" dirty="0" smtClean="0"/>
              <a:t>    ● </a:t>
            </a:r>
            <a:r>
              <a:rPr lang="ru-RU" sz="4000" i="1" dirty="0" smtClean="0"/>
              <a:t>Однажды…</a:t>
            </a:r>
            <a:br>
              <a:rPr lang="ru-RU" sz="4000" i="1" dirty="0" smtClean="0"/>
            </a:br>
            <a:r>
              <a:rPr lang="ru-RU" sz="4000" i="1" dirty="0" smtClean="0"/>
              <a:t>● Сначала…</a:t>
            </a:r>
            <a:br>
              <a:rPr lang="ru-RU" sz="4000" i="1" dirty="0" smtClean="0"/>
            </a:br>
            <a:r>
              <a:rPr lang="ru-RU" sz="4000" i="1" dirty="0" smtClean="0"/>
              <a:t>● Потом…</a:t>
            </a:r>
            <a:br>
              <a:rPr lang="ru-RU" sz="4000" i="1" dirty="0" smtClean="0"/>
            </a:br>
            <a:r>
              <a:rPr lang="ru-RU" sz="4000" i="1" dirty="0" smtClean="0"/>
              <a:t>● Далее…</a:t>
            </a:r>
            <a:br>
              <a:rPr lang="ru-RU" sz="4000" i="1" dirty="0" smtClean="0"/>
            </a:br>
            <a:r>
              <a:rPr lang="ru-RU" sz="4000" i="1" dirty="0" smtClean="0"/>
              <a:t>● Затем…</a:t>
            </a:r>
            <a:br>
              <a:rPr lang="ru-RU" sz="4000" i="1" dirty="0" smtClean="0"/>
            </a:br>
            <a:r>
              <a:rPr lang="ru-RU" sz="4000" i="1" dirty="0" smtClean="0"/>
              <a:t>● После этого…</a:t>
            </a:r>
            <a:br>
              <a:rPr lang="ru-RU" sz="4000" i="1" dirty="0" smtClean="0"/>
            </a:br>
            <a:r>
              <a:rPr lang="ru-RU" sz="4000" i="1" dirty="0" smtClean="0"/>
              <a:t>● В итоге…</a:t>
            </a:r>
            <a:endParaRPr lang="ru-RU" sz="4000" dirty="0"/>
          </a:p>
        </p:txBody>
      </p:sp>
      <p:pic>
        <p:nvPicPr>
          <p:cNvPr id="4" name="Picture 3" descr="C:\Users\user\Desktop\online classes\K\Unit 6\загруже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428868"/>
            <a:ext cx="2960268" cy="2671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0872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Повествование. Шаблон ответа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142984"/>
            <a:ext cx="8472518" cy="55007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1. Я хочу рассказать об одном интересном событии …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 Туда я отправился вместе с (классом/семьёй/друзьями).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 Наша (поездка/экскурсия) состоялась (указать примерную дату).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 К этому мероприятию мы готовились заранее: … (читали об этом / изучали материалы / собирали вещи).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5. И вот наступил долгожданный день.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6. Во время (поездки/экскурсии/путешествия/мероприятия) мы побывали (в / на)…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7. Кроме того, мы увидели …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8. Самым интересным оказалось …, так как … (получили много впечатлений / получили полезный опыт).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9. Мне (понравилась эта / понравился этот / понравилось это) …, потому что … (мы хорошо провели время / мы узнали много нового).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10. Мне бы хотелось снова принять участие в подобном мероприятии.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586690" cy="10826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РАССУЖДЕНИЕ. ПЛАН ОТВЕТА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447800"/>
            <a:ext cx="8258204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sz="3600" dirty="0" smtClean="0"/>
              <a:t>  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Сформулируйте тезис (мысль, которую вы будете доказывать).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Подберите доказательства (примеры, которыми подтверждается тезис).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Сделайте вывод.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воспитать в себе силу воли?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071546"/>
            <a:ext cx="8186766" cy="55721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Речевые ошибки: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Надо разрабатывать смелость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Заключается в своей силе воли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Выиграли второе место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Грамматические ошибки: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Думаю то, что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Считаю то, что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Что-то добиться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ездю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каждый год на соревнования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online classes\K\Unit 6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429132"/>
            <a:ext cx="2295525" cy="199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СЛОВА-СВЯЗКИ: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071934" y="928670"/>
            <a:ext cx="4772004" cy="5091130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  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     </a:t>
            </a:r>
            <a:r>
              <a:rPr lang="ru-RU" sz="4400" i="1" dirty="0" smtClean="0"/>
              <a:t>● Я думаю…</a:t>
            </a:r>
            <a:br>
              <a:rPr lang="ru-RU" sz="4400" i="1" dirty="0" smtClean="0"/>
            </a:br>
            <a:r>
              <a:rPr lang="ru-RU" sz="4400" i="1" dirty="0" smtClean="0"/>
              <a:t>● Возможно…</a:t>
            </a:r>
            <a:br>
              <a:rPr lang="ru-RU" sz="4400" i="1" dirty="0" smtClean="0"/>
            </a:br>
            <a:r>
              <a:rPr lang="ru-RU" sz="4400" i="1" dirty="0" smtClean="0"/>
              <a:t>● Вероятно…</a:t>
            </a:r>
            <a:br>
              <a:rPr lang="ru-RU" sz="4400" i="1" dirty="0" smtClean="0"/>
            </a:br>
            <a:r>
              <a:rPr lang="ru-RU" sz="4400" i="1" dirty="0" smtClean="0"/>
              <a:t>● По-видимому…</a:t>
            </a:r>
            <a:br>
              <a:rPr lang="ru-RU" sz="4400" i="1" dirty="0" smtClean="0"/>
            </a:br>
            <a:r>
              <a:rPr lang="ru-RU" sz="4400" i="1" dirty="0" smtClean="0"/>
              <a:t>● Таким образом…</a:t>
            </a:r>
            <a:endParaRPr lang="ru-RU" sz="4400" dirty="0"/>
          </a:p>
        </p:txBody>
      </p:sp>
      <p:pic>
        <p:nvPicPr>
          <p:cNvPr id="4" name="Picture 3" descr="C:\Users\user\Desktop\online classes\K\Unit 6\загружен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714620"/>
            <a:ext cx="2520280" cy="2274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ШАБЛОН РАССУЖДЕНИЯ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285860"/>
            <a:ext cx="8219256" cy="52864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1. Мне предложили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порассуждать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на интересную тему.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(Произнести заданную для монолога тему).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3. Попробую изложить свою точку зрения.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4. Итак, (прочитать первый предложенный вопрос).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5. Думаю, что ... (ответ на первый предложенный вопрос).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6. (Ответ на второй предложенный вопрос), потому что...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7. Я считаю, что (ответ на третий предложенный вопрос), потому что...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8. Кроме того, (изложить информацию из последнего вопроса).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9. (Ответ на последний вопрос)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10. Таким образом, (сделать общий вывод). Такова моя позиция.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868346"/>
          </a:xfrm>
        </p:spPr>
        <p:txBody>
          <a:bodyPr/>
          <a:lstStyle/>
          <a:p>
            <a:r>
              <a:rPr lang="ru-RU" cap="all" dirty="0" smtClean="0">
                <a:latin typeface="Times New Roman" pitchFamily="18" charset="0"/>
                <a:cs typeface="Times New Roman" pitchFamily="18" charset="0"/>
              </a:rPr>
              <a:t>Задание 4. Диалог</a:t>
            </a:r>
            <a:endParaRPr lang="ru-RU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643050"/>
            <a:ext cx="8258204" cy="43767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Критерии оценивания:</a:t>
            </a:r>
          </a:p>
          <a:p>
            <a:pPr algn="ctr">
              <a:buNone/>
            </a:pPr>
            <a:endParaRPr lang="ru-RU" sz="3600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Участник итогового собеседования справился с коммуникативной задачей. Даны ответы на все вопросы в диалоге.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Учтены условия речевой ситуации.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Диалог. Алгоритм выполнения задания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214422"/>
            <a:ext cx="8501122" cy="535785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Внимательно 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слушаем и слышим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Быстро 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выделяем и запоминаем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основные тематические слова (2 или 3 существительных). Настраиваемся на определение их значения.</a:t>
            </a: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3.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Поскольку ответ на любой вопрос должен быть рассуждением-объяснением, то сначала надо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сформулировать основную мысль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4.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Формулируем аргументы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объясняющие полученную основную мысль.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431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Виды работы  с языковым материалом: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2132856"/>
            <a:ext cx="7546032" cy="3886944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Выразительное чтение текста </a:t>
            </a:r>
          </a:p>
          <a:p>
            <a:pPr>
              <a:spcBef>
                <a:spcPts val="180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Пересказ текста с привлечением дополнительной информации </a:t>
            </a:r>
          </a:p>
          <a:p>
            <a:pPr>
              <a:spcBef>
                <a:spcPts val="180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Создание устного монологического высказывания  </a:t>
            </a:r>
          </a:p>
          <a:p>
            <a:pPr>
              <a:spcBef>
                <a:spcPts val="180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Участие в диалоге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Задание 4. Диалог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8258204" cy="564357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Есть ли у Вас какое-либо увлечение и в чём его привлекательность?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 моему мнению, увлечение – это такое занятие, которое человек выполняет с особым интересом. Я люблю русские народные песни, поэтому  уже несколько лет занимаюсь народным пением  в  ансамбле.</a:t>
            </a:r>
          </a:p>
          <a:p>
            <a:pPr marL="0" indent="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Какие необычные увлечения есть у Ваших друзей и знакомых?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Среди моих друзей и одноклассников много тех, кто занят  танцами, пением, живописью, спортом…</a:t>
            </a:r>
          </a:p>
          <a:p>
            <a:pPr marL="0" indent="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Может ли увлечение повлиять на выбор профессии?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Конечно, увлечение может повлиять на выбор профессии. После окончания девятого класса я собираюсь поступать в техникум культуры, так увлечение исполнением народных песен в будущем станет моей профессией.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789040"/>
            <a:ext cx="6400800" cy="1600200"/>
          </a:xfrm>
        </p:spPr>
        <p:txBody>
          <a:bodyPr/>
          <a:lstStyle/>
          <a:p>
            <a:r>
              <a:rPr lang="ru-RU" dirty="0" err="1" smtClean="0"/>
              <a:t>Олифиренко</a:t>
            </a:r>
            <a:r>
              <a:rPr lang="ru-RU" dirty="0" smtClean="0"/>
              <a:t> Т.Г., учитель русского языка</a:t>
            </a:r>
          </a:p>
          <a:p>
            <a:r>
              <a:rPr lang="ru-RU" dirty="0" smtClean="0"/>
              <a:t> и литературы МАОУ лицея №11 </a:t>
            </a:r>
          </a:p>
          <a:p>
            <a:r>
              <a:rPr lang="ru-RU" dirty="0" smtClean="0"/>
              <a:t>им. В.В. </a:t>
            </a:r>
            <a:r>
              <a:rPr lang="ru-RU" dirty="0" err="1" smtClean="0"/>
              <a:t>Рассохина</a:t>
            </a:r>
            <a:r>
              <a:rPr lang="ru-RU" dirty="0" smtClean="0"/>
              <a:t> МО г.Армавир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6908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Задание 1. Чтение текста</a:t>
            </a:r>
            <a:endParaRPr lang="ru-RU" cap="all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571612"/>
            <a:ext cx="7772400" cy="4448188"/>
          </a:xfrm>
        </p:spPr>
        <p:txBody>
          <a:bodyPr>
            <a:normAutofit fontScale="92500"/>
          </a:bodyPr>
          <a:lstStyle/>
          <a:p>
            <a:pPr lvl="0" algn="ctr">
              <a:spcBef>
                <a:spcPts val="1800"/>
              </a:spcBef>
              <a:buNone/>
            </a:pPr>
            <a:r>
              <a:rPr lang="ru-RU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Что оценивается?</a:t>
            </a:r>
          </a:p>
          <a:p>
            <a:pPr lvl="0">
              <a:spcBef>
                <a:spcPts val="180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Выразительность речи во время чтения</a:t>
            </a:r>
          </a:p>
          <a:p>
            <a:pPr lvl="0">
              <a:spcBef>
                <a:spcPts val="180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Соблюдение грамматических, орфоэпических, речевых норм</a:t>
            </a:r>
          </a:p>
          <a:p>
            <a:pPr lvl="0">
              <a:spcBef>
                <a:spcPts val="180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Искажение / верное прочтение слов</a:t>
            </a:r>
          </a:p>
          <a:p>
            <a:pPr lvl="0">
              <a:spcBef>
                <a:spcPts val="180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Темп чтения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Признаки выразительного чтения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700808"/>
            <a:ext cx="8401080" cy="4318992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Умение соблюдать паузы и логические ударения, передающие замысел автора</a:t>
            </a:r>
          </a:p>
          <a:p>
            <a:pPr>
              <a:spcBef>
                <a:spcPts val="180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Умение соблюдать интонации вопроса, утверждения, а также придавать голосу нужную эмоциональную окраску</a:t>
            </a:r>
          </a:p>
          <a:p>
            <a:pPr>
              <a:spcBef>
                <a:spcPts val="180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Хорошая дикция, ясное, чёткое произношение звуков, достаточная громкость, темп</a:t>
            </a:r>
          </a:p>
          <a:p>
            <a:pPr>
              <a:spcBef>
                <a:spcPts val="1800"/>
              </a:spcBef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4463"/>
            <a:ext cx="6715172" cy="642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1. ЧТЕНИЕ ТЕКСТА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643050"/>
            <a:ext cx="7772400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Искажение слов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Бамжов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Бажегов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Орфоэпические ошибки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БАжов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сказОв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СИнюшкин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колодец» -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СинЮшкин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колодец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МАстеровых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мастерОвых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мастеровЫх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о, 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Алгоритм подготовки к выразительному чтению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214422"/>
            <a:ext cx="8501122" cy="5643578"/>
          </a:xfrm>
        </p:spPr>
        <p:txBody>
          <a:bodyPr>
            <a:normAutofit fontScale="70000" lnSpcReduction="20000"/>
          </a:bodyPr>
          <a:lstStyle/>
          <a:p>
            <a:pPr lvl="0" algn="just">
              <a:spcBef>
                <a:spcPts val="120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Внимательно прочитайте текст. Постарайтесь представить то, о чём в нём говорится.</a:t>
            </a:r>
          </a:p>
          <a:p>
            <a:pPr lvl="0" algn="just">
              <a:spcBef>
                <a:spcPts val="120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Определите тему, основную мысль, основной тон высказывания.</a:t>
            </a:r>
          </a:p>
          <a:p>
            <a:pPr lvl="0" algn="just">
              <a:spcBef>
                <a:spcPts val="120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Подумайте, с какой целью Вы будете читать этот текст, в чём будете убеждать своих слушателей.</a:t>
            </a:r>
          </a:p>
          <a:p>
            <a:pPr lvl="0" algn="just">
              <a:spcBef>
                <a:spcPts val="120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Обращайте внимание на знаки препинания: они указывают на места логических пауз и их длительность.</a:t>
            </a:r>
          </a:p>
          <a:p>
            <a:pPr algn="just">
              <a:spcBef>
                <a:spcPts val="120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Найдите слова, на которые падает логическое ударение.</a:t>
            </a:r>
          </a:p>
          <a:p>
            <a:pPr algn="just">
              <a:spcBef>
                <a:spcPts val="120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Продумайте, как правильно произнести даты, цифры, названия, фамилии, имена, отчества.</a:t>
            </a:r>
          </a:p>
          <a:p>
            <a:pPr algn="just">
              <a:spcBef>
                <a:spcPts val="120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Обратите внимание на слова, в которых уже стоит ударение.</a:t>
            </a:r>
          </a:p>
          <a:p>
            <a:pPr algn="just">
              <a:spcBef>
                <a:spcPts val="120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1122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2. ПЕРЕСКАЗ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447800"/>
            <a:ext cx="8186766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Важно!</a:t>
            </a:r>
          </a:p>
          <a:p>
            <a:pPr>
              <a:spcBef>
                <a:spcPts val="180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 упустить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микротемы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180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 сделать фактических ошибок </a:t>
            </a:r>
          </a:p>
          <a:p>
            <a:pPr>
              <a:spcBef>
                <a:spcPts val="180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 забыть включить цитату в пересказ</a:t>
            </a:r>
            <a:endParaRPr lang="ru-RU" sz="3600" dirty="0"/>
          </a:p>
        </p:txBody>
      </p:sp>
      <p:pic>
        <p:nvPicPr>
          <p:cNvPr id="4" name="Picture 2" descr="C:\Users\user\Desktop\online classes\K\Unit 6\загружено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4714884"/>
            <a:ext cx="2476500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604</TotalTime>
  <Words>691</Words>
  <Application>Microsoft Office PowerPoint</Application>
  <PresentationFormat>Экран (4:3)</PresentationFormat>
  <Paragraphs>152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Справедливость</vt:lpstr>
      <vt:lpstr>Итоговое собеседование:  типичные ошибки  и пути их устранения </vt:lpstr>
      <vt:lpstr>Умения:</vt:lpstr>
      <vt:lpstr>Виды работы  с языковым материалом:  </vt:lpstr>
      <vt:lpstr>Задание 1. Чтение текста</vt:lpstr>
      <vt:lpstr>Признаки выразительного чтения</vt:lpstr>
      <vt:lpstr>Слайд 6</vt:lpstr>
      <vt:lpstr>ЗАДАНИЕ 1. ЧТЕНИЕ ТЕКСТА</vt:lpstr>
      <vt:lpstr>Алгоритм подготовки к выразительному чтению </vt:lpstr>
      <vt:lpstr>ЗАДАНИЕ 2. ПЕРЕСКАЗ</vt:lpstr>
      <vt:lpstr>ЗАДАНИЕ 2. ПЕРЕСКАЗ</vt:lpstr>
      <vt:lpstr>ЗАДАНИЕ 2. ПЕРЕСКАЗ</vt:lpstr>
      <vt:lpstr>Слова-связки</vt:lpstr>
      <vt:lpstr>ЗАДАНИЕ 3. МОНОЛОГ</vt:lpstr>
      <vt:lpstr>Слайд 14</vt:lpstr>
      <vt:lpstr>Тема 1. Профессия лётчика  (на основе описания фотографии)</vt:lpstr>
      <vt:lpstr>ЗАДАНИЕ 3. МОНОЛОГ</vt:lpstr>
      <vt:lpstr>«Подсказки» –  пункты плана из карточки</vt:lpstr>
      <vt:lpstr>СЛОВА-СИНОНИМЫ:</vt:lpstr>
      <vt:lpstr>Описание фотографии</vt:lpstr>
      <vt:lpstr>ШАБЛОН  ОПИСАНИЯ  ФОТОГРАФИИ</vt:lpstr>
      <vt:lpstr>ПОВЕСТВОВАНИЕ</vt:lpstr>
      <vt:lpstr>СЛОВА-СВЯЗКИ:</vt:lpstr>
      <vt:lpstr>Повествование. Шаблон ответа </vt:lpstr>
      <vt:lpstr>РАССУЖДЕНИЕ. ПЛАН ОТВЕТА</vt:lpstr>
      <vt:lpstr>Как воспитать в себе силу воли?</vt:lpstr>
      <vt:lpstr>СЛОВА-СВЯЗКИ:</vt:lpstr>
      <vt:lpstr>ШАБЛОН РАССУЖДЕНИЯ</vt:lpstr>
      <vt:lpstr>Задание 4. Диалог</vt:lpstr>
      <vt:lpstr>Диалог. Алгоритм выполнения задания</vt:lpstr>
      <vt:lpstr>Задание 4. Диалог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Устное собеседование. Типичные ошибки.</dc:title>
  <dc:creator>MAX IV</dc:creator>
  <cp:lastModifiedBy>MAX IV</cp:lastModifiedBy>
  <cp:revision>50</cp:revision>
  <dcterms:created xsi:type="dcterms:W3CDTF">2021-03-15T12:48:16Z</dcterms:created>
  <dcterms:modified xsi:type="dcterms:W3CDTF">2021-03-29T15:06:13Z</dcterms:modified>
</cp:coreProperties>
</file>