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7" r:id="rId9"/>
    <p:sldId id="265" r:id="rId10"/>
    <p:sldId id="268" r:id="rId11"/>
    <p:sldId id="269" r:id="rId12"/>
    <p:sldId id="270" r:id="rId13"/>
    <p:sldId id="272" r:id="rId14"/>
    <p:sldId id="271" r:id="rId1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7731"/>
    <a:srgbClr val="6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456" y="16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orange-retro-polka-dots-backgrounds-wallpapers.jpg"/>
          <p:cNvPicPr>
            <a:picLocks noChangeAspect="1"/>
          </p:cNvPicPr>
          <p:nvPr userDrawn="1"/>
        </p:nvPicPr>
        <p:blipFill>
          <a:blip r:embed="rId2" cstate="print"/>
          <a:srcRect t="16666" b="34867"/>
          <a:stretch>
            <a:fillRect/>
          </a:stretch>
        </p:blipFill>
        <p:spPr>
          <a:xfrm>
            <a:off x="-1" y="0"/>
            <a:ext cx="9144001" cy="5143500"/>
          </a:xfrm>
          <a:prstGeom prst="frame">
            <a:avLst>
              <a:gd name="adj1" fmla="val 4377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2290" name="Picture 2" descr="http://3rifa.com.ua/media/catalog/product/cache/1/image/1200x1200/9df78eab33525d08d6e5fb8d27136e95/l/a/lapa_trace_08_1_12_1.png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-10000" contrast="20000"/>
          </a:blip>
          <a:srcRect/>
          <a:stretch>
            <a:fillRect/>
          </a:stretch>
        </p:blipFill>
        <p:spPr bwMode="auto">
          <a:xfrm rot="18886162">
            <a:off x="243854" y="2386975"/>
            <a:ext cx="1177457" cy="1177458"/>
          </a:xfrm>
          <a:prstGeom prst="rect">
            <a:avLst/>
          </a:prstGeom>
          <a:noFill/>
        </p:spPr>
      </p:pic>
      <p:pic>
        <p:nvPicPr>
          <p:cNvPr id="10" name="Picture 2" descr="http://3rifa.com.ua/media/catalog/product/cache/1/image/1200x1200/9df78eab33525d08d6e5fb8d27136e95/l/a/lapa_trace_08_1_12_1.png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-10000" contrast="20000"/>
          </a:blip>
          <a:srcRect/>
          <a:stretch>
            <a:fillRect/>
          </a:stretch>
        </p:blipFill>
        <p:spPr bwMode="auto">
          <a:xfrm rot="18886162">
            <a:off x="243854" y="743901"/>
            <a:ext cx="1177457" cy="1177458"/>
          </a:xfrm>
          <a:prstGeom prst="rect">
            <a:avLst/>
          </a:prstGeom>
          <a:noFill/>
        </p:spPr>
      </p:pic>
      <p:pic>
        <p:nvPicPr>
          <p:cNvPr id="11" name="Picture 2" descr="http://3rifa.com.ua/media/catalog/product/cache/1/image/1200x1200/9df78eab33525d08d6e5fb8d27136e95/l/a/lapa_trace_08_1_12_1.png"/>
          <p:cNvPicPr>
            <a:picLocks noChangeAspect="1" noChangeArrowheads="1"/>
          </p:cNvPicPr>
          <p:nvPr userDrawn="1"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-10000" contrast="20000"/>
          </a:blip>
          <a:srcRect/>
          <a:stretch>
            <a:fillRect/>
          </a:stretch>
        </p:blipFill>
        <p:spPr bwMode="auto">
          <a:xfrm rot="2545029" flipH="1">
            <a:off x="7747404" y="519890"/>
            <a:ext cx="1162439" cy="1162440"/>
          </a:xfrm>
          <a:prstGeom prst="rect">
            <a:avLst/>
          </a:prstGeom>
          <a:noFill/>
        </p:spPr>
      </p:pic>
      <p:pic>
        <p:nvPicPr>
          <p:cNvPr id="12" name="Picture 2" descr="http://3rifa.com.ua/media/catalog/product/cache/1/image/1200x1200/9df78eab33525d08d6e5fb8d27136e95/l/a/lapa_trace_08_1_12_1.png"/>
          <p:cNvPicPr>
            <a:picLocks noChangeAspect="1" noChangeArrowheads="1"/>
          </p:cNvPicPr>
          <p:nvPr userDrawn="1"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-10000" contrast="20000"/>
          </a:blip>
          <a:srcRect/>
          <a:stretch>
            <a:fillRect/>
          </a:stretch>
        </p:blipFill>
        <p:spPr bwMode="auto">
          <a:xfrm rot="2545029" flipH="1">
            <a:off x="7741646" y="2168722"/>
            <a:ext cx="1162439" cy="1162440"/>
          </a:xfrm>
          <a:prstGeom prst="rect">
            <a:avLst/>
          </a:prstGeom>
          <a:noFill/>
        </p:spPr>
      </p:pic>
      <p:pic>
        <p:nvPicPr>
          <p:cNvPr id="12292" name="Picture 4" descr="http://dutsadok.com.ua/clipart/zhivotnye/pes_kot.png"/>
          <p:cNvPicPr>
            <a:picLocks noChangeAspect="1" noChangeArrowheads="1"/>
          </p:cNvPicPr>
          <p:nvPr userDrawn="1"/>
        </p:nvPicPr>
        <p:blipFill>
          <a:blip r:embed="rId5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3286116" y="2357436"/>
            <a:ext cx="3286148" cy="2649201"/>
          </a:xfrm>
          <a:prstGeom prst="rect">
            <a:avLst/>
          </a:prstGeom>
          <a:noFill/>
        </p:spPr>
      </p:pic>
      <p:sp>
        <p:nvSpPr>
          <p:cNvPr id="12300" name="AutoShape 12" descr="&amp;kcy;&amp;ocy;&amp;tcy;&amp;ycy; &amp;acy;&amp;rcy;&amp;icy;&amp;scy;&amp;tcy;&amp;ocy;&amp;kcy;&amp;rcy;&amp;acy;&amp;tcy;&amp;ycy;"/>
          <p:cNvSpPr>
            <a:spLocks noChangeAspect="1" noChangeArrowheads="1"/>
          </p:cNvSpPr>
          <p:nvPr userDrawn="1"/>
        </p:nvSpPr>
        <p:spPr bwMode="auto">
          <a:xfrm>
            <a:off x="155575" y="-1020763"/>
            <a:ext cx="2136775" cy="2136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302" name="AutoShape 14" descr="&amp;kcy;&amp;ocy;&amp;tcy;&amp;ycy; &amp;acy;&amp;rcy;&amp;icy;&amp;scy;&amp;tcy;&amp;ocy;&amp;kcy;&amp;rcy;&amp;acy;&amp;tcy;&amp;ycy;"/>
          <p:cNvSpPr>
            <a:spLocks noChangeAspect="1" noChangeArrowheads="1"/>
          </p:cNvSpPr>
          <p:nvPr userDrawn="1"/>
        </p:nvSpPr>
        <p:spPr bwMode="auto">
          <a:xfrm>
            <a:off x="155575" y="-1020763"/>
            <a:ext cx="2136775" cy="2136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00034" y="4714890"/>
            <a:ext cx="2133600" cy="273844"/>
          </a:xfrm>
          <a:prstGeom prst="rect">
            <a:avLst/>
          </a:prstGeom>
        </p:spPr>
        <p:txBody>
          <a:bodyPr/>
          <a:lstStyle/>
          <a:p>
            <a:fld id="{2658C293-1469-43E3-8601-F1BE146CB0CA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F728DD9-805B-47D7-807D-5FC4C1C8D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00034" y="4714890"/>
            <a:ext cx="2133600" cy="273844"/>
          </a:xfrm>
          <a:prstGeom prst="rect">
            <a:avLst/>
          </a:prstGeom>
        </p:spPr>
        <p:txBody>
          <a:bodyPr/>
          <a:lstStyle/>
          <a:p>
            <a:fld id="{2658C293-1469-43E3-8601-F1BE146CB0CA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F728DD9-805B-47D7-807D-5FC4C1C8D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orange-retro-polka-dots-backgrounds-wallpapers.jpg"/>
          <p:cNvPicPr>
            <a:picLocks noChangeAspect="1"/>
          </p:cNvPicPr>
          <p:nvPr userDrawn="1"/>
        </p:nvPicPr>
        <p:blipFill>
          <a:blip r:embed="rId2" cstate="print"/>
          <a:srcRect t="16666" b="34867"/>
          <a:stretch>
            <a:fillRect/>
          </a:stretch>
        </p:blipFill>
        <p:spPr>
          <a:xfrm>
            <a:off x="-1" y="0"/>
            <a:ext cx="9144001" cy="5143500"/>
          </a:xfrm>
          <a:prstGeom prst="frame">
            <a:avLst>
              <a:gd name="adj1" fmla="val 4377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8" name="Picture 2" descr="http://3rifa.com.ua/media/catalog/product/cache/1/image/1200x1200/9df78eab33525d08d6e5fb8d27136e95/l/a/lapa_trace_08_1_12_1.png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-10000" contrast="20000"/>
          </a:blip>
          <a:srcRect/>
          <a:stretch>
            <a:fillRect/>
          </a:stretch>
        </p:blipFill>
        <p:spPr bwMode="auto">
          <a:xfrm rot="18886162">
            <a:off x="243854" y="2386975"/>
            <a:ext cx="1177457" cy="1177458"/>
          </a:xfrm>
          <a:prstGeom prst="rect">
            <a:avLst/>
          </a:prstGeom>
          <a:noFill/>
        </p:spPr>
      </p:pic>
      <p:pic>
        <p:nvPicPr>
          <p:cNvPr id="9" name="Picture 2" descr="http://3rifa.com.ua/media/catalog/product/cache/1/image/1200x1200/9df78eab33525d08d6e5fb8d27136e95/l/a/lapa_trace_08_1_12_1.png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-10000" contrast="20000"/>
          </a:blip>
          <a:srcRect/>
          <a:stretch>
            <a:fillRect/>
          </a:stretch>
        </p:blipFill>
        <p:spPr bwMode="auto">
          <a:xfrm rot="18886162">
            <a:off x="243854" y="743901"/>
            <a:ext cx="1177457" cy="1177458"/>
          </a:xfrm>
          <a:prstGeom prst="rect">
            <a:avLst/>
          </a:prstGeom>
          <a:noFill/>
        </p:spPr>
      </p:pic>
      <p:pic>
        <p:nvPicPr>
          <p:cNvPr id="11" name="Picture 20" descr="http://img-fotki.yandex.ru/get/9066/16969765.1bb/0_87f2f_c9aefb9f_orig.png"/>
          <p:cNvPicPr>
            <a:picLocks noChangeAspect="1" noChangeArrowheads="1"/>
          </p:cNvPicPr>
          <p:nvPr userDrawn="1"/>
        </p:nvPicPr>
        <p:blipFill>
          <a:blip r:embed="rId4" cstate="print">
            <a:lum contrast="-10000"/>
          </a:blip>
          <a:srcRect/>
          <a:stretch>
            <a:fillRect/>
          </a:stretch>
        </p:blipFill>
        <p:spPr bwMode="auto">
          <a:xfrm>
            <a:off x="6429388" y="2643188"/>
            <a:ext cx="2419638" cy="1467443"/>
          </a:xfrm>
          <a:prstGeom prst="rect">
            <a:avLst/>
          </a:prstGeom>
          <a:noFill/>
        </p:spPr>
      </p:pic>
      <p:pic>
        <p:nvPicPr>
          <p:cNvPr id="12" name="Picture 2" descr="http://3rifa.com.ua/media/catalog/product/cache/1/image/1200x1200/9df78eab33525d08d6e5fb8d27136e95/l/a/lapa_trace_08_1_12_1.png"/>
          <p:cNvPicPr>
            <a:picLocks noChangeAspect="1" noChangeArrowheads="1"/>
          </p:cNvPicPr>
          <p:nvPr userDrawn="1"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-10000" contrast="20000"/>
          </a:blip>
          <a:srcRect/>
          <a:stretch>
            <a:fillRect/>
          </a:stretch>
        </p:blipFill>
        <p:spPr bwMode="auto">
          <a:xfrm rot="1348321">
            <a:off x="8050990" y="4229374"/>
            <a:ext cx="792721" cy="79272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orange-retro-polka-dots-backgrounds-wallpapers.jpg"/>
          <p:cNvPicPr>
            <a:picLocks noChangeAspect="1"/>
          </p:cNvPicPr>
          <p:nvPr userDrawn="1"/>
        </p:nvPicPr>
        <p:blipFill>
          <a:blip r:embed="rId2" cstate="print"/>
          <a:srcRect t="16666" b="34867"/>
          <a:stretch>
            <a:fillRect/>
          </a:stretch>
        </p:blipFill>
        <p:spPr>
          <a:xfrm>
            <a:off x="-1" y="0"/>
            <a:ext cx="9144001" cy="5143500"/>
          </a:xfrm>
          <a:prstGeom prst="frame">
            <a:avLst>
              <a:gd name="adj1" fmla="val 4377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8" name="Picture 2" descr="http://3rifa.com.ua/media/catalog/product/cache/1/image/1200x1200/9df78eab33525d08d6e5fb8d27136e95/l/a/lapa_trace_08_1_12_1.png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-10000" contrast="20000"/>
          </a:blip>
          <a:srcRect/>
          <a:stretch>
            <a:fillRect/>
          </a:stretch>
        </p:blipFill>
        <p:spPr bwMode="auto">
          <a:xfrm rot="2545029" flipH="1">
            <a:off x="7747404" y="519890"/>
            <a:ext cx="1162439" cy="1162440"/>
          </a:xfrm>
          <a:prstGeom prst="rect">
            <a:avLst/>
          </a:prstGeom>
          <a:noFill/>
        </p:spPr>
      </p:pic>
      <p:pic>
        <p:nvPicPr>
          <p:cNvPr id="9" name="Picture 2" descr="http://3rifa.com.ua/media/catalog/product/cache/1/image/1200x1200/9df78eab33525d08d6e5fb8d27136e95/l/a/lapa_trace_08_1_12_1.png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-10000" contrast="20000"/>
          </a:blip>
          <a:srcRect/>
          <a:stretch>
            <a:fillRect/>
          </a:stretch>
        </p:blipFill>
        <p:spPr bwMode="auto">
          <a:xfrm rot="2545029" flipH="1">
            <a:off x="7741646" y="2168722"/>
            <a:ext cx="1162439" cy="1162440"/>
          </a:xfrm>
          <a:prstGeom prst="rect">
            <a:avLst/>
          </a:prstGeom>
          <a:noFill/>
        </p:spPr>
      </p:pic>
      <p:pic>
        <p:nvPicPr>
          <p:cNvPr id="10" name="Picture 18" descr="&amp;Kcy;&amp;acy;&amp;rcy;&amp;tcy;&amp;icy;&amp;ncy;&amp;kcy;&amp;acy; 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57158" y="1714494"/>
            <a:ext cx="1298336" cy="235745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orange-retro-polka-dots-backgrounds-wallpapers.jpg"/>
          <p:cNvPicPr>
            <a:picLocks noChangeAspect="1"/>
          </p:cNvPicPr>
          <p:nvPr userDrawn="1"/>
        </p:nvPicPr>
        <p:blipFill>
          <a:blip r:embed="rId2" cstate="print"/>
          <a:srcRect t="16666" b="34867"/>
          <a:stretch>
            <a:fillRect/>
          </a:stretch>
        </p:blipFill>
        <p:spPr>
          <a:xfrm>
            <a:off x="-1" y="0"/>
            <a:ext cx="9144001" cy="5143500"/>
          </a:xfrm>
          <a:prstGeom prst="frame">
            <a:avLst>
              <a:gd name="adj1" fmla="val 4377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9" name="Picture 2" descr="http://3rifa.com.ua/media/catalog/product/cache/1/image/1200x1200/9df78eab33525d08d6e5fb8d27136e95/l/a/lapa_trace_08_1_12_1.png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-10000" contrast="20000"/>
          </a:blip>
          <a:srcRect/>
          <a:stretch>
            <a:fillRect/>
          </a:stretch>
        </p:blipFill>
        <p:spPr bwMode="auto">
          <a:xfrm rot="18886162">
            <a:off x="243854" y="743901"/>
            <a:ext cx="1177457" cy="1177458"/>
          </a:xfrm>
          <a:prstGeom prst="rect">
            <a:avLst/>
          </a:prstGeom>
          <a:noFill/>
        </p:spPr>
      </p:pic>
      <p:pic>
        <p:nvPicPr>
          <p:cNvPr id="10" name="Picture 2" descr="http://3rifa.com.ua/media/catalog/product/cache/1/image/1200x1200/9df78eab33525d08d6e5fb8d27136e95/l/a/lapa_trace_08_1_12_1.png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-10000" contrast="20000"/>
          </a:blip>
          <a:srcRect/>
          <a:stretch>
            <a:fillRect/>
          </a:stretch>
        </p:blipFill>
        <p:spPr bwMode="auto">
          <a:xfrm rot="18886162">
            <a:off x="243854" y="2386975"/>
            <a:ext cx="1177457" cy="1177458"/>
          </a:xfrm>
          <a:prstGeom prst="rect">
            <a:avLst/>
          </a:prstGeom>
          <a:noFill/>
        </p:spPr>
      </p:pic>
      <p:pic>
        <p:nvPicPr>
          <p:cNvPr id="11" name="Picture 2" descr="http://3rifa.com.ua/media/catalog/product/cache/1/image/1200x1200/9df78eab33525d08d6e5fb8d27136e95/l/a/lapa_trace_08_1_12_1.png"/>
          <p:cNvPicPr>
            <a:picLocks noChangeAspect="1" noChangeArrowheads="1"/>
          </p:cNvPicPr>
          <p:nvPr userDrawn="1"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-10000" contrast="20000"/>
          </a:blip>
          <a:srcRect/>
          <a:stretch>
            <a:fillRect/>
          </a:stretch>
        </p:blipFill>
        <p:spPr bwMode="auto">
          <a:xfrm rot="2545029" flipH="1">
            <a:off x="7747404" y="519890"/>
            <a:ext cx="1162439" cy="1162440"/>
          </a:xfrm>
          <a:prstGeom prst="rect">
            <a:avLst/>
          </a:prstGeom>
          <a:noFill/>
        </p:spPr>
      </p:pic>
      <p:pic>
        <p:nvPicPr>
          <p:cNvPr id="12" name="Picture 2" descr="http://3rifa.com.ua/media/catalog/product/cache/1/image/1200x1200/9df78eab33525d08d6e5fb8d27136e95/l/a/lapa_trace_08_1_12_1.png"/>
          <p:cNvPicPr>
            <a:picLocks noChangeAspect="1" noChangeArrowheads="1"/>
          </p:cNvPicPr>
          <p:nvPr userDrawn="1"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-10000" contrast="20000"/>
          </a:blip>
          <a:srcRect/>
          <a:stretch>
            <a:fillRect/>
          </a:stretch>
        </p:blipFill>
        <p:spPr bwMode="auto">
          <a:xfrm rot="2545029" flipH="1">
            <a:off x="7741646" y="2168722"/>
            <a:ext cx="1162439" cy="1162440"/>
          </a:xfrm>
          <a:prstGeom prst="rect">
            <a:avLst/>
          </a:prstGeom>
          <a:noFill/>
        </p:spPr>
      </p:pic>
      <p:pic>
        <p:nvPicPr>
          <p:cNvPr id="13" name="Picture 4" descr="http://dutsadok.com.ua/clipart/zhivotnye/pes_kot.png"/>
          <p:cNvPicPr>
            <a:picLocks noChangeAspect="1" noChangeArrowheads="1"/>
          </p:cNvPicPr>
          <p:nvPr userDrawn="1"/>
        </p:nvPicPr>
        <p:blipFill>
          <a:blip r:embed="rId5" cstate="print">
            <a:lum bright="-10000" contrast="10000"/>
          </a:blip>
          <a:srcRect/>
          <a:stretch>
            <a:fillRect/>
          </a:stretch>
        </p:blipFill>
        <p:spPr bwMode="auto">
          <a:xfrm flipH="1">
            <a:off x="4071934" y="3286130"/>
            <a:ext cx="2054526" cy="165630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orange-retro-polka-dots-backgrounds-wallpapers.jpg"/>
          <p:cNvPicPr>
            <a:picLocks noChangeAspect="1"/>
          </p:cNvPicPr>
          <p:nvPr userDrawn="1"/>
        </p:nvPicPr>
        <p:blipFill>
          <a:blip r:embed="rId2" cstate="print"/>
          <a:srcRect t="16666" b="34867"/>
          <a:stretch>
            <a:fillRect/>
          </a:stretch>
        </p:blipFill>
        <p:spPr>
          <a:xfrm>
            <a:off x="-1" y="0"/>
            <a:ext cx="9144001" cy="5143500"/>
          </a:xfrm>
          <a:prstGeom prst="frame">
            <a:avLst>
              <a:gd name="adj1" fmla="val 4377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500034" y="4714890"/>
            <a:ext cx="2133600" cy="273844"/>
          </a:xfrm>
          <a:prstGeom prst="rect">
            <a:avLst/>
          </a:prstGeom>
        </p:spPr>
        <p:txBody>
          <a:bodyPr/>
          <a:lstStyle/>
          <a:p>
            <a:fld id="{2658C293-1469-43E3-8601-F1BE146CB0CA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F728DD9-805B-47D7-807D-5FC4C1C8D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500034" y="4714890"/>
            <a:ext cx="2133600" cy="273844"/>
          </a:xfrm>
          <a:prstGeom prst="rect">
            <a:avLst/>
          </a:prstGeom>
        </p:spPr>
        <p:txBody>
          <a:bodyPr/>
          <a:lstStyle/>
          <a:p>
            <a:fld id="{2658C293-1469-43E3-8601-F1BE146CB0CA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F728DD9-805B-47D7-807D-5FC4C1C8D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00034" y="4714890"/>
            <a:ext cx="2133600" cy="273844"/>
          </a:xfrm>
          <a:prstGeom prst="rect">
            <a:avLst/>
          </a:prstGeom>
        </p:spPr>
        <p:txBody>
          <a:bodyPr/>
          <a:lstStyle/>
          <a:p>
            <a:fld id="{2658C293-1469-43E3-8601-F1BE146CB0CA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F728DD9-805B-47D7-807D-5FC4C1C8D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00034" y="4714890"/>
            <a:ext cx="2133600" cy="273844"/>
          </a:xfrm>
          <a:prstGeom prst="rect">
            <a:avLst/>
          </a:prstGeom>
        </p:spPr>
        <p:txBody>
          <a:bodyPr/>
          <a:lstStyle/>
          <a:p>
            <a:fld id="{2658C293-1469-43E3-8601-F1BE146CB0CA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F728DD9-805B-47D7-807D-5FC4C1C8D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orange-retro-polka-dots-backgrounds-wallpapers.jpg"/>
          <p:cNvPicPr>
            <a:picLocks noChangeAspect="1"/>
          </p:cNvPicPr>
          <p:nvPr userDrawn="1"/>
        </p:nvPicPr>
        <p:blipFill>
          <a:blip r:embed="rId13" cstate="print"/>
          <a:srcRect t="16666" b="11172"/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19672" y="339502"/>
            <a:ext cx="6048672" cy="2376264"/>
          </a:xfrm>
          <a:prstGeom prst="rect">
            <a:avLst/>
          </a:prstGeom>
        </p:spPr>
        <p:txBody>
          <a:bodyPr wrap="none">
            <a:prstTxWarp prst="textDeflateBottom">
              <a:avLst>
                <a:gd name="adj" fmla="val 80095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3200" b="1" dirty="0" smtClean="0">
                <a:solidFill>
                  <a:srgbClr val="607731"/>
                </a:solidFill>
                <a:effectLst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Урок окружающего мира</a:t>
            </a:r>
          </a:p>
          <a:p>
            <a:pPr algn="ctr"/>
            <a:r>
              <a:rPr lang="ru-RU" sz="3200" b="1" dirty="0" smtClean="0">
                <a:solidFill>
                  <a:srgbClr val="607731"/>
                </a:solidFill>
                <a:effectLst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2 класс</a:t>
            </a:r>
            <a:endParaRPr lang="ru-RU" sz="3200" dirty="0" smtClean="0">
              <a:solidFill>
                <a:srgbClr val="607731"/>
              </a:solidFill>
              <a:effectLst>
                <a:reflection blurRad="6350" stA="60000" endA="900" endPos="58000" dir="5400000" sy="-100000" algn="bl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411510"/>
            <a:ext cx="6552728" cy="7920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ОЦЕНИ СЕБЯ!</a:t>
            </a:r>
            <a:endParaRPr lang="ru-RU" sz="36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48" y="1419622"/>
            <a:ext cx="2109541" cy="1588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203" y="1419622"/>
            <a:ext cx="1704076" cy="1644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887" y="1419621"/>
            <a:ext cx="1757193" cy="16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602195" y="3142570"/>
            <a:ext cx="1997735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ВСЁ ПРАВИЛЬНО!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28738" y="3219822"/>
            <a:ext cx="1997735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1-2 ошибки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78598" y="3219822"/>
            <a:ext cx="1997735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 и больше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20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krasivosti.pro/uploads/posts/2023-01/1674152886_krasivosti-pro-p-koshechki-i-sobaki-pinterest-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ESNI_DLYA_DETEJJ_-_Ne_draznite_sobak_6752274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971600" y="55552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87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5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259632" y="411510"/>
            <a:ext cx="5904656" cy="8640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Домашнее задание</a:t>
            </a:r>
            <a:endParaRPr lang="ru-RU" sz="32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62674" y="1275606"/>
            <a:ext cx="66247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Задания на </a:t>
            </a:r>
            <a:r>
              <a:rPr lang="ru-RU" sz="2400" b="1" dirty="0" smtClean="0"/>
              <a:t>выбор:</a:t>
            </a:r>
            <a:endParaRPr lang="ru-RU" sz="2400" dirty="0"/>
          </a:p>
          <a:p>
            <a:r>
              <a:rPr lang="ru-RU" sz="2400" b="1" dirty="0" smtClean="0"/>
              <a:t>Для всех: </a:t>
            </a:r>
            <a:r>
              <a:rPr lang="ru-RU" sz="2400" dirty="0" smtClean="0"/>
              <a:t>Учебник </a:t>
            </a:r>
            <a:r>
              <a:rPr lang="ru-RU" sz="2400" dirty="0"/>
              <a:t>стр. 86-89, ответить на </a:t>
            </a:r>
            <a:r>
              <a:rPr lang="ru-RU" sz="2400" dirty="0" smtClean="0"/>
              <a:t>вопросы</a:t>
            </a:r>
            <a:r>
              <a:rPr lang="ru-RU" sz="2400" dirty="0" smtClean="0"/>
              <a:t>.</a:t>
            </a:r>
          </a:p>
          <a:p>
            <a:pPr algn="ctr"/>
            <a:r>
              <a:rPr lang="ru-RU" sz="2400" b="1" dirty="0" smtClean="0"/>
              <a:t>Дополнительное:</a:t>
            </a:r>
            <a:endParaRPr lang="ru-RU" sz="2400" b="1" dirty="0" smtClean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400" dirty="0" smtClean="0"/>
              <a:t>Написать </a:t>
            </a:r>
            <a:r>
              <a:rPr lang="ru-RU" sz="2400" dirty="0"/>
              <a:t>сочинение о своём питомце и нарисовать </a:t>
            </a:r>
            <a:r>
              <a:rPr lang="ru-RU" sz="2400" dirty="0" smtClean="0"/>
              <a:t>его.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400" dirty="0" smtClean="0"/>
              <a:t>Сообщение </a:t>
            </a:r>
            <a:r>
              <a:rPr lang="ru-RU" sz="2400" dirty="0"/>
              <a:t>о понравившейся породе кошки или собаки.</a:t>
            </a:r>
          </a:p>
        </p:txBody>
      </p:sp>
    </p:spTree>
    <p:extLst>
      <p:ext uri="{BB962C8B-B14F-4D97-AF65-F5344CB8AC3E}">
        <p14:creationId xmlns:p14="http://schemas.microsoft.com/office/powerpoint/2010/main" val="6670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411510"/>
            <a:ext cx="6552728" cy="7920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НАСТРОЕНИЕ</a:t>
            </a:r>
            <a:endParaRPr lang="ru-RU" sz="36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51670"/>
            <a:ext cx="2396392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1923678"/>
            <a:ext cx="1853329" cy="178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923678"/>
            <a:ext cx="1986893" cy="1868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mega-u.ru/wp-content/uploads/2023/06/ikcom-ru-images-pm-000209955-800x800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55526"/>
            <a:ext cx="4104455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08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-dog.ru/wallpapers/3/15/477214995243544/seryj-kot-s-zelnymi-glazam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21718"/>
            <a:ext cx="1628694" cy="110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roprikol.ru/wp-content/uploads/2020/10/kartinki-nemeczkoj-ovcharki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443" y="2300065"/>
            <a:ext cx="1728192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vatars.mds.yandex.net/i?id=a4d93e84af0e3470de796d9d84a1c56a_l-4936279-images-thumbs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1510"/>
            <a:ext cx="1728192" cy="110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8" descr="https://sonniklife.ru/wp-content/uploads/a/c/4/ac4f598ab4a0dab630e99edad41775ec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10" descr="https://sonniklife.ru/wp-content/uploads/a/c/4/ac4f598ab4a0dab630e99edad41775ec.jpe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 descr="https://avatars.mds.yandex.net/i?id=b6bfcbd8df056a80a0680f025efce558_l-4538182-images-thumbs&amp;n=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49" y="2266178"/>
            <a:ext cx="1680187" cy="1186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avatars.mds.yandex.net/i?id=d697f61ee5211a1bf2fff0eb1e307226_l-5291937-images-thumbs&amp;n=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25767"/>
            <a:ext cx="1790596" cy="118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amiel.club/uploads/posts/2022-03/thumbs/1647729087_43-amiel-club-p-losi-kartinki-4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98772"/>
            <a:ext cx="1719242" cy="114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pro-selhoz.ru/wp-content/uploads/2017/09/zhiraf_7_1314513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266178"/>
            <a:ext cx="1728192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laplaya-rus.ru/wp-content/uploads/d/d/f/ddf0c13a0eeb8430c144cba15a79b01c.jpe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371476"/>
            <a:ext cx="1921275" cy="108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03648" y="1275606"/>
            <a:ext cx="6048672" cy="151216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Bookman Old Style" panose="02050604050505020204" pitchFamily="18" charset="0"/>
              </a:rPr>
              <a:t>Тема урока: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ПРО КОШЕК И СОБАК</a:t>
            </a:r>
            <a:endParaRPr lang="ru-RU" sz="32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553972" y="339502"/>
            <a:ext cx="3312368" cy="57606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60 пород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s://webpulse.imgsmail.ru/imgpreview?mb=webpulse&amp;key=pulse_cabinet-image-c3ea527b-27c1-4563-b9f1-6e8588d2cb1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096983"/>
            <a:ext cx="2284157" cy="152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petnaobed.ru/wp-content/uploads/posts/9b43568789e40158661d93923946c92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096983"/>
            <a:ext cx="2337881" cy="155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avatars.mds.yandex.net/i?id=f889b2b229caf95148a848b9f4a0c81b_l-5268893-images-thumbs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096982"/>
            <a:ext cx="2124236" cy="155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avatars.mds.yandex.net/i?id=ac60f76acf72c6b22abec7ff33889ce5_l-5227714-images-thumbs&amp;n=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50" y="3044299"/>
            <a:ext cx="2269062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natalyland.ru/wp-content/uploads/2/7/2/2722efe852871fc059ad54fce7baec6f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062285"/>
            <a:ext cx="2333259" cy="155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2715766"/>
            <a:ext cx="2124236" cy="2160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ДОМАШНЯЯ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83667" y="2733866"/>
            <a:ext cx="2124236" cy="2160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ПЕРСИДСКАЯ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971600" y="2976178"/>
            <a:ext cx="2664296" cy="861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6084168" y="2760154"/>
            <a:ext cx="2124236" cy="2160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СИБИРСКАЯ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340724" y="4659982"/>
            <a:ext cx="2124236" cy="2160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ГОЛУБАЯ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180567" y="4659982"/>
            <a:ext cx="2124236" cy="2160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СИАМСКАЯ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s://animals-land.ru/wp-content/uploads/2021/09/k9cLYgmnd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217024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20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ebpulse.imgsmail.ru/imgpreview?mb=webpulse&amp;key=pulse_cabinet-image-c3ea527b-27c1-4563-b9f1-6e8588d2cb1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096983"/>
            <a:ext cx="2284157" cy="152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s://petnaobed.ru/wp-content/uploads/posts/9b43568789e40158661d93923946c92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096983"/>
            <a:ext cx="2337881" cy="155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s://avatars.mds.yandex.net/i?id=f889b2b229caf95148a848b9f4a0c81b_l-5268893-images-thumbs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096982"/>
            <a:ext cx="2124236" cy="155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s://avatars.mds.yandex.net/i?id=ac60f76acf72c6b22abec7ff33889ce5_l-5227714-images-thumbs&amp;n=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50" y="3044299"/>
            <a:ext cx="2269062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s://natalyland.ru/wp-content/uploads/2/7/2/2722efe852871fc059ad54fce7baec6f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062285"/>
            <a:ext cx="2333259" cy="155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39552" y="2715766"/>
            <a:ext cx="2124236" cy="2160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ДОМАШНЯЯ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83667" y="2733866"/>
            <a:ext cx="2124236" cy="2160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ПЕРСИДСКАЯ</a:t>
            </a:r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971600" y="2976178"/>
            <a:ext cx="2664296" cy="861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6084168" y="2760154"/>
            <a:ext cx="2124236" cy="2160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СИБИРСКАЯ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340724" y="4659982"/>
            <a:ext cx="2124236" cy="2160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ГОЛУБАЯ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180567" y="4659982"/>
            <a:ext cx="2124236" cy="2160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СИАМСКАЯ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884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411510"/>
            <a:ext cx="6552728" cy="7920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ОЦЕНИ СЕБЯ!</a:t>
            </a:r>
            <a:endParaRPr lang="ru-RU" sz="36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48" y="1419622"/>
            <a:ext cx="2109541" cy="1588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203" y="1419622"/>
            <a:ext cx="1704076" cy="1644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887" y="1419621"/>
            <a:ext cx="1757193" cy="16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602195" y="3142570"/>
            <a:ext cx="1997735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ВСЁ ПРАВИЛЬНО!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28738" y="3219822"/>
            <a:ext cx="1997735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1-2 ошибки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78598" y="3219822"/>
            <a:ext cx="1997735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 и больше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094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837148" y="339502"/>
            <a:ext cx="5184576" cy="50405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400 пород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8194" name="Picture 2" descr="https://avatars.mds.yandex.net/i?id=f20c9357a5589b05fa52040d62d49da0_l-4944710-images-thumbs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987574"/>
            <a:ext cx="2016224" cy="134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pichold.ru/wp-content/uploads/2018/11/0_c2481_b5eea669_or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497" y="1009896"/>
            <a:ext cx="1944975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proprikol.ru/wp-content/uploads/2020/10/kartinki-nemeczkoj-ovcharki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868" y="1009896"/>
            <a:ext cx="1798031" cy="134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https://friendlypet.ru/wp-content/uploads/2023/04/kolli-na-trav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0" name="Picture 8" descr="https://i6.imageban.ru/out/2023/03/07/bea49ae942cfbcbcf27b597552595a1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37" y="2845010"/>
            <a:ext cx="2277701" cy="151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s://klike.net/uploads/posts/2023-03/1679288970_3-7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176" y="2872567"/>
            <a:ext cx="1552983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7" y="2427734"/>
            <a:ext cx="1944217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ЛАЙКА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420630" y="2444500"/>
            <a:ext cx="1944217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ТАКСА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156176" y="2441070"/>
            <a:ext cx="1944217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НЕМЕЦКАЯ ОВЧАРКА</a:t>
            </a:r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372200" y="4600759"/>
            <a:ext cx="1944217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ПЕКИНЕС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545560" y="4796286"/>
            <a:ext cx="1944217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РОТВЕЙЛЕР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49319" y="4540271"/>
            <a:ext cx="1944217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КОЛЛИ</a:t>
            </a:r>
            <a:endParaRPr lang="ru-RU" dirty="0"/>
          </a:p>
        </p:txBody>
      </p:sp>
      <p:pic>
        <p:nvPicPr>
          <p:cNvPr id="7170" name="Picture 2" descr="https://avatars.mds.yandex.net/i?id=a7f669e9994ede9e8d3fec8d2be11120_l-4987773-images-thumbs&amp;n=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2931790"/>
            <a:ext cx="2039120" cy="13681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48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1302534"/>
            <a:ext cx="7560840" cy="33574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effectLst/>
                <a:latin typeface="Times New Roman"/>
                <a:ea typeface="Calibri"/>
                <a:cs typeface="Times New Roman"/>
              </a:rPr>
              <a:t>Собака - </a:t>
            </a: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_____________   </a:t>
            </a:r>
            <a:r>
              <a:rPr lang="ru-RU" sz="2400" dirty="0">
                <a:effectLst/>
                <a:latin typeface="Times New Roman"/>
                <a:ea typeface="Calibri"/>
                <a:cs typeface="Times New Roman"/>
              </a:rPr>
              <a:t>человека.  </a:t>
            </a:r>
            <a:endParaRPr lang="ru-RU" sz="2400" dirty="0" smtClean="0">
              <a:effectLst/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На Севере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                </a:t>
            </a: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        собаки </a:t>
            </a:r>
            <a:r>
              <a:rPr lang="ru-RU" sz="2400" dirty="0">
                <a:effectLst/>
                <a:latin typeface="Times New Roman"/>
                <a:ea typeface="Calibri"/>
                <a:cs typeface="Times New Roman"/>
              </a:rPr>
              <a:t>перевозят людей и грузы</a:t>
            </a: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>
                <a:effectLst/>
                <a:latin typeface="Times New Roman"/>
                <a:ea typeface="Calibri"/>
                <a:cs typeface="Times New Roman"/>
              </a:rPr>
              <a:t>Слепым людям надёжно служат </a:t>
            </a: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собаки 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Собаки </a:t>
            </a:r>
            <a:r>
              <a:rPr lang="ru-RU" sz="2400" dirty="0">
                <a:effectLst/>
                <a:latin typeface="Times New Roman"/>
                <a:ea typeface="Calibri"/>
                <a:cs typeface="Times New Roman"/>
              </a:rPr>
              <a:t>помогают </a:t>
            </a: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                                         нарушителей</a:t>
            </a:r>
            <a:r>
              <a:rPr lang="ru-RU" sz="2400" dirty="0">
                <a:effectLst/>
                <a:latin typeface="Times New Roman"/>
                <a:ea typeface="Calibri"/>
                <a:cs typeface="Times New Roman"/>
              </a:rPr>
              <a:t>, </a:t>
            </a:r>
            <a:endParaRPr lang="ru-RU" sz="2400" dirty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                                   стада </a:t>
            </a:r>
            <a:r>
              <a:rPr lang="ru-RU" sz="2400" dirty="0">
                <a:effectLst/>
                <a:latin typeface="Times New Roman"/>
                <a:ea typeface="Calibri"/>
                <a:cs typeface="Times New Roman"/>
              </a:rPr>
              <a:t>животных.</a:t>
            </a:r>
            <a:endParaRPr lang="ru-RU" dirty="0">
              <a:effectLst/>
              <a:ea typeface="Calibri"/>
              <a:cs typeface="Times New Roman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975720" y="483518"/>
            <a:ext cx="4392488" cy="5760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ПРОВЕРКА</a:t>
            </a:r>
            <a:endParaRPr lang="ru-RU" sz="28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15716" y="1490618"/>
            <a:ext cx="2016224" cy="4320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друг</a:t>
            </a:r>
            <a:endParaRPr lang="ru-RU" sz="2000" b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654590" y="2139702"/>
            <a:ext cx="1881406" cy="4320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ездовые</a:t>
            </a:r>
            <a:endParaRPr lang="ru-RU" sz="2000" b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28184" y="2997604"/>
            <a:ext cx="1881406" cy="4320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поводыри</a:t>
            </a:r>
            <a:endParaRPr lang="ru-RU" b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75856" y="3507854"/>
            <a:ext cx="2952328" cy="4320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разыскивать</a:t>
            </a:r>
            <a:endParaRPr lang="ru-RU" sz="2000" b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08321" y="4011910"/>
            <a:ext cx="1881406" cy="4320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пасти</a:t>
            </a:r>
            <a:endParaRPr lang="ru-RU" sz="2000" b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65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126</Words>
  <Application>Microsoft Office PowerPoint</Application>
  <PresentationFormat>Экран (16:9)</PresentationFormat>
  <Paragraphs>48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Master</dc:creator>
  <cp:lastModifiedBy>1</cp:lastModifiedBy>
  <cp:revision>24</cp:revision>
  <dcterms:created xsi:type="dcterms:W3CDTF">2016-06-06T08:12:49Z</dcterms:created>
  <dcterms:modified xsi:type="dcterms:W3CDTF">2023-11-22T07:23:37Z</dcterms:modified>
</cp:coreProperties>
</file>