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0" r:id="rId6"/>
    <p:sldId id="261" r:id="rId7"/>
    <p:sldId id="268" r:id="rId8"/>
    <p:sldId id="274" r:id="rId9"/>
    <p:sldId id="269" r:id="rId10"/>
    <p:sldId id="270" r:id="rId11"/>
    <p:sldId id="271" r:id="rId12"/>
    <p:sldId id="272" r:id="rId13"/>
    <p:sldId id="273"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380" autoAdjust="0"/>
  </p:normalViewPr>
  <p:slideViewPr>
    <p:cSldViewPr>
      <p:cViewPr varScale="1">
        <p:scale>
          <a:sx n="63" d="100"/>
          <a:sy n="63" d="100"/>
        </p:scale>
        <p:origin x="-13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B32FA-49BB-443D-84F4-C02563D09728}" type="datetimeFigureOut">
              <a:rPr lang="ru-RU" smtClean="0"/>
              <a:pPr/>
              <a:t>09.11.2021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B31EA-A64B-42DE-AAA1-AFCC1A09575A}" type="slidenum">
              <a:rPr lang="ru-RU" smtClean="0"/>
              <a:pPr/>
              <a:t>‹#›</a:t>
            </a:fld>
            <a:endParaRPr lang="ru-RU"/>
          </a:p>
        </p:txBody>
      </p:sp>
    </p:spTree>
    <p:extLst>
      <p:ext uri="{BB962C8B-B14F-4D97-AF65-F5344CB8AC3E}">
        <p14:creationId xmlns:p14="http://schemas.microsoft.com/office/powerpoint/2010/main" xmlns="" val="675496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E8B31EA-A64B-42DE-AAA1-AFCC1A09575A}"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65F24AA-1ECE-4130-9BBC-58E73200D777}" type="datetimeFigureOut">
              <a:rPr lang="ru-RU" smtClean="0"/>
              <a:pPr/>
              <a:t>09.11.2021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576FE18E-B08E-4237-8E4A-B8814DE95FD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65F24AA-1ECE-4130-9BBC-58E73200D777}" type="datetimeFigureOut">
              <a:rPr lang="ru-RU" smtClean="0"/>
              <a:pPr/>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6FE18E-B08E-4237-8E4A-B8814DE95FD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65F24AA-1ECE-4130-9BBC-58E73200D777}" type="datetimeFigureOut">
              <a:rPr lang="ru-RU" smtClean="0"/>
              <a:pPr/>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6FE18E-B08E-4237-8E4A-B8814DE95FD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65F24AA-1ECE-4130-9BBC-58E73200D777}" type="datetimeFigureOut">
              <a:rPr lang="ru-RU" smtClean="0"/>
              <a:pPr/>
              <a:t>09.11.2021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576FE18E-B08E-4237-8E4A-B8814DE95FD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65F24AA-1ECE-4130-9BBC-58E73200D777}" type="datetimeFigureOut">
              <a:rPr lang="ru-RU" smtClean="0"/>
              <a:pPr/>
              <a:t>09.11.2021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576FE18E-B08E-4237-8E4A-B8814DE95FDA}"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65F24AA-1ECE-4130-9BBC-58E73200D777}" type="datetimeFigureOut">
              <a:rPr lang="ru-RU" smtClean="0"/>
              <a:pPr/>
              <a:t>09.11.2021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76FE18E-B08E-4237-8E4A-B8814DE95FD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65F24AA-1ECE-4130-9BBC-58E73200D777}" type="datetimeFigureOut">
              <a:rPr lang="ru-RU" smtClean="0"/>
              <a:pPr/>
              <a:t>09.11.2021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576FE18E-B08E-4237-8E4A-B8814DE95FDA}"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65F24AA-1ECE-4130-9BBC-58E73200D777}" type="datetimeFigureOut">
              <a:rPr lang="ru-RU" smtClean="0"/>
              <a:pPr/>
              <a:t>09.11.2021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6FE18E-B08E-4237-8E4A-B8814DE95FD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65F24AA-1ECE-4130-9BBC-58E73200D777}" type="datetimeFigureOut">
              <a:rPr lang="ru-RU" smtClean="0"/>
              <a:pPr/>
              <a:t>09.11.2021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6FE18E-B08E-4237-8E4A-B8814DE95FD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65F24AA-1ECE-4130-9BBC-58E73200D777}" type="datetimeFigureOut">
              <a:rPr lang="ru-RU" smtClean="0"/>
              <a:pPr/>
              <a:t>09.11.2021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6FE18E-B08E-4237-8E4A-B8814DE95FD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765F24AA-1ECE-4130-9BBC-58E73200D777}" type="datetimeFigureOut">
              <a:rPr lang="ru-RU" smtClean="0"/>
              <a:pPr/>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76FE18E-B08E-4237-8E4A-B8814DE95FDA}"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65F24AA-1ECE-4130-9BBC-58E73200D777}" type="datetimeFigureOut">
              <a:rPr lang="ru-RU" smtClean="0"/>
              <a:pPr/>
              <a:t>09.11.2021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76FE18E-B08E-4237-8E4A-B8814DE95FDA}"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slide" Target="slide3.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62772" y="5805264"/>
            <a:ext cx="4101716" cy="720080"/>
          </a:xfrm>
        </p:spPr>
        <p:txBody>
          <a:bodyPr>
            <a:normAutofit/>
          </a:bodyPr>
          <a:lstStyle/>
          <a:p>
            <a:pPr algn="ctr"/>
            <a:r>
              <a:rPr lang="ru-RU" sz="1800" dirty="0" smtClean="0"/>
              <a:t>Подготовила Воспитатель: </a:t>
            </a:r>
            <a:r>
              <a:rPr lang="ru-RU" sz="1800" dirty="0" err="1" smtClean="0"/>
              <a:t>Куденко</a:t>
            </a:r>
            <a:r>
              <a:rPr lang="ru-RU" sz="1800" dirty="0" smtClean="0"/>
              <a:t> Е.В.</a:t>
            </a:r>
            <a:endParaRPr lang="ru-RU" sz="1800" dirty="0"/>
          </a:p>
        </p:txBody>
      </p:sp>
      <p:sp>
        <p:nvSpPr>
          <p:cNvPr id="3" name="Подзаголовок 2"/>
          <p:cNvSpPr>
            <a:spLocks noGrp="1"/>
          </p:cNvSpPr>
          <p:nvPr>
            <p:ph type="subTitle" idx="1"/>
          </p:nvPr>
        </p:nvSpPr>
        <p:spPr>
          <a:xfrm>
            <a:off x="3923928" y="4149080"/>
            <a:ext cx="4805164" cy="792088"/>
          </a:xfrm>
        </p:spPr>
        <p:txBody>
          <a:bodyPr>
            <a:normAutofit/>
          </a:bodyPr>
          <a:lstStyle/>
          <a:p>
            <a:pPr algn="ctr">
              <a:spcBef>
                <a:spcPts val="0"/>
              </a:spcBef>
            </a:pPr>
            <a:r>
              <a:rPr lang="ru-RU" sz="2000" dirty="0" err="1"/>
              <a:t>п</a:t>
            </a:r>
            <a:r>
              <a:rPr lang="ru-RU" sz="2000" dirty="0" err="1" smtClean="0"/>
              <a:t>гт</a:t>
            </a:r>
            <a:r>
              <a:rPr lang="ru-RU" sz="2000" dirty="0" smtClean="0"/>
              <a:t>. Первомайское г. Снежное Донецкой области</a:t>
            </a:r>
            <a:endParaRPr lang="ru-RU" sz="2000" dirty="0"/>
          </a:p>
        </p:txBody>
      </p:sp>
      <p:sp>
        <p:nvSpPr>
          <p:cNvPr id="4" name="Прямоугольник 3"/>
          <p:cNvSpPr/>
          <p:nvPr/>
        </p:nvSpPr>
        <p:spPr>
          <a:xfrm>
            <a:off x="251520" y="260648"/>
            <a:ext cx="8712968" cy="3662541"/>
          </a:xfrm>
          <a:prstGeom prst="rect">
            <a:avLst/>
          </a:prstGeom>
          <a:noFill/>
        </p:spPr>
        <p:txBody>
          <a:bodyPr wrap="square" lIns="91440" tIns="45720" rIns="91440" bIns="45720">
            <a:spAutoFit/>
          </a:bodyPr>
          <a:lstStyle/>
          <a:p>
            <a:pPr algn="ctr"/>
            <a:r>
              <a:rPr lang="ru-RU" b="1" dirty="0">
                <a:solidFill>
                  <a:srgbClr val="002060"/>
                </a:solidFill>
                <a:latin typeface="Times New Roman" pitchFamily="18" charset="0"/>
                <a:cs typeface="Times New Roman" pitchFamily="18" charset="0"/>
              </a:rPr>
              <a:t>МУНИЦИПАЛЬНОЕ ДОШКОЛЬНОЕ ОБРАЗОВАТЕЛЬНОЕ УЧРЕЖДЕНИЕ</a:t>
            </a:r>
          </a:p>
          <a:p>
            <a:pPr algn="ctr"/>
            <a:r>
              <a:rPr lang="ru-RU" b="1" dirty="0">
                <a:solidFill>
                  <a:srgbClr val="002060"/>
                </a:solidFill>
                <a:latin typeface="Times New Roman" pitchFamily="18" charset="0"/>
                <a:cs typeface="Times New Roman" pitchFamily="18" charset="0"/>
              </a:rPr>
              <a:t>ОБЩЕРАЗВИВАЮЩЕГО ТИПА  № 12 «ЯГОДКА» </a:t>
            </a:r>
          </a:p>
          <a:p>
            <a:pPr algn="ctr"/>
            <a:r>
              <a:rPr lang="ru-RU" b="1" dirty="0">
                <a:solidFill>
                  <a:srgbClr val="002060"/>
                </a:solidFill>
                <a:latin typeface="Times New Roman" pitchFamily="18" charset="0"/>
                <a:cs typeface="Times New Roman" pitchFamily="18" charset="0"/>
              </a:rPr>
              <a:t>Г. СНЕЖНОЕ</a:t>
            </a:r>
          </a:p>
          <a:p>
            <a:pPr algn="ctr"/>
            <a:r>
              <a:rPr lang="ru-RU" b="1" dirty="0">
                <a:solidFill>
                  <a:srgbClr val="002060"/>
                </a:solidFill>
                <a:latin typeface="Times New Roman" pitchFamily="18" charset="0"/>
                <a:cs typeface="Times New Roman" pitchFamily="18" charset="0"/>
              </a:rPr>
              <a:t>ДОНЕЦКОЙ НАРОДНОЙ </a:t>
            </a:r>
            <a:r>
              <a:rPr lang="ru-RU" b="1" dirty="0" smtClean="0">
                <a:solidFill>
                  <a:srgbClr val="002060"/>
                </a:solidFill>
                <a:latin typeface="Times New Roman" pitchFamily="18" charset="0"/>
                <a:cs typeface="Times New Roman" pitchFamily="18" charset="0"/>
              </a:rPr>
              <a:t>РЕСПУБЛИКИ</a:t>
            </a:r>
          </a:p>
          <a:p>
            <a:pPr algn="ctr"/>
            <a:endParaRPr lang="ru-RU" sz="4000" b="1" dirty="0" smtClean="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endParaRPr>
          </a:p>
          <a:p>
            <a:pPr algn="ctr"/>
            <a:r>
              <a:rPr lang="ru-RU" sz="3600" b="1" dirty="0" smtClean="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проектная </a:t>
            </a:r>
            <a:r>
              <a:rPr lang="ru-RU" sz="3600" b="1" dirty="0" smtClean="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работа</a:t>
            </a:r>
          </a:p>
          <a:p>
            <a:pPr algn="ctr"/>
            <a:r>
              <a:rPr lang="ru-RU" sz="40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Arial Black" pitchFamily="34" charset="0"/>
                <a:cs typeface="Times New Roman" pitchFamily="18" charset="0"/>
              </a:rPr>
              <a:t>«Герои посёлка Первомайский»</a:t>
            </a:r>
          </a:p>
        </p:txBody>
      </p:sp>
      <p:pic>
        <p:nvPicPr>
          <p:cNvPr id="5" name="Picture 2" descr="D:\Педагогический шедевр\Новая папка\GMFcUkWO6d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978226"/>
            <a:ext cx="3600400" cy="2700300"/>
          </a:xfrm>
          <a:prstGeom prst="snip2DiagRect">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Педагогический шедевр\Новая папка\xb0IuqBJgyU.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747" t="2798" r="8445" b="19105"/>
          <a:stretch/>
        </p:blipFill>
        <p:spPr bwMode="auto">
          <a:xfrm>
            <a:off x="1169622" y="1119976"/>
            <a:ext cx="2952328" cy="38961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8195" name="Picture 3" descr="D:\Педагогический шедевр\Новая папка\DxxdJ6PIuXY.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047" t="16380" r="6501" b="9554"/>
          <a:stretch/>
        </p:blipFill>
        <p:spPr bwMode="auto">
          <a:xfrm>
            <a:off x="4355976" y="1119976"/>
            <a:ext cx="2952328" cy="3915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8196" name="Picture 4" descr="D:\Педагогический шедевр\Новая папка\lkbBpiFESEU.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14037" y="4435707"/>
            <a:ext cx="1836204" cy="2338962"/>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8197" name="Picture 5" descr="D:\Педагогический шедевр\Новая папка\YkaWZPtmX0k.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1520" y="4412689"/>
            <a:ext cx="1836204" cy="2338962"/>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8198" name="Picture 6" descr="D:\Педагогический шедевр\Новая папка\_xygb2iTcWc.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7529" b="100862"/>
          <a:stretch/>
        </p:blipFill>
        <p:spPr bwMode="auto">
          <a:xfrm>
            <a:off x="714375" y="-1714500"/>
            <a:ext cx="7715250"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9" name="Picture 7" descr="D:\Педагогический шедевр\Новая папка\_xygb2iTcWc.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83324"/>
          <a:stretch/>
        </p:blipFill>
        <p:spPr bwMode="auto">
          <a:xfrm>
            <a:off x="2319151" y="166934"/>
            <a:ext cx="4073649" cy="9057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9872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Педагогический шедевр\Новая папка\V41i7Y8QyVg.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4571"/>
          <a:stretch/>
        </p:blipFill>
        <p:spPr bwMode="auto">
          <a:xfrm>
            <a:off x="1187624" y="0"/>
            <a:ext cx="6456040" cy="2122071"/>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9219" name="Picture 3" descr="D:\Педагогический шедевр\Новая папка\ST8172ZDCOQ.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7213"/>
          <a:stretch/>
        </p:blipFill>
        <p:spPr bwMode="auto">
          <a:xfrm>
            <a:off x="1187624" y="2238702"/>
            <a:ext cx="6456040" cy="4492803"/>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4950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Педагогический шедевр\Новая папка\GMFcUkWO6d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7304" y="1700808"/>
            <a:ext cx="5040560" cy="3780420"/>
          </a:xfrm>
          <a:prstGeom prst="snip2DiagRect">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Прямоугольник 1"/>
          <p:cNvSpPr/>
          <p:nvPr/>
        </p:nvSpPr>
        <p:spPr>
          <a:xfrm>
            <a:off x="683568" y="260648"/>
            <a:ext cx="8136904" cy="954107"/>
          </a:xfrm>
          <a:prstGeom prst="rect">
            <a:avLst/>
          </a:prstGeom>
        </p:spPr>
        <p:txBody>
          <a:bodyPr wrap="square">
            <a:spAutoFit/>
          </a:bodyPr>
          <a:lstStyle/>
          <a:p>
            <a:pPr algn="ctr"/>
            <a:r>
              <a:rPr lang="ru-RU" sz="2800" b="1" dirty="0"/>
              <a:t>Музей боевой славы в </a:t>
            </a:r>
            <a:endParaRPr lang="ru-RU" sz="2800" b="1" dirty="0" smtClean="0"/>
          </a:p>
          <a:p>
            <a:pPr algn="ctr"/>
            <a:r>
              <a:rPr lang="ru-RU" sz="2800" b="1" dirty="0" smtClean="0"/>
              <a:t>Первомайской МБОУ </a:t>
            </a:r>
            <a:r>
              <a:rPr lang="ru-RU" sz="2800" b="1" dirty="0"/>
              <a:t>СШ №7 </a:t>
            </a:r>
          </a:p>
        </p:txBody>
      </p:sp>
      <p:pic>
        <p:nvPicPr>
          <p:cNvPr id="10243" name="Picture 3" descr="D:\Педагогический шедевр\Новая папка\nB2QxrMWD2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63740" y="1268760"/>
            <a:ext cx="2639616" cy="1979712"/>
          </a:xfrm>
          <a:prstGeom prst="snip2DiagRect">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44" name="Picture 4" descr="D:\Педагогический шедевр\Новая папка\FBXhIEZAMa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63740" y="3447814"/>
            <a:ext cx="2639616" cy="3211157"/>
          </a:xfrm>
          <a:prstGeom prst="snip2DiagRect">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Прямоугольник 2"/>
          <p:cNvSpPr/>
          <p:nvPr/>
        </p:nvSpPr>
        <p:spPr>
          <a:xfrm>
            <a:off x="107504" y="5877272"/>
            <a:ext cx="5462073" cy="523220"/>
          </a:xfrm>
          <a:prstGeom prst="rect">
            <a:avLst/>
          </a:prstGeom>
        </p:spPr>
        <p:txBody>
          <a:bodyPr wrap="none">
            <a:spAutoFit/>
          </a:bodyPr>
          <a:lstStyle/>
          <a:p>
            <a:r>
              <a:rPr lang="ru-RU" sz="28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Вечная память и слава героям!</a:t>
            </a:r>
            <a:endParaRPr lang="ru-RU"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24950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0255" y="3933056"/>
            <a:ext cx="7143800" cy="258532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5400" b="1" i="1" dirty="0">
                <a:ln w="11430"/>
                <a:solidFill>
                  <a:srgbClr val="FF0000"/>
                </a:solidFill>
                <a:effectLst>
                  <a:outerShdw blurRad="50800" dist="39000" dir="5460000" algn="tl">
                    <a:srgbClr val="000000">
                      <a:alpha val="38000"/>
                    </a:srgbClr>
                  </a:outerShdw>
                </a:effectLst>
                <a:latin typeface="Georgia" pitchFamily="18" charset="0"/>
              </a:rPr>
              <a:t>СПАСИБО </a:t>
            </a:r>
          </a:p>
          <a:p>
            <a:pPr algn="ctr">
              <a:defRPr/>
            </a:pPr>
            <a:r>
              <a:rPr lang="ru-RU" sz="5400" b="1" i="1" dirty="0">
                <a:ln w="11430"/>
                <a:solidFill>
                  <a:srgbClr val="FF0000"/>
                </a:solidFill>
                <a:effectLst>
                  <a:outerShdw blurRad="50800" dist="39000" dir="5460000" algn="tl">
                    <a:srgbClr val="000000">
                      <a:alpha val="38000"/>
                    </a:srgbClr>
                  </a:outerShdw>
                </a:effectLst>
                <a:latin typeface="Georgia" pitchFamily="18" charset="0"/>
              </a:rPr>
              <a:t>ЗА </a:t>
            </a:r>
          </a:p>
          <a:p>
            <a:pPr algn="ctr">
              <a:defRPr/>
            </a:pPr>
            <a:r>
              <a:rPr lang="ru-RU" sz="5400" b="1" i="1" dirty="0">
                <a:ln w="11430"/>
                <a:solidFill>
                  <a:srgbClr val="FF0000"/>
                </a:solidFill>
                <a:effectLst>
                  <a:outerShdw blurRad="50800" dist="39000" dir="5460000" algn="tl">
                    <a:srgbClr val="000000">
                      <a:alpha val="38000"/>
                    </a:srgbClr>
                  </a:outerShdw>
                </a:effectLst>
                <a:latin typeface="Georgia" pitchFamily="18" charset="0"/>
              </a:rPr>
              <a:t>ВНИМАНИЕ!</a:t>
            </a:r>
          </a:p>
        </p:txBody>
      </p:sp>
      <p:sp>
        <p:nvSpPr>
          <p:cNvPr id="2" name="Прямоугольник 1"/>
          <p:cNvSpPr/>
          <p:nvPr/>
        </p:nvSpPr>
        <p:spPr>
          <a:xfrm>
            <a:off x="529725" y="1021991"/>
            <a:ext cx="8352928" cy="2308324"/>
          </a:xfrm>
          <a:prstGeom prst="rect">
            <a:avLst/>
          </a:prstGeom>
        </p:spPr>
        <p:txBody>
          <a:bodyPr wrap="square">
            <a:spAutoFit/>
          </a:bodyPr>
          <a:lstStyle/>
          <a:p>
            <a:r>
              <a:rPr lang="ru-RU" sz="2400" b="1" dirty="0" smtClean="0"/>
              <a:t>Заключение</a:t>
            </a:r>
            <a:r>
              <a:rPr lang="ru-RU" sz="2400" b="1" dirty="0"/>
              <a:t>: </a:t>
            </a:r>
            <a:r>
              <a:rPr lang="ru-RU" sz="2400" dirty="0"/>
              <a:t>Я </a:t>
            </a:r>
            <a:r>
              <a:rPr lang="ru-RU" sz="2400" dirty="0" smtClean="0"/>
              <a:t>достигла цели </a:t>
            </a:r>
            <a:r>
              <a:rPr lang="ru-RU" sz="2400" dirty="0"/>
              <a:t>проекта, т.к. презентация заинтересовала не </a:t>
            </a:r>
            <a:r>
              <a:rPr lang="ru-RU" sz="2400" dirty="0" smtClean="0"/>
              <a:t>только дошкольников, </a:t>
            </a:r>
            <a:r>
              <a:rPr lang="ru-RU" sz="2400" dirty="0"/>
              <a:t>но даже взрослых. Я </a:t>
            </a:r>
            <a:r>
              <a:rPr lang="ru-RU" sz="2400" dirty="0" smtClean="0"/>
              <a:t>сама </a:t>
            </a:r>
            <a:r>
              <a:rPr lang="ru-RU" sz="2400" dirty="0"/>
              <a:t>многое </a:t>
            </a:r>
            <a:r>
              <a:rPr lang="ru-RU" sz="2400" dirty="0" smtClean="0"/>
              <a:t>узнала о </a:t>
            </a:r>
            <a:r>
              <a:rPr lang="ru-RU" sz="2400" dirty="0"/>
              <a:t>людях </a:t>
            </a:r>
            <a:r>
              <a:rPr lang="ru-RU" sz="2400" dirty="0" smtClean="0"/>
              <a:t>нашего поселка. </a:t>
            </a:r>
            <a:r>
              <a:rPr lang="ru-RU" sz="2400" dirty="0"/>
              <a:t>Если бы собрать материал обо всех интересных людях </a:t>
            </a:r>
            <a:r>
              <a:rPr lang="ru-RU" sz="2400" dirty="0" smtClean="0"/>
              <a:t>нашего поселка то </a:t>
            </a:r>
            <a:r>
              <a:rPr lang="ru-RU" sz="2400" dirty="0"/>
              <a:t>можно было бы создать целый альбом. Мы должны знать и помнить о предках </a:t>
            </a:r>
            <a:r>
              <a:rPr lang="ru-RU" sz="2400" dirty="0" smtClean="0"/>
              <a:t>нашего поселка.</a:t>
            </a:r>
            <a:endParaRPr lang="ru-RU" sz="2400" dirty="0"/>
          </a:p>
        </p:txBody>
      </p:sp>
    </p:spTree>
    <p:extLst>
      <p:ext uri="{BB962C8B-B14F-4D97-AF65-F5344CB8AC3E}">
        <p14:creationId xmlns:p14="http://schemas.microsoft.com/office/powerpoint/2010/main" xmlns="" val="3068093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Овал 24">
            <a:hlinkClick r:id="rId3" action="ppaction://hlinksldjump"/>
          </p:cNvPr>
          <p:cNvSpPr/>
          <p:nvPr/>
        </p:nvSpPr>
        <p:spPr>
          <a:xfrm>
            <a:off x="1907704" y="2132856"/>
            <a:ext cx="2016224" cy="216024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alpha val="0"/>
                </a:schemeClr>
              </a:solidFill>
            </a:endParaRPr>
          </a:p>
        </p:txBody>
      </p:sp>
      <p:sp>
        <p:nvSpPr>
          <p:cNvPr id="26" name="Овал 25">
            <a:hlinkClick r:id="rId4" action="ppaction://hlinksldjump"/>
          </p:cNvPr>
          <p:cNvSpPr/>
          <p:nvPr/>
        </p:nvSpPr>
        <p:spPr>
          <a:xfrm>
            <a:off x="4067944" y="764704"/>
            <a:ext cx="1944216" cy="1944216"/>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a:hlinkClick r:id="rId5" action="ppaction://hlinksldjump"/>
          </p:cNvPr>
          <p:cNvSpPr/>
          <p:nvPr/>
        </p:nvSpPr>
        <p:spPr>
          <a:xfrm>
            <a:off x="5940152" y="2132856"/>
            <a:ext cx="2016224" cy="216024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69776" y="3717032"/>
            <a:ext cx="5292080" cy="2739211"/>
          </a:xfrm>
          <a:prstGeom prst="rect">
            <a:avLst/>
          </a:prstGeom>
        </p:spPr>
        <p:txBody>
          <a:bodyPr wrap="square">
            <a:spAutoFit/>
          </a:bodyPr>
          <a:lstStyle/>
          <a:p>
            <a:r>
              <a:rPr lang="ru-RU" sz="1600" b="1" dirty="0"/>
              <a:t>План: </a:t>
            </a:r>
            <a:r>
              <a:rPr lang="ru-RU" sz="1600" dirty="0"/>
              <a:t>1.Сбор информации и анализ материала о наших земляках для того, чтобы познакомить с </a:t>
            </a:r>
            <a:r>
              <a:rPr lang="ru-RU" sz="1600" dirty="0" smtClean="0"/>
              <a:t>нею дошкольников ;</a:t>
            </a:r>
          </a:p>
          <a:p>
            <a:r>
              <a:rPr lang="ru-RU" sz="1600" dirty="0" smtClean="0"/>
              <a:t> </a:t>
            </a:r>
            <a:r>
              <a:rPr lang="ru-RU" sz="1600" dirty="0"/>
              <a:t>2.Создание презентации для знакомства </a:t>
            </a:r>
            <a:r>
              <a:rPr lang="ru-RU" sz="1600" dirty="0" smtClean="0"/>
              <a:t>детей старшей группы с </a:t>
            </a:r>
            <a:r>
              <a:rPr lang="ru-RU" sz="1600" dirty="0"/>
              <a:t>результатами моего исследования; </a:t>
            </a:r>
            <a:endParaRPr lang="ru-RU" sz="1600" dirty="0" smtClean="0"/>
          </a:p>
          <a:p>
            <a:r>
              <a:rPr lang="ru-RU" sz="1600" dirty="0" smtClean="0"/>
              <a:t>3.Показ </a:t>
            </a:r>
            <a:r>
              <a:rPr lang="ru-RU" sz="1600" dirty="0"/>
              <a:t>моей </a:t>
            </a:r>
            <a:r>
              <a:rPr lang="ru-RU" sz="1600"/>
              <a:t>презентации </a:t>
            </a:r>
            <a:r>
              <a:rPr lang="ru-RU" sz="1600" smtClean="0"/>
              <a:t>на ООД</a:t>
            </a:r>
            <a:r>
              <a:rPr lang="ru-RU" sz="1600" dirty="0" smtClean="0"/>
              <a:t>.</a:t>
            </a:r>
          </a:p>
          <a:p>
            <a:endParaRPr lang="ru-RU" sz="1600" dirty="0" smtClean="0"/>
          </a:p>
          <a:p>
            <a:r>
              <a:rPr lang="ru-RU" sz="2000" spc="50" dirty="0" smtClean="0">
                <a:ln w="11430"/>
                <a:solidFill>
                  <a:srgbClr val="FF0000"/>
                </a:solidFill>
                <a:effectLst>
                  <a:outerShdw blurRad="76200" dist="50800" dir="5400000" algn="tl" rotWithShape="0">
                    <a:srgbClr val="000000">
                      <a:alpha val="65000"/>
                    </a:srgbClr>
                  </a:outerShdw>
                </a:effectLst>
                <a:latin typeface="Georgia" pitchFamily="18" charset="0"/>
              </a:rPr>
              <a:t>Герой </a:t>
            </a:r>
            <a:r>
              <a:rPr lang="ru-RU" sz="2000" spc="50" dirty="0">
                <a:ln w="11430"/>
                <a:solidFill>
                  <a:srgbClr val="FF0000"/>
                </a:solidFill>
                <a:effectLst>
                  <a:outerShdw blurRad="76200" dist="50800" dir="5400000" algn="tl" rotWithShape="0">
                    <a:srgbClr val="000000">
                      <a:alpha val="65000"/>
                    </a:srgbClr>
                  </a:outerShdw>
                </a:effectLst>
                <a:latin typeface="Georgia" pitchFamily="18" charset="0"/>
              </a:rPr>
              <a:t>-</a:t>
            </a:r>
            <a:r>
              <a:rPr lang="ru-RU" sz="2000" spc="50" dirty="0">
                <a:ln w="11430"/>
                <a:effectLst>
                  <a:outerShdw blurRad="76200" dist="50800" dir="5400000" algn="tl" rotWithShape="0">
                    <a:srgbClr val="000000">
                      <a:alpha val="65000"/>
                    </a:srgbClr>
                  </a:outerShdw>
                </a:effectLst>
                <a:latin typeface="Georgia" pitchFamily="18" charset="0"/>
              </a:rPr>
              <a:t> </a:t>
            </a:r>
            <a:r>
              <a:rPr lang="ru-RU" sz="2000" i="1" dirty="0">
                <a:latin typeface="Georgia" pitchFamily="18" charset="0"/>
              </a:rPr>
              <a:t>человек, совершающий подвиги, необычный по своей храбрости, доблести, самоотверженности.</a:t>
            </a:r>
            <a:endParaRPr lang="ru-RU" sz="2000" dirty="0"/>
          </a:p>
        </p:txBody>
      </p:sp>
      <p:pic>
        <p:nvPicPr>
          <p:cNvPr id="5122" name="Picture 2" descr="D:\Педагогический шедевр\Новая папка\55_gynX1V6A.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98703" y="4116639"/>
            <a:ext cx="2686363" cy="2593729"/>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23528" y="153289"/>
            <a:ext cx="8558531" cy="584775"/>
          </a:xfrm>
          <a:prstGeom prst="rect">
            <a:avLst/>
          </a:prstGeom>
        </p:spPr>
        <p:txBody>
          <a:bodyPr wrap="square">
            <a:spAutoFit/>
          </a:bodyPr>
          <a:lstStyle/>
          <a:p>
            <a:r>
              <a:rPr lang="ru-RU" sz="1600" b="1" u="sng" dirty="0"/>
              <a:t>Цель</a:t>
            </a:r>
            <a:r>
              <a:rPr lang="ru-RU" sz="1600" b="1" dirty="0"/>
              <a:t>: </a:t>
            </a:r>
            <a:r>
              <a:rPr lang="ru-RU" sz="1600" dirty="0"/>
              <a:t>знакомство детей старшего дошкольного возраста с </a:t>
            </a:r>
            <a:r>
              <a:rPr lang="ru-RU" sz="1600" dirty="0" smtClean="0"/>
              <a:t>героями</a:t>
            </a:r>
            <a:r>
              <a:rPr lang="ru-RU" sz="1600" dirty="0"/>
              <a:t> </a:t>
            </a:r>
            <a:r>
              <a:rPr lang="ru-RU" sz="1600" dirty="0" smtClean="0"/>
              <a:t>поселка Первомайский, с музеем боевой славы в МОУ СШ №7 </a:t>
            </a:r>
            <a:r>
              <a:rPr lang="ru-RU" sz="1600" dirty="0" err="1" smtClean="0"/>
              <a:t>пгт</a:t>
            </a:r>
            <a:r>
              <a:rPr lang="ru-RU" sz="1600" dirty="0" smtClean="0"/>
              <a:t>. Первомайское</a:t>
            </a:r>
            <a:endParaRPr lang="ru-RU" sz="1600" dirty="0"/>
          </a:p>
        </p:txBody>
      </p:sp>
      <p:sp>
        <p:nvSpPr>
          <p:cNvPr id="7" name="Прямоугольник 6"/>
          <p:cNvSpPr/>
          <p:nvPr/>
        </p:nvSpPr>
        <p:spPr>
          <a:xfrm>
            <a:off x="323528" y="764704"/>
            <a:ext cx="7632848" cy="3046988"/>
          </a:xfrm>
          <a:prstGeom prst="rect">
            <a:avLst/>
          </a:prstGeom>
        </p:spPr>
        <p:txBody>
          <a:bodyPr wrap="square">
            <a:spAutoFit/>
          </a:bodyPr>
          <a:lstStyle/>
          <a:p>
            <a:r>
              <a:rPr lang="ru-RU" sz="1600" b="1" u="sng" dirty="0"/>
              <a:t>Задачи</a:t>
            </a:r>
            <a:r>
              <a:rPr lang="ru-RU" sz="1600" b="1" dirty="0"/>
              <a:t>:</a:t>
            </a:r>
          </a:p>
          <a:p>
            <a:r>
              <a:rPr lang="ru-RU" sz="1600" dirty="0"/>
              <a:t> -знакомство с героями поселка Первомайский</a:t>
            </a:r>
            <a:r>
              <a:rPr lang="ru-RU" sz="1600" dirty="0" smtClean="0"/>
              <a:t>;</a:t>
            </a:r>
          </a:p>
          <a:p>
            <a:r>
              <a:rPr lang="ru-RU" sz="1600" dirty="0" smtClean="0"/>
              <a:t>-</a:t>
            </a:r>
            <a:r>
              <a:rPr lang="ru-RU" sz="1600" dirty="0"/>
              <a:t>закрепление знаний о понятии </a:t>
            </a:r>
            <a:r>
              <a:rPr lang="ru-RU" sz="1600" i="1" dirty="0"/>
              <a:t>«Родина</a:t>
            </a:r>
            <a:r>
              <a:rPr lang="ru-RU" sz="1600" i="1" dirty="0" smtClean="0"/>
              <a:t>»</a:t>
            </a:r>
            <a:r>
              <a:rPr lang="ru-RU" sz="1600" dirty="0" smtClean="0"/>
              <a:t>;</a:t>
            </a:r>
            <a:endParaRPr lang="ru-RU" sz="1600" dirty="0"/>
          </a:p>
          <a:p>
            <a:r>
              <a:rPr lang="ru-RU" sz="1600" dirty="0" smtClean="0"/>
              <a:t>-</a:t>
            </a:r>
            <a:r>
              <a:rPr lang="ru-RU" sz="1600" dirty="0"/>
              <a:t>знакомство с </a:t>
            </a:r>
            <a:r>
              <a:rPr lang="ru-RU" sz="1600" dirty="0" smtClean="0"/>
              <a:t>историей поселка;</a:t>
            </a:r>
            <a:endParaRPr lang="ru-RU" sz="1600" dirty="0"/>
          </a:p>
          <a:p>
            <a:r>
              <a:rPr lang="ru-RU" sz="1600" dirty="0"/>
              <a:t>-развитие познавательного интереса к истории </a:t>
            </a:r>
            <a:r>
              <a:rPr lang="ru-RU" sz="1600" dirty="0" smtClean="0"/>
              <a:t>родного поселка;</a:t>
            </a:r>
            <a:endParaRPr lang="ru-RU" sz="1600" dirty="0"/>
          </a:p>
          <a:p>
            <a:r>
              <a:rPr lang="ru-RU" sz="1600" dirty="0"/>
              <a:t>-формирование представлений о волевых качествах защитников Родины;</a:t>
            </a:r>
          </a:p>
          <a:p>
            <a:r>
              <a:rPr lang="ru-RU" sz="1600" dirty="0" smtClean="0"/>
              <a:t>-</a:t>
            </a:r>
            <a:r>
              <a:rPr lang="ru-RU" sz="1600" dirty="0"/>
              <a:t>воспитание любви к Родине, гордости за её достижения;</a:t>
            </a:r>
          </a:p>
          <a:p>
            <a:r>
              <a:rPr lang="ru-RU" sz="1600" dirty="0"/>
              <a:t>-воспитание уважительного отношения к историческому прошлому </a:t>
            </a:r>
            <a:r>
              <a:rPr lang="ru-RU" sz="1600" dirty="0" smtClean="0"/>
              <a:t>страны,  </a:t>
            </a:r>
            <a:r>
              <a:rPr lang="ru-RU" sz="1600" dirty="0"/>
              <a:t>своего народа;</a:t>
            </a:r>
          </a:p>
          <a:p>
            <a:r>
              <a:rPr lang="ru-RU" sz="1600" dirty="0"/>
              <a:t>-воспитание любви, сострадания к своему народу, уважительного отношения к защитникам Отечества, ветеранам Великой Отечественной войны</a:t>
            </a:r>
            <a:r>
              <a:rPr lang="ru-RU" sz="1600" dirty="0" smtClean="0"/>
              <a:t>.</a:t>
            </a:r>
            <a:endParaRPr lang="ru-RU" sz="1600" dirty="0"/>
          </a:p>
          <a:p>
            <a:endParaRPr lang="ru-RU"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Педагогический шедевр\Новая папка\X126wL_QbMs.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50000"/>
          <a:stretch/>
        </p:blipFill>
        <p:spPr bwMode="auto">
          <a:xfrm>
            <a:off x="107504" y="237440"/>
            <a:ext cx="2382114" cy="2971607"/>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7" name="Содержимое 6" descr="img0(12).jpg"/>
          <p:cNvPicPr>
            <a:picLocks noChangeAspect="1"/>
          </p:cNvPicPr>
          <p:nvPr/>
        </p:nvPicPr>
        <p:blipFill>
          <a:blip r:embed="rId3" cstate="print"/>
          <a:stretch>
            <a:fillRect/>
          </a:stretch>
        </p:blipFill>
        <p:spPr>
          <a:xfrm>
            <a:off x="602832" y="5157192"/>
            <a:ext cx="1347698" cy="1347753"/>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
        <p:nvSpPr>
          <p:cNvPr id="8" name="Заголовок 1"/>
          <p:cNvSpPr>
            <a:spLocks noGrp="1"/>
          </p:cNvSpPr>
          <p:nvPr>
            <p:ph type="title"/>
          </p:nvPr>
        </p:nvSpPr>
        <p:spPr>
          <a:xfrm>
            <a:off x="1622597" y="4005063"/>
            <a:ext cx="5613700" cy="2699891"/>
          </a:xfrm>
        </p:spPr>
        <p:txBody>
          <a:bodyPr>
            <a:normAutofit/>
          </a:bodyPr>
          <a:lstStyle/>
          <a:p>
            <a:pPr algn="ctr"/>
            <a:r>
              <a:rPr lang="ru-RU" sz="3600" i="1" spc="50" dirty="0" smtClean="0">
                <a:ln w="11430"/>
                <a:solidFill>
                  <a:srgbClr val="FF0000"/>
                </a:solidFill>
                <a:effectLst>
                  <a:outerShdw blurRad="76200" dist="50800" dir="5400000" algn="tl" rotWithShape="0">
                    <a:srgbClr val="000000">
                      <a:alpha val="65000"/>
                    </a:srgbClr>
                  </a:outerShdw>
                </a:effectLst>
                <a:latin typeface="Georgia" pitchFamily="18" charset="0"/>
              </a:rPr>
              <a:t/>
            </a:r>
            <a:br>
              <a:rPr lang="ru-RU" sz="3600" i="1" spc="50" dirty="0" smtClean="0">
                <a:ln w="11430"/>
                <a:solidFill>
                  <a:srgbClr val="FF0000"/>
                </a:solidFill>
                <a:effectLst>
                  <a:outerShdw blurRad="76200" dist="50800" dir="5400000" algn="tl" rotWithShape="0">
                    <a:srgbClr val="000000">
                      <a:alpha val="65000"/>
                    </a:srgbClr>
                  </a:outerShdw>
                </a:effectLst>
                <a:latin typeface="Georgia" pitchFamily="18" charset="0"/>
              </a:rPr>
            </a:br>
            <a:r>
              <a:rPr lang="ru-RU" sz="1800" spc="50" dirty="0" smtClean="0">
                <a:ln w="11430"/>
                <a:solidFill>
                  <a:schemeClr val="tx1"/>
                </a:solidFill>
                <a:effectLst>
                  <a:outerShdw blurRad="76200" dist="50800" dir="5400000" algn="tl" rotWithShape="0">
                    <a:srgbClr val="000000">
                      <a:alpha val="65000"/>
                    </a:srgbClr>
                  </a:outerShdw>
                </a:effectLst>
                <a:latin typeface="Georgia" pitchFamily="18" charset="0"/>
              </a:rPr>
              <a:t/>
            </a:r>
            <a:br>
              <a:rPr lang="ru-RU" sz="1800" spc="50" dirty="0" smtClean="0">
                <a:ln w="11430"/>
                <a:solidFill>
                  <a:schemeClr val="tx1"/>
                </a:solidFill>
                <a:effectLst>
                  <a:outerShdw blurRad="76200" dist="50800" dir="5400000" algn="tl" rotWithShape="0">
                    <a:srgbClr val="000000">
                      <a:alpha val="65000"/>
                    </a:srgbClr>
                  </a:outerShdw>
                </a:effectLst>
                <a:latin typeface="Georgia" pitchFamily="18" charset="0"/>
              </a:rPr>
            </a:br>
            <a:r>
              <a:rPr lang="ru-RU" sz="2200" dirty="0" smtClean="0">
                <a:solidFill>
                  <a:schemeClr val="tx1"/>
                </a:solidFill>
              </a:rPr>
              <a:t/>
            </a:r>
            <a:br>
              <a:rPr lang="ru-RU" sz="2200" dirty="0" smtClean="0">
                <a:solidFill>
                  <a:schemeClr val="tx1"/>
                </a:solidFill>
              </a:rPr>
            </a:br>
            <a:r>
              <a:rPr lang="ru-RU" sz="2200" i="1" dirty="0" smtClean="0">
                <a:solidFill>
                  <a:schemeClr val="tx1"/>
                </a:solidFill>
              </a:rPr>
              <a:t> </a:t>
            </a:r>
            <a:r>
              <a:rPr lang="ru-RU" sz="2200" dirty="0" smtClean="0">
                <a:solidFill>
                  <a:schemeClr val="tx2"/>
                </a:solidFill>
              </a:rPr>
              <a:t/>
            </a:r>
            <a:br>
              <a:rPr lang="ru-RU" sz="2200" dirty="0" smtClean="0">
                <a:solidFill>
                  <a:schemeClr val="tx2"/>
                </a:solidFill>
              </a:rPr>
            </a:br>
            <a:endParaRPr lang="ru-RU" sz="2200" dirty="0">
              <a:solidFill>
                <a:schemeClr val="tx2"/>
              </a:solidFill>
            </a:endParaRPr>
          </a:p>
        </p:txBody>
      </p:sp>
      <p:pic>
        <p:nvPicPr>
          <p:cNvPr id="1029" name="Picture 5" descr="Орден Красного знамени"/>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8272" y="3475203"/>
            <a:ext cx="861459" cy="134775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6"/>
          <p:cNvSpPr>
            <a:spLocks noChangeArrowheads="1"/>
          </p:cNvSpPr>
          <p:nvPr/>
        </p:nvSpPr>
        <p:spPr bwMode="auto">
          <a:xfrm>
            <a:off x="2489618" y="10644"/>
            <a:ext cx="6546878" cy="684735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98394"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B3D40"/>
                </a:solidFill>
                <a:effectLst/>
                <a:latin typeface="PTSerif-Regular"/>
                <a:cs typeface="Arial" pitchFamily="34" charset="0"/>
              </a:rPr>
              <a:t>Костенко Анатолий Михайлович</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B3D40"/>
                </a:solidFill>
                <a:effectLst/>
                <a:latin typeface="OpenSans-Bold"/>
                <a:cs typeface="Arial" pitchFamily="34" charset="0"/>
              </a:rPr>
              <a:t>капитан</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effectLst/>
                <a:latin typeface="OpenSans-Bold"/>
                <a:cs typeface="Arial" pitchFamily="34" charset="0"/>
              </a:rPr>
              <a:t>05.05.1958 – </a:t>
            </a:r>
            <a:r>
              <a:rPr kumimoji="0" lang="ru-RU" sz="1050" b="0" i="0" u="sng" strike="noStrike" cap="none" normalizeH="0" baseline="0" dirty="0" smtClean="0">
                <a:ln>
                  <a:noFill/>
                </a:ln>
                <a:effectLst/>
                <a:latin typeface="OpenSans-Bold"/>
                <a:cs typeface="Arial" pitchFamily="34" charset="0"/>
              </a:rPr>
              <a:t>15.11.1986</a:t>
            </a:r>
            <a:endParaRPr kumimoji="0" lang="ru-RU" sz="1050" b="0" i="0" u="none" strike="noStrike" cap="none" normalizeH="0" baseline="0" dirty="0" smtClean="0">
              <a:ln>
                <a:noFill/>
              </a:ln>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effectLst/>
                <a:latin typeface="Times New Roman" pitchFamily="18" charset="0"/>
                <a:cs typeface="Times New Roman" pitchFamily="18" charset="0"/>
              </a:rPr>
              <a:t> Костенко Анатолий Михайлович – начальник медицинского пункта парашютно-десантного батальона,   </a:t>
            </a:r>
          </a:p>
          <a:p>
            <a:pPr marL="0" marR="0" lvl="0" indent="0" defTabSz="914400" rtl="0" eaLnBrk="0" fontAlgn="base" latinLnBrk="0" hangingPunct="0">
              <a:lnSpc>
                <a:spcPct val="100000"/>
              </a:lnSpc>
              <a:spcBef>
                <a:spcPct val="0"/>
              </a:spcBef>
              <a:spcAft>
                <a:spcPct val="0"/>
              </a:spcAft>
              <a:buClrTx/>
              <a:buSzTx/>
              <a:buFontTx/>
              <a:buNone/>
              <a:tabLst/>
            </a:pPr>
            <a:r>
              <a:rPr lang="ru-RU" sz="1100" dirty="0">
                <a:latin typeface="Times New Roman" pitchFamily="18" charset="0"/>
                <a:cs typeface="Times New Roman" pitchFamily="18" charset="0"/>
              </a:rPr>
              <a:t> </a:t>
            </a:r>
            <a:r>
              <a:rPr kumimoji="0" lang="ru-RU" sz="1100" b="0" i="0" u="none" strike="noStrike" cap="none" normalizeH="0" baseline="0" dirty="0" smtClean="0">
                <a:ln>
                  <a:noFill/>
                </a:ln>
                <a:effectLst/>
                <a:latin typeface="Times New Roman" pitchFamily="18" charset="0"/>
                <a:cs typeface="Times New Roman" pitchFamily="18" charset="0"/>
              </a:rPr>
              <a:t>гвардии капитан медицинской службы.</a:t>
            </a:r>
          </a:p>
          <a:p>
            <a:r>
              <a:rPr kumimoji="0" lang="ru-RU" sz="1100" b="0" i="0" u="none" strike="noStrike" cap="none" normalizeH="0" baseline="0" dirty="0" smtClean="0">
                <a:ln>
                  <a:noFill/>
                </a:ln>
                <a:effectLst/>
                <a:latin typeface="Times New Roman" pitchFamily="18" charset="0"/>
                <a:cs typeface="Times New Roman" pitchFamily="18" charset="0"/>
              </a:rPr>
              <a:t> Родился 5 мая 1958 года в городе Снежное Донецкой области (Украина) в рабочей семье. Украинец. В 1975  </a:t>
            </a:r>
          </a:p>
          <a:p>
            <a:r>
              <a:rPr lang="ru-RU" sz="1100" dirty="0">
                <a:latin typeface="Times New Roman" pitchFamily="18" charset="0"/>
                <a:cs typeface="Times New Roman" pitchFamily="18" charset="0"/>
              </a:rPr>
              <a:t> </a:t>
            </a:r>
            <a:r>
              <a:rPr kumimoji="0" lang="ru-RU" sz="1100" b="0" i="0" u="none" strike="noStrike" cap="none" normalizeH="0" baseline="0" dirty="0" smtClean="0">
                <a:ln>
                  <a:noFill/>
                </a:ln>
                <a:effectLst/>
                <a:latin typeface="Times New Roman" pitchFamily="18" charset="0"/>
                <a:cs typeface="Times New Roman" pitchFamily="18" charset="0"/>
              </a:rPr>
              <a:t>году с отличием окончил Первомайскую среднюю школу (посёлок городского типа Первомайское, в черте   </a:t>
            </a:r>
          </a:p>
          <a:p>
            <a:r>
              <a:rPr lang="ru-RU" sz="1100" dirty="0">
                <a:latin typeface="Times New Roman" pitchFamily="18" charset="0"/>
                <a:cs typeface="Times New Roman" pitchFamily="18" charset="0"/>
              </a:rPr>
              <a:t> </a:t>
            </a:r>
            <a:r>
              <a:rPr kumimoji="0" lang="ru-RU" sz="1100" b="0" i="0" u="none" strike="noStrike" cap="none" normalizeH="0" baseline="0" dirty="0" smtClean="0">
                <a:ln>
                  <a:noFill/>
                </a:ln>
                <a:effectLst/>
                <a:latin typeface="Times New Roman" pitchFamily="18" charset="0"/>
                <a:cs typeface="Times New Roman" pitchFamily="18" charset="0"/>
              </a:rPr>
              <a:t>города Снежное).</a:t>
            </a:r>
            <a:r>
              <a:rPr lang="ru-RU" sz="1100" dirty="0">
                <a:latin typeface="Times New Roman" pitchFamily="18" charset="0"/>
                <a:cs typeface="Times New Roman" pitchFamily="18" charset="0"/>
              </a:rPr>
              <a:t> В Вооруженных Силах СССР с 1 сентября 1975 года. В 1981 году окончил </a:t>
            </a:r>
            <a:r>
              <a:rPr lang="ru-RU" sz="1100" dirty="0" smtClean="0">
                <a:latin typeface="Times New Roman" pitchFamily="18" charset="0"/>
                <a:cs typeface="Times New Roman" pitchFamily="18" charset="0"/>
              </a:rPr>
              <a:t> </a:t>
            </a: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Ленинградскую  военно-медицинскую </a:t>
            </a:r>
            <a:r>
              <a:rPr lang="ru-RU" sz="1100" dirty="0">
                <a:latin typeface="Times New Roman" pitchFamily="18" charset="0"/>
                <a:cs typeface="Times New Roman" pitchFamily="18" charset="0"/>
              </a:rPr>
              <a:t>академию (факультет воздушно-десантных войск).</a:t>
            </a: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В </a:t>
            </a:r>
            <a:r>
              <a:rPr lang="ru-RU" sz="1100" dirty="0">
                <a:latin typeface="Times New Roman" pitchFamily="18" charset="0"/>
                <a:cs typeface="Times New Roman" pitchFamily="18" charset="0"/>
              </a:rPr>
              <a:t>Республике Афганистан с августа 1985 года. Служил начальником медицинского пункта </a:t>
            </a:r>
            <a:r>
              <a:rPr lang="ru-RU" sz="1100" dirty="0" smtClean="0">
                <a:latin typeface="Times New Roman" pitchFamily="18" charset="0"/>
                <a:cs typeface="Times New Roman" pitchFamily="18" charset="0"/>
              </a:rPr>
              <a:t>парашютно-</a:t>
            </a: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десантного </a:t>
            </a:r>
            <a:r>
              <a:rPr lang="ru-RU" sz="1100" dirty="0">
                <a:latin typeface="Times New Roman" pitchFamily="18" charset="0"/>
                <a:cs typeface="Times New Roman" pitchFamily="18" charset="0"/>
              </a:rPr>
              <a:t>батальона 350-го гвардейского парашютно-десантного полка 103-й гвардейской </a:t>
            </a:r>
            <a:r>
              <a:rPr lang="ru-RU" sz="1100" dirty="0" smtClean="0">
                <a:latin typeface="Times New Roman" pitchFamily="18" charset="0"/>
                <a:cs typeface="Times New Roman" pitchFamily="18" charset="0"/>
              </a:rPr>
              <a:t>воздушно-</a:t>
            </a: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десантной </a:t>
            </a:r>
            <a:r>
              <a:rPr lang="ru-RU" sz="1100" dirty="0">
                <a:latin typeface="Times New Roman" pitchFamily="18" charset="0"/>
                <a:cs typeface="Times New Roman" pitchFamily="18" charset="0"/>
              </a:rPr>
              <a:t>дивизии (войсковая часть полевая почта 35919; город Кабул). Принимал участие в 29 боевых </a:t>
            </a:r>
            <a:endParaRPr lang="ru-RU" sz="1100" dirty="0" smtClean="0">
              <a:latin typeface="Times New Roman" pitchFamily="18" charset="0"/>
              <a:cs typeface="Times New Roman" pitchFamily="18" charset="0"/>
            </a:endParaRP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операциях</a:t>
            </a:r>
            <a:r>
              <a:rPr lang="ru-RU" sz="1100" dirty="0">
                <a:latin typeface="Times New Roman" pitchFamily="18" charset="0"/>
                <a:cs typeface="Times New Roman" pitchFamily="18" charset="0"/>
              </a:rPr>
              <a:t>. В боевой обстановке оказал медицинскую помощь более 50 раненным и больным, сам был </a:t>
            </a:r>
            <a:endParaRPr lang="ru-RU" sz="1100"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 дважды </a:t>
            </a:r>
            <a:r>
              <a:rPr lang="ru-RU" sz="1100" dirty="0">
                <a:latin typeface="Times New Roman" pitchFamily="18" charset="0"/>
                <a:cs typeface="Times New Roman" pitchFamily="18" charset="0"/>
              </a:rPr>
              <a:t>контужен.</a:t>
            </a: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15 </a:t>
            </a:r>
            <a:r>
              <a:rPr lang="ru-RU" sz="1100" dirty="0">
                <a:latin typeface="Times New Roman" pitchFamily="18" charset="0"/>
                <a:cs typeface="Times New Roman" pitchFamily="18" charset="0"/>
              </a:rPr>
              <a:t>октября 1986 года капитан </a:t>
            </a:r>
            <a:r>
              <a:rPr lang="ru-RU" sz="1100" dirty="0" err="1">
                <a:latin typeface="Times New Roman" pitchFamily="18" charset="0"/>
                <a:cs typeface="Times New Roman" pitchFamily="18" charset="0"/>
              </a:rPr>
              <a:t>А.М.Костенко</a:t>
            </a:r>
            <a:r>
              <a:rPr lang="ru-RU" sz="1100" dirty="0">
                <a:latin typeface="Times New Roman" pitchFamily="18" charset="0"/>
                <a:cs typeface="Times New Roman" pitchFamily="18" charset="0"/>
              </a:rPr>
              <a:t> принимал участие в сопровождении колонны машин с </a:t>
            </a:r>
            <a:endParaRPr lang="ru-RU" sz="1100" dirty="0" smtClean="0">
              <a:latin typeface="Times New Roman" pitchFamily="18" charset="0"/>
              <a:cs typeface="Times New Roman" pitchFamily="18" charset="0"/>
            </a:endParaRP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боеприпасами </a:t>
            </a:r>
            <a:r>
              <a:rPr lang="ru-RU" sz="1100" dirty="0">
                <a:latin typeface="Times New Roman" pitchFamily="18" charset="0"/>
                <a:cs typeface="Times New Roman" pitchFamily="18" charset="0"/>
              </a:rPr>
              <a:t>по маршруту Кабул – </a:t>
            </a:r>
            <a:r>
              <a:rPr lang="ru-RU" sz="1100" dirty="0" err="1">
                <a:latin typeface="Times New Roman" pitchFamily="18" charset="0"/>
                <a:cs typeface="Times New Roman" pitchFamily="18" charset="0"/>
              </a:rPr>
              <a:t>Гардез</a:t>
            </a:r>
            <a:r>
              <a:rPr lang="ru-RU" sz="1100" dirty="0">
                <a:latin typeface="Times New Roman" pitchFamily="18" charset="0"/>
                <a:cs typeface="Times New Roman" pitchFamily="18" charset="0"/>
              </a:rPr>
              <a:t>. На одном из сложных участков дороги колонна попала на </a:t>
            </a:r>
            <a:endParaRPr lang="ru-RU" sz="1100" dirty="0" smtClean="0">
              <a:latin typeface="Times New Roman" pitchFamily="18" charset="0"/>
              <a:cs typeface="Times New Roman" pitchFamily="18" charset="0"/>
            </a:endParaRP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минное </a:t>
            </a:r>
            <a:r>
              <a:rPr lang="ru-RU" sz="1100" dirty="0">
                <a:latin typeface="Times New Roman" pitchFamily="18" charset="0"/>
                <a:cs typeface="Times New Roman" pitchFamily="18" charset="0"/>
              </a:rPr>
              <a:t>поле и была обстреляна </a:t>
            </a:r>
            <a:r>
              <a:rPr lang="ru-RU" sz="1100" dirty="0" err="1">
                <a:latin typeface="Times New Roman" pitchFamily="18" charset="0"/>
                <a:cs typeface="Times New Roman" pitchFamily="18" charset="0"/>
              </a:rPr>
              <a:t>душманами</a:t>
            </a:r>
            <a:r>
              <a:rPr lang="ru-RU" sz="1100" dirty="0">
                <a:latin typeface="Times New Roman" pitchFamily="18" charset="0"/>
                <a:cs typeface="Times New Roman" pitchFamily="18" charset="0"/>
              </a:rPr>
              <a:t> из стрелкового оружия и гранатометов. Машина, на которой </a:t>
            </a:r>
            <a:r>
              <a:rPr lang="ru-RU" sz="1100" dirty="0" smtClean="0">
                <a:latin typeface="Times New Roman" pitchFamily="18" charset="0"/>
                <a:cs typeface="Times New Roman" pitchFamily="18" charset="0"/>
              </a:rPr>
              <a:t>   </a:t>
            </a: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ехал </a:t>
            </a:r>
            <a:r>
              <a:rPr lang="ru-RU" sz="1100" dirty="0">
                <a:latin typeface="Times New Roman" pitchFamily="18" charset="0"/>
                <a:cs typeface="Times New Roman" pitchFamily="18" charset="0"/>
              </a:rPr>
              <a:t>капитан </a:t>
            </a:r>
            <a:r>
              <a:rPr lang="ru-RU" sz="1100" dirty="0" err="1">
                <a:latin typeface="Times New Roman" pitchFamily="18" charset="0"/>
                <a:cs typeface="Times New Roman" pitchFamily="18" charset="0"/>
              </a:rPr>
              <a:t>А.М.Костенко</a:t>
            </a:r>
            <a:r>
              <a:rPr lang="ru-RU" sz="1100" dirty="0">
                <a:latin typeface="Times New Roman" pitchFamily="18" charset="0"/>
                <a:cs typeface="Times New Roman" pitchFamily="18" charset="0"/>
              </a:rPr>
              <a:t>, наехала на мину. В результате взрыва он получил сотрясение мозга и другие </a:t>
            </a:r>
            <a:endParaRPr lang="ru-RU" sz="1100" dirty="0" smtClean="0">
              <a:latin typeface="Times New Roman" pitchFamily="18" charset="0"/>
              <a:cs typeface="Times New Roman" pitchFamily="18" charset="0"/>
            </a:endParaRP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раны</a:t>
            </a:r>
            <a:r>
              <a:rPr lang="ru-RU" sz="1100" dirty="0">
                <a:latin typeface="Times New Roman" pitchFamily="18" charset="0"/>
                <a:cs typeface="Times New Roman" pitchFamily="18" charset="0"/>
              </a:rPr>
              <a:t>. Несмотря на это, капитан </a:t>
            </a:r>
            <a:r>
              <a:rPr lang="ru-RU" sz="1100" dirty="0" err="1">
                <a:latin typeface="Times New Roman" pitchFamily="18" charset="0"/>
                <a:cs typeface="Times New Roman" pitchFamily="18" charset="0"/>
              </a:rPr>
              <a:t>А.М.Костенко</a:t>
            </a:r>
            <a:r>
              <a:rPr lang="ru-RU" sz="1100" dirty="0">
                <a:latin typeface="Times New Roman" pitchFamily="18" charset="0"/>
                <a:cs typeface="Times New Roman" pitchFamily="18" charset="0"/>
              </a:rPr>
              <a:t> под непрерывным огнем противника оказал медицинскую </a:t>
            </a:r>
            <a:endParaRPr lang="ru-RU" sz="1100" dirty="0" smtClean="0">
              <a:latin typeface="Times New Roman" pitchFamily="18" charset="0"/>
              <a:cs typeface="Times New Roman" pitchFamily="18" charset="0"/>
            </a:endParaRP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помощь </a:t>
            </a:r>
            <a:r>
              <a:rPr lang="ru-RU" sz="1100" dirty="0">
                <a:latin typeface="Times New Roman" pitchFamily="18" charset="0"/>
                <a:cs typeface="Times New Roman" pitchFamily="18" charset="0"/>
              </a:rPr>
              <a:t>троим раненным солдатам.</a:t>
            </a: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15 </a:t>
            </a:r>
            <a:r>
              <a:rPr lang="ru-RU" sz="1100" dirty="0">
                <a:latin typeface="Times New Roman" pitchFamily="18" charset="0"/>
                <a:cs typeface="Times New Roman" pitchFamily="18" charset="0"/>
              </a:rPr>
              <a:t>ноября 1986 года в районе кишлака </a:t>
            </a:r>
            <a:r>
              <a:rPr lang="ru-RU" sz="1100" dirty="0" err="1">
                <a:latin typeface="Times New Roman" pitchFamily="18" charset="0"/>
                <a:cs typeface="Times New Roman" pitchFamily="18" charset="0"/>
              </a:rPr>
              <a:t>Санджан</a:t>
            </a:r>
            <a:r>
              <a:rPr lang="ru-RU" sz="1100" dirty="0">
                <a:latin typeface="Times New Roman" pitchFamily="18" charset="0"/>
                <a:cs typeface="Times New Roman" pitchFamily="18" charset="0"/>
              </a:rPr>
              <a:t> парашютно-десантная рота, в составе которой находился </a:t>
            </a:r>
            <a:endParaRPr lang="ru-RU" sz="1100" dirty="0" smtClean="0">
              <a:latin typeface="Times New Roman" pitchFamily="18" charset="0"/>
              <a:cs typeface="Times New Roman" pitchFamily="18" charset="0"/>
            </a:endParaRP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капитан </a:t>
            </a:r>
            <a:r>
              <a:rPr lang="ru-RU" sz="1100" dirty="0" err="1">
                <a:latin typeface="Times New Roman" pitchFamily="18" charset="0"/>
                <a:cs typeface="Times New Roman" pitchFamily="18" charset="0"/>
              </a:rPr>
              <a:t>А.М.Костенко</a:t>
            </a:r>
            <a:r>
              <a:rPr lang="ru-RU" sz="1100" dirty="0">
                <a:latin typeface="Times New Roman" pitchFamily="18" charset="0"/>
                <a:cs typeface="Times New Roman" pitchFamily="18" charset="0"/>
              </a:rPr>
              <a:t>, выполняла задание в пешем порядке в районе, недоступном для бронетехники. </a:t>
            </a:r>
            <a:endParaRPr lang="ru-RU" sz="1100" dirty="0" smtClean="0">
              <a:latin typeface="Times New Roman" pitchFamily="18" charset="0"/>
              <a:cs typeface="Times New Roman" pitchFamily="18" charset="0"/>
            </a:endParaRP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После </a:t>
            </a:r>
            <a:r>
              <a:rPr lang="ru-RU" sz="1100" dirty="0">
                <a:latin typeface="Times New Roman" pitchFamily="18" charset="0"/>
                <a:cs typeface="Times New Roman" pitchFamily="18" charset="0"/>
              </a:rPr>
              <a:t>выполнения задания при выходе к бронетехнике группа попала под сильный обстрел противника и </a:t>
            </a:r>
            <a:endParaRPr lang="ru-RU" sz="1100" dirty="0" smtClean="0">
              <a:latin typeface="Times New Roman" pitchFamily="18" charset="0"/>
              <a:cs typeface="Times New Roman" pitchFamily="18" charset="0"/>
            </a:endParaRP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вынуждена </a:t>
            </a:r>
            <a:r>
              <a:rPr lang="ru-RU" sz="1100" dirty="0">
                <a:latin typeface="Times New Roman" pitchFamily="18" charset="0"/>
                <a:cs typeface="Times New Roman" pitchFamily="18" charset="0"/>
              </a:rPr>
              <a:t>была принять бой на невыгодных позициях. Бой продолжался с 15 до 23 часов. Капитан </a:t>
            </a:r>
            <a:endParaRPr lang="ru-RU" sz="1100" dirty="0" smtClean="0">
              <a:latin typeface="Times New Roman" pitchFamily="18" charset="0"/>
              <a:cs typeface="Times New Roman" pitchFamily="18" charset="0"/>
            </a:endParaRPr>
          </a:p>
          <a:p>
            <a:r>
              <a:rPr lang="ru-RU" sz="1100" dirty="0">
                <a:latin typeface="Times New Roman" pitchFamily="18" charset="0"/>
                <a:cs typeface="Times New Roman" pitchFamily="18" charset="0"/>
              </a:rPr>
              <a:t> </a:t>
            </a:r>
            <a:r>
              <a:rPr lang="ru-RU" sz="1100" dirty="0" err="1" smtClean="0">
                <a:latin typeface="Times New Roman" pitchFamily="18" charset="0"/>
                <a:cs typeface="Times New Roman" pitchFamily="18" charset="0"/>
              </a:rPr>
              <a:t>А.М.Костенко</a:t>
            </a:r>
            <a:r>
              <a:rPr lang="ru-RU" sz="1100" dirty="0" smtClean="0">
                <a:latin typeface="Times New Roman" pitchFamily="18" charset="0"/>
                <a:cs typeface="Times New Roman" pitchFamily="18" charset="0"/>
              </a:rPr>
              <a:t> </a:t>
            </a:r>
            <a:r>
              <a:rPr lang="ru-RU" sz="1100" dirty="0">
                <a:latin typeface="Times New Roman" pitchFamily="18" charset="0"/>
                <a:cs typeface="Times New Roman" pitchFamily="18" charset="0"/>
              </a:rPr>
              <a:t>вел ответный огонь по </a:t>
            </a:r>
            <a:r>
              <a:rPr lang="ru-RU" sz="1100" dirty="0" err="1">
                <a:latin typeface="Times New Roman" pitchFamily="18" charset="0"/>
                <a:cs typeface="Times New Roman" pitchFamily="18" charset="0"/>
              </a:rPr>
              <a:t>душманам</a:t>
            </a:r>
            <a:r>
              <a:rPr lang="ru-RU" sz="1100" dirty="0">
                <a:latin typeface="Times New Roman" pitchFamily="18" charset="0"/>
                <a:cs typeface="Times New Roman" pitchFamily="18" charset="0"/>
              </a:rPr>
              <a:t>, оказывал медицинскую помощь раненным бойцам. </a:t>
            </a:r>
            <a:endParaRPr lang="ru-RU" sz="1100" dirty="0" smtClean="0">
              <a:latin typeface="Times New Roman" pitchFamily="18" charset="0"/>
              <a:cs typeface="Times New Roman" pitchFamily="18" charset="0"/>
            </a:endParaRP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Вместе    с </a:t>
            </a:r>
            <a:r>
              <a:rPr lang="ru-RU" sz="1100" dirty="0">
                <a:latin typeface="Times New Roman" pitchFamily="18" charset="0"/>
                <a:cs typeface="Times New Roman" pitchFamily="18" charset="0"/>
              </a:rPr>
              <a:t>сержантом </a:t>
            </a:r>
            <a:r>
              <a:rPr lang="ru-RU" sz="1100" dirty="0" err="1">
                <a:latin typeface="Times New Roman" pitchFamily="18" charset="0"/>
                <a:cs typeface="Times New Roman" pitchFamily="18" charset="0"/>
              </a:rPr>
              <a:t>В.Пущиным</a:t>
            </a:r>
            <a:r>
              <a:rPr lang="ru-RU" sz="1100" dirty="0">
                <a:latin typeface="Times New Roman" pitchFamily="18" charset="0"/>
                <a:cs typeface="Times New Roman" pitchFamily="18" charset="0"/>
              </a:rPr>
              <a:t> он сумел занять позицию, господствующую над местностью, благодаря </a:t>
            </a:r>
            <a:endParaRPr lang="ru-RU" sz="1100" dirty="0" smtClean="0">
              <a:latin typeface="Times New Roman" pitchFamily="18" charset="0"/>
              <a:cs typeface="Times New Roman" pitchFamily="18" charset="0"/>
            </a:endParaRP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чему </a:t>
            </a:r>
            <a:r>
              <a:rPr lang="ru-RU" sz="1100" dirty="0">
                <a:latin typeface="Times New Roman" pitchFamily="18" charset="0"/>
                <a:cs typeface="Times New Roman" pitchFamily="18" charset="0"/>
              </a:rPr>
              <a:t>была обеспечена эвакуация раненых. Во время эвакуации раненых капитан </a:t>
            </a:r>
            <a:r>
              <a:rPr lang="ru-RU" sz="1100" dirty="0" err="1">
                <a:latin typeface="Times New Roman" pitchFamily="18" charset="0"/>
                <a:cs typeface="Times New Roman" pitchFamily="18" charset="0"/>
              </a:rPr>
              <a:t>А.М.Костенко</a:t>
            </a:r>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получил           </a:t>
            </a: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огнестрельное </a:t>
            </a:r>
            <a:r>
              <a:rPr lang="ru-RU" sz="1100" dirty="0">
                <a:latin typeface="Times New Roman" pitchFamily="18" charset="0"/>
                <a:cs typeface="Times New Roman" pitchFamily="18" charset="0"/>
              </a:rPr>
              <a:t>пулевое сквозное ранение правой половины грудной клетки, при этом остался на открытой </a:t>
            </a:r>
            <a:r>
              <a:rPr lang="ru-RU" sz="1100" dirty="0" smtClean="0">
                <a:latin typeface="Times New Roman" pitchFamily="18" charset="0"/>
                <a:cs typeface="Times New Roman" pitchFamily="18" charset="0"/>
              </a:rPr>
              <a:t> </a:t>
            </a: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местности</a:t>
            </a:r>
            <a:r>
              <a:rPr lang="ru-RU" sz="1100" dirty="0">
                <a:latin typeface="Times New Roman" pitchFamily="18" charset="0"/>
                <a:cs typeface="Times New Roman" pitchFamily="18" charset="0"/>
              </a:rPr>
              <a:t>, что не позволило его быстро эвакуировать. После подхода дополнительных сил он был </a:t>
            </a:r>
            <a:endParaRPr lang="ru-RU" sz="1100" dirty="0" smtClean="0">
              <a:latin typeface="Times New Roman" pitchFamily="18" charset="0"/>
              <a:cs typeface="Times New Roman" pitchFamily="18" charset="0"/>
            </a:endParaRP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 вынесен </a:t>
            </a:r>
            <a:r>
              <a:rPr lang="ru-RU" sz="1100" dirty="0">
                <a:latin typeface="Times New Roman" pitchFamily="18" charset="0"/>
                <a:cs typeface="Times New Roman" pitchFamily="18" charset="0"/>
              </a:rPr>
              <a:t>с поля боя, но умер во время эвакуации, не приходя в сознание.</a:t>
            </a:r>
          </a:p>
          <a:p>
            <a:r>
              <a:rPr lang="ru-RU" sz="1100" dirty="0" smtClean="0">
                <a:latin typeface="Times New Roman" pitchFamily="18" charset="0"/>
                <a:cs typeface="Times New Roman" pitchFamily="18" charset="0"/>
              </a:rPr>
              <a:t>  Похоронен </a:t>
            </a:r>
            <a:r>
              <a:rPr lang="ru-RU" sz="1100" dirty="0">
                <a:latin typeface="Times New Roman" pitchFamily="18" charset="0"/>
                <a:cs typeface="Times New Roman" pitchFamily="18" charset="0"/>
              </a:rPr>
              <a:t>на Старом кладбище посёлка городского типа Первомайское (кладбище шахты №2) в городе </a:t>
            </a:r>
            <a:r>
              <a:rPr lang="ru-RU" sz="1100" dirty="0" smtClean="0">
                <a:latin typeface="Times New Roman" pitchFamily="18" charset="0"/>
                <a:cs typeface="Times New Roman" pitchFamily="18" charset="0"/>
              </a:rPr>
              <a:t> </a:t>
            </a: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 Снежное</a:t>
            </a:r>
            <a:r>
              <a:rPr lang="ru-RU" sz="1100" dirty="0">
                <a:latin typeface="Times New Roman" pitchFamily="18" charset="0"/>
                <a:cs typeface="Times New Roman" pitchFamily="18" charset="0"/>
              </a:rPr>
              <a:t>.</a:t>
            </a:r>
          </a:p>
          <a:p>
            <a:r>
              <a:rPr lang="ru-RU" sz="1100" dirty="0" smtClean="0">
                <a:latin typeface="Times New Roman" pitchFamily="18" charset="0"/>
                <a:cs typeface="Times New Roman" pitchFamily="18" charset="0"/>
              </a:rPr>
              <a:t>  Награжден </a:t>
            </a:r>
            <a:r>
              <a:rPr lang="ru-RU" sz="1100" dirty="0">
                <a:latin typeface="Times New Roman" pitchFamily="18" charset="0"/>
                <a:cs typeface="Times New Roman" pitchFamily="18" charset="0"/>
              </a:rPr>
              <a:t>орденом Красного Знамени (1987; посмертно), медалями.</a:t>
            </a:r>
          </a:p>
          <a:p>
            <a:r>
              <a:rPr lang="ru-RU" sz="1100" dirty="0" smtClean="0">
                <a:latin typeface="Times New Roman" pitchFamily="18" charset="0"/>
                <a:cs typeface="Times New Roman" pitchFamily="18" charset="0"/>
              </a:rPr>
              <a:t>   В </a:t>
            </a:r>
            <a:r>
              <a:rPr lang="ru-RU" sz="1100" dirty="0">
                <a:latin typeface="Times New Roman" pitchFamily="18" charset="0"/>
                <a:cs typeface="Times New Roman" pitchFamily="18" charset="0"/>
              </a:rPr>
              <a:t>городе Снежное в Первомайской средней школе (улица </a:t>
            </a:r>
            <a:r>
              <a:rPr lang="ru-RU" sz="1100" dirty="0" err="1">
                <a:latin typeface="Times New Roman" pitchFamily="18" charset="0"/>
                <a:cs typeface="Times New Roman" pitchFamily="18" charset="0"/>
              </a:rPr>
              <a:t>Адарадского</a:t>
            </a:r>
            <a:r>
              <a:rPr lang="ru-RU" sz="1100" dirty="0">
                <a:latin typeface="Times New Roman" pitchFamily="18" charset="0"/>
                <a:cs typeface="Times New Roman" pitchFamily="18" charset="0"/>
              </a:rPr>
              <a:t>, 1), в которой учился </a:t>
            </a:r>
            <a:r>
              <a:rPr lang="ru-RU" sz="1100" dirty="0" smtClean="0">
                <a:latin typeface="Times New Roman" pitchFamily="18" charset="0"/>
                <a:cs typeface="Times New Roman" pitchFamily="18" charset="0"/>
              </a:rPr>
              <a:t> </a:t>
            </a: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 </a:t>
            </a:r>
            <a:r>
              <a:rPr lang="ru-RU" sz="1100" dirty="0" err="1" smtClean="0">
                <a:latin typeface="Times New Roman" pitchFamily="18" charset="0"/>
                <a:cs typeface="Times New Roman" pitchFamily="18" charset="0"/>
              </a:rPr>
              <a:t>А.М.Костенко</a:t>
            </a:r>
            <a:r>
              <a:rPr lang="ru-RU" sz="1100" dirty="0">
                <a:latin typeface="Times New Roman" pitchFamily="18" charset="0"/>
                <a:cs typeface="Times New Roman" pitchFamily="18" charset="0"/>
              </a:rPr>
              <a:t>, установлена мемориальная доска. В музее школы воину-интернационалисту посвящена </a:t>
            </a:r>
            <a:endParaRPr lang="ru-RU" sz="1100" dirty="0" smtClean="0">
              <a:latin typeface="Times New Roman" pitchFamily="18" charset="0"/>
              <a:cs typeface="Times New Roman" pitchFamily="18" charset="0"/>
            </a:endParaRP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одна </a:t>
            </a:r>
            <a:r>
              <a:rPr lang="ru-RU" sz="1100" dirty="0">
                <a:latin typeface="Times New Roman" pitchFamily="18" charset="0"/>
                <a:cs typeface="Times New Roman" pitchFamily="18" charset="0"/>
              </a:rPr>
              <a:t>из экспозиций, где представлены его личные вещи, фотографии, документы. Его именем названа </a:t>
            </a:r>
            <a:endParaRPr lang="ru-RU" sz="1100" dirty="0" smtClean="0">
              <a:latin typeface="Times New Roman" pitchFamily="18" charset="0"/>
              <a:cs typeface="Times New Roman" pitchFamily="18" charset="0"/>
            </a:endParaRPr>
          </a:p>
          <a:p>
            <a:r>
              <a:rPr lang="ru-RU" sz="1100" dirty="0">
                <a:latin typeface="Times New Roman" pitchFamily="18" charset="0"/>
                <a:cs typeface="Times New Roman" pitchFamily="18" charset="0"/>
              </a:rPr>
              <a:t> </a:t>
            </a:r>
            <a:r>
              <a:rPr lang="ru-RU" sz="1100" dirty="0" smtClean="0">
                <a:latin typeface="Times New Roman" pitchFamily="18" charset="0"/>
                <a:cs typeface="Times New Roman" pitchFamily="18" charset="0"/>
              </a:rPr>
              <a:t> улица </a:t>
            </a:r>
            <a:r>
              <a:rPr lang="ru-RU" sz="1100" dirty="0">
                <a:latin typeface="Times New Roman" pitchFamily="18" charset="0"/>
                <a:cs typeface="Times New Roman" pitchFamily="18" charset="0"/>
              </a:rPr>
              <a:t>в городе Снежное. В средней школе №11 города Снежное имя </a:t>
            </a:r>
            <a:r>
              <a:rPr lang="ru-RU" sz="1100" dirty="0" err="1">
                <a:latin typeface="Times New Roman" pitchFamily="18" charset="0"/>
                <a:cs typeface="Times New Roman" pitchFamily="18" charset="0"/>
              </a:rPr>
              <a:t>А.М.Костенко</a:t>
            </a:r>
            <a:r>
              <a:rPr lang="ru-RU" sz="1100" dirty="0">
                <a:latin typeface="Times New Roman" pitchFamily="18" charset="0"/>
                <a:cs typeface="Times New Roman" pitchFamily="18" charset="0"/>
              </a:rPr>
              <a:t> носил пионерский </a:t>
            </a:r>
            <a:endParaRPr lang="ru-RU" sz="1100"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  отряд</a:t>
            </a:r>
            <a:endParaRPr lang="ru-RU" sz="1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Управляющая кнопка: возврат 3">
            <a:hlinkClick r:id="" action="ppaction://hlinkshowjump?jump=lastslideviewed" highlightClick="1"/>
          </p:cNvPr>
          <p:cNvSpPr/>
          <p:nvPr/>
        </p:nvSpPr>
        <p:spPr>
          <a:xfrm>
            <a:off x="7956376" y="6093296"/>
            <a:ext cx="936104"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возврат 6">
            <a:hlinkClick r:id="" action="ppaction://hlinkshowjump?jump=lastslideviewed" highlightClick="1"/>
          </p:cNvPr>
          <p:cNvSpPr/>
          <p:nvPr/>
        </p:nvSpPr>
        <p:spPr>
          <a:xfrm>
            <a:off x="7956376" y="6021288"/>
            <a:ext cx="1008112"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1" name="Picture 3" descr="D:\Педагогический шедевр\Новая папка\-tdhDco4St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188639"/>
            <a:ext cx="2898322" cy="36244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D:\Педагогический шедевр\Новая папка\hf_O5qtf5F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66166" y="3358769"/>
            <a:ext cx="2898322" cy="34064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2" name="Picture 3" descr="D:\Педагогический шедевр\Новая папка\gf_gOFz6a4c.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2874"/>
          <a:stretch/>
        </p:blipFill>
        <p:spPr bwMode="auto">
          <a:xfrm>
            <a:off x="251520" y="1196752"/>
            <a:ext cx="4744987" cy="5338160"/>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Педагогический шедевр\Новая папка\6a8x32b_K0g.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384" r="5640" b="20311"/>
          <a:stretch/>
        </p:blipFill>
        <p:spPr bwMode="auto">
          <a:xfrm>
            <a:off x="395536" y="2090150"/>
            <a:ext cx="3662405" cy="4291178"/>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5" name="Picture 3" descr="D:\Педагогический шедевр\Новая папка\z_6MceLDjF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8658" b="9899"/>
          <a:stretch/>
        </p:blipFill>
        <p:spPr bwMode="auto">
          <a:xfrm>
            <a:off x="5003972" y="929624"/>
            <a:ext cx="3383922" cy="23210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6" name="Picture 4" descr="D:\Педагогический шедевр\Новая папка\aqA_94GVw_M.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9007"/>
          <a:stretch/>
        </p:blipFill>
        <p:spPr bwMode="auto">
          <a:xfrm>
            <a:off x="4618891" y="3889487"/>
            <a:ext cx="4069470" cy="27771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246461" y="450842"/>
            <a:ext cx="3484509" cy="1200329"/>
          </a:xfrm>
          <a:prstGeom prst="rect">
            <a:avLst/>
          </a:prstGeom>
        </p:spPr>
        <p:txBody>
          <a:bodyPr wrap="square">
            <a:spAutoFit/>
          </a:bodyPr>
          <a:lstStyle/>
          <a:p>
            <a:pPr algn="ctr"/>
            <a:r>
              <a:rPr lang="ru-RU" dirty="0" smtClean="0"/>
              <a:t>Надежда, Миша и Костик – вдова и дети </a:t>
            </a:r>
          </a:p>
          <a:p>
            <a:pPr algn="ctr"/>
            <a:r>
              <a:rPr lang="ru-RU" dirty="0" smtClean="0"/>
              <a:t>капитана медицинской службы Анатолия Костенко</a:t>
            </a:r>
            <a:endParaRPr lang="ru-RU" dirty="0"/>
          </a:p>
        </p:txBody>
      </p:sp>
      <p:sp>
        <p:nvSpPr>
          <p:cNvPr id="10" name="Прямоугольник 9"/>
          <p:cNvSpPr/>
          <p:nvPr/>
        </p:nvSpPr>
        <p:spPr>
          <a:xfrm>
            <a:off x="4843098" y="133634"/>
            <a:ext cx="3621056" cy="646331"/>
          </a:xfrm>
          <a:prstGeom prst="rect">
            <a:avLst/>
          </a:prstGeom>
        </p:spPr>
        <p:txBody>
          <a:bodyPr wrap="none">
            <a:spAutoFit/>
          </a:bodyPr>
          <a:lstStyle/>
          <a:p>
            <a:pPr algn="ctr"/>
            <a:r>
              <a:rPr lang="ru-RU" dirty="0" smtClean="0"/>
              <a:t>Анатолий Костенко с товарищами </a:t>
            </a:r>
          </a:p>
          <a:p>
            <a:pPr algn="ctr"/>
            <a:r>
              <a:rPr lang="ru-RU" dirty="0" smtClean="0"/>
              <a:t>и афганскими детьми</a:t>
            </a:r>
            <a:endParaRPr lang="ru-RU" dirty="0"/>
          </a:p>
        </p:txBody>
      </p:sp>
      <p:sp>
        <p:nvSpPr>
          <p:cNvPr id="11" name="Прямоугольник 10"/>
          <p:cNvSpPr/>
          <p:nvPr/>
        </p:nvSpPr>
        <p:spPr>
          <a:xfrm>
            <a:off x="4745251" y="3250675"/>
            <a:ext cx="3718903" cy="646331"/>
          </a:xfrm>
          <a:prstGeom prst="rect">
            <a:avLst/>
          </a:prstGeom>
        </p:spPr>
        <p:txBody>
          <a:bodyPr wrap="none">
            <a:spAutoFit/>
          </a:bodyPr>
          <a:lstStyle/>
          <a:p>
            <a:pPr algn="ctr"/>
            <a:r>
              <a:rPr lang="ru-RU" dirty="0" smtClean="0"/>
              <a:t> Анатолий Костенко (третий с лева) </a:t>
            </a:r>
          </a:p>
          <a:p>
            <a:pPr algn="ctr"/>
            <a:r>
              <a:rPr lang="ru-RU" dirty="0" smtClean="0"/>
              <a:t>с боевыми друзьями  1966 год</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51520" y="231023"/>
            <a:ext cx="8568952" cy="6186309"/>
          </a:xfrm>
          <a:prstGeom prst="rect">
            <a:avLst/>
          </a:prstGeom>
        </p:spPr>
        <p:txBody>
          <a:bodyPr wrap="square">
            <a:spAutoFit/>
          </a:bodyPr>
          <a:lstStyle/>
          <a:p>
            <a:r>
              <a:rPr lang="ru-RU" dirty="0"/>
              <a:t>Рядом с музеем боевой славы в Снежном установлена БРДМ-2 (Боевая Разведывательно-дозорная Машина). Это монумент, посвященный воинам-интернационалистам, погибшим вдали от родины, достаточно символичный, именно </a:t>
            </a:r>
            <a:r>
              <a:rPr lang="ru-RU" dirty="0" err="1"/>
              <a:t>БРДМы</a:t>
            </a:r>
            <a:r>
              <a:rPr lang="ru-RU" dirty="0"/>
              <a:t> и БТРы были одними из основных боевых бронированных машин, сопровождающих автомобильные колонны с топливом и грузами для нашей группировки по всей контролируемой территории ДРА. Именно эти бронемашины первыми принимали на свою броню шквал огня моджахедов устраивающих засады на горных дорогах Афганистана, именно их броне многие советские солдаты обязаны жизнью, выйдя невредимыми из очередной засады «духов».</a:t>
            </a:r>
          </a:p>
          <a:p>
            <a:r>
              <a:rPr lang="ru-RU" dirty="0"/>
              <a:t>Рядом с БРДМ-2 уложена гранитная плита на которую нанесены фамилии десятерых жителей Снежного, погибших при исполнении интернационального долга в Афганистане. Это:</a:t>
            </a:r>
          </a:p>
          <a:p>
            <a:r>
              <a:rPr lang="ru-RU" dirty="0"/>
              <a:t>-Костенко Анатолий Михайлович;</a:t>
            </a:r>
          </a:p>
          <a:p>
            <a:r>
              <a:rPr lang="ru-RU" dirty="0"/>
              <a:t>-</a:t>
            </a:r>
            <a:r>
              <a:rPr lang="ru-RU" dirty="0" err="1"/>
              <a:t>Шепель</a:t>
            </a:r>
            <a:r>
              <a:rPr lang="ru-RU" dirty="0"/>
              <a:t> Станислав Анатольевич;</a:t>
            </a:r>
          </a:p>
          <a:p>
            <a:r>
              <a:rPr lang="ru-RU" dirty="0"/>
              <a:t>-</a:t>
            </a:r>
            <a:r>
              <a:rPr lang="ru-RU" dirty="0" err="1"/>
              <a:t>Милентьев</a:t>
            </a:r>
            <a:r>
              <a:rPr lang="ru-RU" dirty="0"/>
              <a:t> Роберт Александрович;</a:t>
            </a:r>
          </a:p>
          <a:p>
            <a:r>
              <a:rPr lang="ru-RU" dirty="0"/>
              <a:t>-Бойко Александр Леонидович</a:t>
            </a:r>
            <a:r>
              <a:rPr lang="ru-RU" dirty="0" smtClean="0"/>
              <a:t>;</a:t>
            </a:r>
            <a:endParaRPr lang="ru-RU" dirty="0"/>
          </a:p>
          <a:p>
            <a:r>
              <a:rPr lang="ru-RU" dirty="0"/>
              <a:t>-Замараев Алексей Алексеевич;</a:t>
            </a:r>
          </a:p>
          <a:p>
            <a:r>
              <a:rPr lang="ru-RU" dirty="0"/>
              <a:t>-Коненко Сергей Алексеевич;</a:t>
            </a:r>
          </a:p>
          <a:p>
            <a:r>
              <a:rPr lang="ru-RU" dirty="0"/>
              <a:t>-Мащенко Виктор Юрьевич;</a:t>
            </a:r>
          </a:p>
          <a:p>
            <a:r>
              <a:rPr lang="ru-RU" dirty="0"/>
              <a:t>-</a:t>
            </a:r>
            <a:r>
              <a:rPr lang="ru-RU" dirty="0" err="1"/>
              <a:t>Михайлец</a:t>
            </a:r>
            <a:r>
              <a:rPr lang="ru-RU" dirty="0"/>
              <a:t> Виктор Владимирович;</a:t>
            </a:r>
          </a:p>
          <a:p>
            <a:r>
              <a:rPr lang="ru-RU" dirty="0"/>
              <a:t>-Никитенко Александр Владимирович;</a:t>
            </a:r>
          </a:p>
          <a:p>
            <a:r>
              <a:rPr lang="ru-RU" dirty="0"/>
              <a:t>-Остапович Юрий Васильевич.</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3568505"/>
            <a:ext cx="2592288" cy="19462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36383" y="4725144"/>
            <a:ext cx="2560052" cy="1920038"/>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Педагогический шедевр\Новая папка\G86hi6sSEw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204864"/>
            <a:ext cx="6620598" cy="39511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099" name="Picture 3" descr="D:\Педагогический шедевр\Новая папка\55_gynX1V6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3684" y="116632"/>
            <a:ext cx="3356088" cy="3240360"/>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79512" y="177678"/>
            <a:ext cx="5328592" cy="1569660"/>
          </a:xfrm>
          <a:prstGeom prst="rect">
            <a:avLst/>
          </a:prstGeom>
        </p:spPr>
        <p:txBody>
          <a:bodyPr wrap="square">
            <a:spAutoFit/>
          </a:bodyPr>
          <a:lstStyle/>
          <a:p>
            <a:pPr algn="ctr"/>
            <a:r>
              <a:rPr lang="ru-RU" sz="2400" b="1" dirty="0" smtClean="0"/>
              <a:t>Доска почета </a:t>
            </a:r>
          </a:p>
          <a:p>
            <a:pPr algn="ctr"/>
            <a:r>
              <a:rPr lang="ru-RU" sz="2400" b="1" dirty="0" smtClean="0"/>
              <a:t>в </a:t>
            </a:r>
            <a:r>
              <a:rPr lang="ru-RU" sz="2400" b="1" dirty="0" err="1" smtClean="0"/>
              <a:t>Певомайской</a:t>
            </a:r>
            <a:r>
              <a:rPr lang="ru-RU" sz="2400" b="1" dirty="0" smtClean="0"/>
              <a:t> МОУ</a:t>
            </a:r>
            <a:r>
              <a:rPr lang="ru-RU" sz="2400" dirty="0" smtClean="0"/>
              <a:t> </a:t>
            </a:r>
            <a:r>
              <a:rPr lang="ru-RU" sz="2400" b="1" dirty="0" smtClean="0"/>
              <a:t>СШ №7 </a:t>
            </a:r>
          </a:p>
          <a:p>
            <a:pPr algn="ctr"/>
            <a:r>
              <a:rPr lang="ru-RU" sz="2400" b="1" dirty="0" smtClean="0"/>
              <a:t>воинам-интернационалистам, </a:t>
            </a:r>
            <a:r>
              <a:rPr lang="ru-RU" sz="2400" b="1" i="1" dirty="0" smtClean="0"/>
              <a:t>войнам-афганцам.</a:t>
            </a:r>
            <a:endParaRPr lang="ru-RU" sz="2400" b="1" dirty="0"/>
          </a:p>
        </p:txBody>
      </p:sp>
    </p:spTree>
    <p:extLst>
      <p:ext uri="{BB962C8B-B14F-4D97-AF65-F5344CB8AC3E}">
        <p14:creationId xmlns:p14="http://schemas.microsoft.com/office/powerpoint/2010/main" xmlns="" val="2212067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2758" y="160337"/>
            <a:ext cx="4968552" cy="3877985"/>
          </a:xfrm>
          <a:prstGeom prst="rect">
            <a:avLst/>
          </a:prstGeom>
        </p:spPr>
        <p:txBody>
          <a:bodyPr wrap="square">
            <a:spAutoFit/>
          </a:bodyPr>
          <a:lstStyle/>
          <a:p>
            <a:pPr algn="ctr"/>
            <a:r>
              <a:rPr lang="ru-RU" sz="2400" b="1" dirty="0"/>
              <a:t>Никитенко Александр </a:t>
            </a:r>
            <a:r>
              <a:rPr lang="ru-RU" sz="2400" b="1" dirty="0" smtClean="0"/>
              <a:t>Владимирович </a:t>
            </a:r>
          </a:p>
          <a:p>
            <a:r>
              <a:rPr lang="ru-RU" dirty="0"/>
              <a:t>Родился 3.01.1968 года, Украинская ССР, Донецкая область, г.Снежное, </a:t>
            </a:r>
            <a:r>
              <a:rPr lang="ru-RU" dirty="0" smtClean="0"/>
              <a:t> поселок </a:t>
            </a:r>
            <a:r>
              <a:rPr lang="ru-RU" dirty="0" err="1" smtClean="0"/>
              <a:t>Первомайский,рядовой</a:t>
            </a:r>
            <a:r>
              <a:rPr lang="ru-RU" dirty="0" smtClean="0"/>
              <a:t>, водитель-связист </a:t>
            </a:r>
            <a:r>
              <a:rPr lang="ru-RU" dirty="0"/>
              <a:t>группы СВС Южного Фронта (35 </a:t>
            </a:r>
            <a:r>
              <a:rPr lang="ru-RU" dirty="0" err="1"/>
              <a:t>МПБр</a:t>
            </a:r>
            <a:r>
              <a:rPr lang="ru-RU" dirty="0"/>
              <a:t>?), </a:t>
            </a:r>
            <a:endParaRPr lang="ru-RU" dirty="0" smtClean="0"/>
          </a:p>
          <a:p>
            <a:r>
              <a:rPr lang="ru-RU" dirty="0" smtClean="0"/>
              <a:t>погиб </a:t>
            </a:r>
            <a:r>
              <a:rPr lang="ru-RU" dirty="0"/>
              <a:t>20 декабря 1987 года при подрыве БРДМ на фугасе </a:t>
            </a:r>
            <a:r>
              <a:rPr lang="ru-RU" dirty="0" smtClean="0"/>
              <a:t>на </a:t>
            </a:r>
            <a:r>
              <a:rPr lang="ru-RU" dirty="0"/>
              <a:t>дороге </a:t>
            </a:r>
            <a:r>
              <a:rPr lang="ru-RU" dirty="0" err="1"/>
              <a:t>Жамба-Тешамутете</a:t>
            </a:r>
            <a:r>
              <a:rPr lang="ru-RU" dirty="0"/>
              <a:t>, провинция </a:t>
            </a:r>
            <a:r>
              <a:rPr lang="ru-RU" dirty="0" err="1" smtClean="0"/>
              <a:t>Уила</a:t>
            </a:r>
            <a:r>
              <a:rPr lang="ru-RU" dirty="0" smtClean="0"/>
              <a:t>, эвакуируя </a:t>
            </a:r>
            <a:r>
              <a:rPr lang="ru-RU" dirty="0"/>
              <a:t>тяжело больного офицера в кубинский </a:t>
            </a:r>
            <a:r>
              <a:rPr lang="ru-RU" dirty="0" smtClean="0"/>
              <a:t>госпиталь. В </a:t>
            </a:r>
            <a:r>
              <a:rPr lang="ru-RU" dirty="0"/>
              <a:t>Анголу прибыл из </a:t>
            </a:r>
            <a:r>
              <a:rPr lang="ru-RU" dirty="0" err="1"/>
              <a:t>ПрикВО</a:t>
            </a:r>
            <a:r>
              <a:rPr lang="ru-RU" dirty="0"/>
              <a:t>. Похоронен в </a:t>
            </a:r>
            <a:r>
              <a:rPr lang="ru-RU" dirty="0" err="1"/>
              <a:t>г.Снежное</a:t>
            </a:r>
            <a:r>
              <a:rPr lang="ru-RU" dirty="0"/>
              <a:t>, Донецкой области, Украина.</a:t>
            </a:r>
          </a:p>
        </p:txBody>
      </p:sp>
      <p:pic>
        <p:nvPicPr>
          <p:cNvPr id="1026" name="Picture 2" descr="https://xn--90adhkb6ag0f.xn--p1ai/assets/components/gallery/connector.php?action=web/phpthumb&amp;ctx=web&amp;w=150&amp;h=120&amp;zc=1&amp;far=C&amp;q=90&amp;src=%2Fassets%2Fgallery%2F11%2F1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3788" y="2157668"/>
            <a:ext cx="2946623" cy="2131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s://xn--90adhkb6ag0f.xn--p1ai/assets/components/gallery/connector.php?action=web/phpthumb&amp;ctx=web&amp;w=150&amp;h=120&amp;zc=1&amp;far=C&amp;q=90&amp;src=%2Fassets%2Fgallery%2F11%2F10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4331129"/>
            <a:ext cx="2946623" cy="2357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descr="https://xn--90adhkb6ag0f.xn--p1ai/assets/components/gallery/connector.php?action=web/phpthumb&amp;ctx=web&amp;w=150&amp;h=120&amp;zc=1&amp;far=C&amp;q=90&amp;src=%2Fassets%2Fgallery%2F11%2F10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10411" y="4331129"/>
            <a:ext cx="2946623" cy="2357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2" name="Picture 8" descr="https://xn--90adhkb6ag0f.xn--p1ai/assets/components/gallery/connector.php?action=web/phpthumb&amp;ctx=web&amp;w=150&amp;h=120&amp;zc=1&amp;far=C&amp;q=90&amp;src=%2Fassets%2Fgallery%2F11%2F10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77493" y="4331129"/>
            <a:ext cx="2765618" cy="2357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AutoShape 10" descr="https://www.veteranangola.ru/upload/1227084945_big_ima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12" descr="https://www.veteranangola.ru/upload/1227084945_big_imag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4" descr="Просмотр изображений"/>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9" name="Picture 1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5967" y="96970"/>
            <a:ext cx="2965603" cy="2231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2683327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Педагогический шедевр\Новая папка\prfi2vN3LRU.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817" r="6939" b="20865"/>
          <a:stretch/>
        </p:blipFill>
        <p:spPr bwMode="auto">
          <a:xfrm>
            <a:off x="5220072" y="1412776"/>
            <a:ext cx="3486306" cy="4907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1" name="Picture 3" descr="D:\Педагогический шедевр\Новая папка\vYW2R358zH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2361" b="12727"/>
          <a:stretch/>
        </p:blipFill>
        <p:spPr bwMode="auto">
          <a:xfrm>
            <a:off x="1043608" y="3662839"/>
            <a:ext cx="3384376" cy="2916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2" name="Picture 4" descr="D:\Педагогический шедевр\Новая папка\55_gynX1V6A.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50000" r="24654"/>
          <a:stretch/>
        </p:blipFill>
        <p:spPr bwMode="auto">
          <a:xfrm>
            <a:off x="395536" y="260648"/>
            <a:ext cx="4499232" cy="3168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209872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356</TotalTime>
  <Words>470</Words>
  <Application>Microsoft Office PowerPoint</Application>
  <PresentationFormat>Экран (4:3)</PresentationFormat>
  <Paragraphs>95</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Трек</vt:lpstr>
      <vt:lpstr>Подготовила Воспитатель: Куденко Е.В.</vt:lpstr>
      <vt:lpstr>Слайд 2</vt:lpstr>
      <vt:lpstr>     </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Asus</cp:lastModifiedBy>
  <cp:revision>38</cp:revision>
  <dcterms:created xsi:type="dcterms:W3CDTF">2012-03-20T14:33:15Z</dcterms:created>
  <dcterms:modified xsi:type="dcterms:W3CDTF">2021-11-09T06:20:44Z</dcterms:modified>
</cp:coreProperties>
</file>