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77" r:id="rId3"/>
    <p:sldId id="262" r:id="rId4"/>
    <p:sldId id="282" r:id="rId5"/>
    <p:sldId id="256" r:id="rId6"/>
    <p:sldId id="264" r:id="rId7"/>
    <p:sldId id="265" r:id="rId8"/>
    <p:sldId id="266" r:id="rId9"/>
    <p:sldId id="267" r:id="rId10"/>
    <p:sldId id="257" r:id="rId11"/>
    <p:sldId id="258" r:id="rId12"/>
    <p:sldId id="259" r:id="rId13"/>
    <p:sldId id="260" r:id="rId14"/>
    <p:sldId id="279" r:id="rId15"/>
    <p:sldId id="280" r:id="rId16"/>
    <p:sldId id="281" r:id="rId17"/>
    <p:sldId id="261" r:id="rId18"/>
    <p:sldId id="285" r:id="rId19"/>
    <p:sldId id="263" r:id="rId20"/>
    <p:sldId id="284" r:id="rId21"/>
    <p:sldId id="276" r:id="rId22"/>
    <p:sldId id="283" r:id="rId23"/>
    <p:sldId id="289" r:id="rId24"/>
    <p:sldId id="290" r:id="rId25"/>
    <p:sldId id="291" r:id="rId26"/>
    <p:sldId id="292" r:id="rId27"/>
    <p:sldId id="29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B69CE-8AC5-49F5-9F14-96C325363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CE5FC5-32FE-40A7-8E2F-4F7A159A4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522C3C-32B5-4E17-A364-74C21C758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4470F-C75D-4C09-9DCA-0777067A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1C0CE-E256-4FA7-80EB-838AB4CD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0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2F93C-49D9-4F31-A9EE-B7BF63FA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A6B05E-9E4A-4315-BECF-215BC0058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54FC80-0596-4612-A969-66717C073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A226BF-4D72-46CA-AD63-EB3C006A8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A3709E-F943-47DD-B21E-B4A5F492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2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21157D-D84E-4F39-9720-5EFF5426A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77D667-BF52-403A-8D00-FCA8A8B74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F69579-19A5-47F4-81EB-B50169FE6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C96EB-D417-4F59-AD04-43C991179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9ED07A-D3B9-4630-9C0F-7D9E033D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50FBA-15A0-48FD-93B2-1FB37D451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D01AB1-0698-4E5A-9A35-38B0EEA39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88D5F-1EF7-4835-B070-F569B276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CD9990-DBC9-499F-BF0E-29CDB94D8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57E0B0-FFD4-489E-A31D-869E32CC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09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D722E-A80A-413B-ACF8-B040675DA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FE9CEA-C630-46EB-9BC9-9E5A5F6FC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18449-7B8F-4D29-B357-E0E20A0AF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DFE87-6B5C-4B9F-9255-D797576A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4BD11-2872-4C77-94AD-CEA9DCBD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72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E27D7-B4B0-4619-94FF-420DF3E9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481BE4-4981-4D55-BC70-368D80F21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43FB33-B763-45BF-9BDF-252F91C84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623E97-1243-4B1B-81A0-09E27CE44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03F1E8-E330-4F39-866E-4D882F6E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55ED47-974F-433D-9A60-ABE3C49F0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20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D16B9-942E-4EED-BA48-C1B076F7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47A62B-5EEC-4517-B284-524664FE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553CB7-3857-4113-A0E2-7631F4899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7E37E3-AFB6-4D7E-BC2C-160806B1D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CFB87D-97FD-4F58-8DA7-97A7959D9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3443DD-F123-4972-833F-89C7C88D8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11C672-C1FE-41F8-92FC-804DC44E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49B4F9-1362-473E-8CEE-1712E0B7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2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CFAE2-9109-48C1-B3F6-A86004F2A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DAC51B-AC6A-4016-B596-F3A5DA73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F36444-DF3C-404B-B871-08D6085A5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49C311-37F2-4E0F-A5B1-18E05AC9B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06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0480BC-73EB-4E84-A1CF-183DE587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383E24-3D54-43ED-A233-C7E245AC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9EB383-7288-4A36-B1E1-D639FE21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8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D8D79-227A-477F-8DB9-EA2DEC8DF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F2CA9A-1D3F-4705-B8A1-362C78D31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FD5229-40F1-4B69-8051-1D71795C7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C0E7D8-D1CC-489B-A243-7F9FE306A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BBBDB4-6CCC-4F9E-9D0A-B9EACD931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7E9A90-24DA-42A7-90F3-74B8E9CE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72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04F08-2682-4684-8413-F017D7D3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49D6467-4D54-4B8B-81D1-120A9701C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DCB32-C04B-47DA-BB55-29E021617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0090E7-34E6-4BEE-AFDA-67B38AF2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EB023C-0A5F-4D04-AA56-7706A028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CB56B0-01DC-465D-A370-2705C364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5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69A39-FD2A-42A5-91E2-E91BC9A22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D66D09-50B6-4688-954D-81B313FEC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C64A9-0D98-4958-AB8E-283B7E373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8D63C-1091-43D6-BC92-011EC4268E53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BFF114-0CCC-457C-99CB-C0E064EDC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E56E84-9B76-44FA-B927-60E42682A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63BD2-6685-4A1D-8284-7322D7E6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5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7" y="1763320"/>
            <a:ext cx="1904902" cy="25821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71" y="156511"/>
            <a:ext cx="3326411" cy="23541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521" y="4665354"/>
            <a:ext cx="3066473" cy="1788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77" y="4535113"/>
            <a:ext cx="3325091" cy="20485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00" y="156511"/>
            <a:ext cx="3038758" cy="2126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051" y="2559935"/>
            <a:ext cx="2866449" cy="21546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376" y="156511"/>
            <a:ext cx="2621554" cy="1774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0"/>
          <a:stretch/>
        </p:blipFill>
        <p:spPr>
          <a:xfrm>
            <a:off x="8439001" y="4893306"/>
            <a:ext cx="3325092" cy="18251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85FE93-6A50-40DA-9292-B70E20A9FC4A}"/>
              </a:ext>
            </a:extLst>
          </p:cNvPr>
          <p:cNvSpPr/>
          <p:nvPr/>
        </p:nvSpPr>
        <p:spPr>
          <a:xfrm>
            <a:off x="2563650" y="2421869"/>
            <a:ext cx="806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/>
                <a:solidFill>
                  <a:srgbClr val="002060"/>
                </a:solidFill>
              </a:rPr>
              <a:t>What are we going to talk about?</a:t>
            </a:r>
            <a:endParaRPr lang="ru-RU" sz="36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085FE93-6A50-40DA-9292-B70E20A9FC4A}"/>
              </a:ext>
            </a:extLst>
          </p:cNvPr>
          <p:cNvSpPr/>
          <p:nvPr/>
        </p:nvSpPr>
        <p:spPr>
          <a:xfrm>
            <a:off x="3701863" y="3220445"/>
            <a:ext cx="8062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Household chores</a:t>
            </a:r>
            <a:endParaRPr lang="ru-RU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653BB7-5754-48CC-A5AE-E824EEB459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8" y="960406"/>
            <a:ext cx="4590062" cy="3060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5A85E2D-F905-4D50-A171-1E703F62DA92}"/>
              </a:ext>
            </a:extLst>
          </p:cNvPr>
          <p:cNvSpPr/>
          <p:nvPr/>
        </p:nvSpPr>
        <p:spPr>
          <a:xfrm>
            <a:off x="592276" y="4389735"/>
            <a:ext cx="39970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Wash the dishes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29479B-D290-47A3-A7AB-3CD43CF2DE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5" y="960406"/>
            <a:ext cx="4639733" cy="3060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B47058-3D20-4AB3-B837-04AC1215A5AF}"/>
              </a:ext>
            </a:extLst>
          </p:cNvPr>
          <p:cNvSpPr/>
          <p:nvPr/>
        </p:nvSpPr>
        <p:spPr>
          <a:xfrm>
            <a:off x="5966451" y="4389734"/>
            <a:ext cx="56332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Help with the shopping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9EE584-8845-473B-AD05-02BDF4460091}"/>
              </a:ext>
            </a:extLst>
          </p:cNvPr>
          <p:cNvSpPr/>
          <p:nvPr/>
        </p:nvSpPr>
        <p:spPr>
          <a:xfrm>
            <a:off x="3280031" y="867827"/>
            <a:ext cx="15424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002060"/>
                </a:solidFill>
                <a:effectLst/>
              </a:rPr>
              <a:t>Mark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D0999E-6763-4308-9FAE-CA7C2066045C}"/>
              </a:ext>
            </a:extLst>
          </p:cNvPr>
          <p:cNvSpPr/>
          <p:nvPr/>
        </p:nvSpPr>
        <p:spPr>
          <a:xfrm>
            <a:off x="10064771" y="867827"/>
            <a:ext cx="8402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002060"/>
                </a:solidFill>
                <a:effectLst/>
              </a:rPr>
              <a:t>Jill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466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B0D2E6-B5EA-4A40-AF2E-C71F73AAA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0" y="1148536"/>
            <a:ext cx="4870802" cy="3241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528470-6B1B-4746-A7FB-E6734316D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34510"/>
            <a:ext cx="4876800" cy="3325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A25252-E411-49EB-BDB8-E60AD5DE8E48}"/>
              </a:ext>
            </a:extLst>
          </p:cNvPr>
          <p:cNvSpPr/>
          <p:nvPr/>
        </p:nvSpPr>
        <p:spPr>
          <a:xfrm>
            <a:off x="380216" y="4546946"/>
            <a:ext cx="4982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Take the rubbish out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2F6927B-2203-4EF1-8E45-88047D0F937F}"/>
              </a:ext>
            </a:extLst>
          </p:cNvPr>
          <p:cNvSpPr/>
          <p:nvPr/>
        </p:nvSpPr>
        <p:spPr>
          <a:xfrm>
            <a:off x="7269082" y="4546946"/>
            <a:ext cx="32757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Walk the dog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6067EC7-8FE7-48F5-A787-FADBB4E871C3}"/>
              </a:ext>
            </a:extLst>
          </p:cNvPr>
          <p:cNvSpPr/>
          <p:nvPr/>
        </p:nvSpPr>
        <p:spPr>
          <a:xfrm>
            <a:off x="2519097" y="991325"/>
            <a:ext cx="11762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Tom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BDAF64-F791-46EB-8120-2E8289B0985F}"/>
              </a:ext>
            </a:extLst>
          </p:cNvPr>
          <p:cNvSpPr/>
          <p:nvPr/>
        </p:nvSpPr>
        <p:spPr>
          <a:xfrm>
            <a:off x="10095866" y="3044279"/>
            <a:ext cx="11817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Billy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26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13E82-47DE-435C-AF17-A3C193A3E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6" y="764822"/>
            <a:ext cx="4936067" cy="3219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EA7284-9472-485E-96AB-264567E46881}"/>
              </a:ext>
            </a:extLst>
          </p:cNvPr>
          <p:cNvSpPr/>
          <p:nvPr/>
        </p:nvSpPr>
        <p:spPr>
          <a:xfrm>
            <a:off x="838133" y="4186535"/>
            <a:ext cx="42052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Weed the garden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58170C-05B8-4597-A294-E2C660C7A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86" y="726875"/>
            <a:ext cx="5243614" cy="3257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0E4DA3-2F16-4A83-B092-DD0CFC0FA043}"/>
              </a:ext>
            </a:extLst>
          </p:cNvPr>
          <p:cNvSpPr/>
          <p:nvPr/>
        </p:nvSpPr>
        <p:spPr>
          <a:xfrm>
            <a:off x="7537044" y="4186534"/>
            <a:ext cx="31236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Feed the pet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6562E0-18E8-4552-AC81-005DB55A90AC}"/>
              </a:ext>
            </a:extLst>
          </p:cNvPr>
          <p:cNvSpPr/>
          <p:nvPr/>
        </p:nvSpPr>
        <p:spPr>
          <a:xfrm>
            <a:off x="544116" y="3153275"/>
            <a:ext cx="15231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002060"/>
                </a:solidFill>
                <a:effectLst/>
              </a:rPr>
              <a:t>Anna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9840E5-134E-4C4D-A6E9-C8C069900CE8}"/>
              </a:ext>
            </a:extLst>
          </p:cNvPr>
          <p:cNvSpPr/>
          <p:nvPr/>
        </p:nvSpPr>
        <p:spPr>
          <a:xfrm>
            <a:off x="8157764" y="726875"/>
            <a:ext cx="1281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002060"/>
                </a:solidFill>
                <a:effectLst/>
              </a:rPr>
              <a:t>Sam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61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DC1E47-28BF-4143-BE83-173FD39CD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64" y="1298376"/>
            <a:ext cx="536812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3A0EE1-67DF-422B-BAAC-74414B0BC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1" y="1298376"/>
            <a:ext cx="5096937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0D461E6-9A2D-49A6-BCC9-FE6113AF66B2}"/>
              </a:ext>
            </a:extLst>
          </p:cNvPr>
          <p:cNvSpPr/>
          <p:nvPr/>
        </p:nvSpPr>
        <p:spPr>
          <a:xfrm>
            <a:off x="7672758" y="4971462"/>
            <a:ext cx="3116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set the table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E116D6-9CC7-474D-BBCA-AA3F390DF177}"/>
              </a:ext>
            </a:extLst>
          </p:cNvPr>
          <p:cNvSpPr/>
          <p:nvPr/>
        </p:nvSpPr>
        <p:spPr>
          <a:xfrm>
            <a:off x="1402427" y="4955976"/>
            <a:ext cx="35280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Do the ironing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948F40-9A38-4F6C-A9AE-D314920B3528}"/>
              </a:ext>
            </a:extLst>
          </p:cNvPr>
          <p:cNvSpPr/>
          <p:nvPr/>
        </p:nvSpPr>
        <p:spPr>
          <a:xfrm>
            <a:off x="503366" y="1132583"/>
            <a:ext cx="1798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2060"/>
                </a:solidFill>
                <a:effectLst/>
              </a:rPr>
              <a:t>Sarah</a:t>
            </a:r>
            <a:endParaRPr lang="ru-RU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8CE9D0-C254-4F64-825B-03A4A38B8A35}"/>
              </a:ext>
            </a:extLst>
          </p:cNvPr>
          <p:cNvSpPr/>
          <p:nvPr/>
        </p:nvSpPr>
        <p:spPr>
          <a:xfrm>
            <a:off x="9273994" y="1132583"/>
            <a:ext cx="1806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Philip</a:t>
            </a:r>
            <a:endParaRPr lang="ru-RU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89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3A0EE1-67DF-422B-BAAC-74414B0BC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1" y="1298376"/>
            <a:ext cx="5096937" cy="36576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E116D6-9CC7-474D-BBCA-AA3F390DF177}"/>
              </a:ext>
            </a:extLst>
          </p:cNvPr>
          <p:cNvSpPr/>
          <p:nvPr/>
        </p:nvSpPr>
        <p:spPr>
          <a:xfrm>
            <a:off x="1402427" y="4955976"/>
            <a:ext cx="35280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Do the ironing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948F40-9A38-4F6C-A9AE-D314920B3528}"/>
              </a:ext>
            </a:extLst>
          </p:cNvPr>
          <p:cNvSpPr/>
          <p:nvPr/>
        </p:nvSpPr>
        <p:spPr>
          <a:xfrm>
            <a:off x="503366" y="1132583"/>
            <a:ext cx="1798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2060"/>
                </a:solidFill>
                <a:effectLst/>
              </a:rPr>
              <a:t>Sarah</a:t>
            </a:r>
            <a:endParaRPr lang="ru-RU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29479B-D290-47A3-A7AB-3CD43CF2DE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19" y="1298376"/>
            <a:ext cx="5070324" cy="36576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CE116D6-9CC7-474D-BBCA-AA3F390DF177}"/>
              </a:ext>
            </a:extLst>
          </p:cNvPr>
          <p:cNvSpPr/>
          <p:nvPr/>
        </p:nvSpPr>
        <p:spPr>
          <a:xfrm>
            <a:off x="6191837" y="4955976"/>
            <a:ext cx="56332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Help with the shopping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397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13E82-47DE-435C-AF17-A3C193A3E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4822"/>
            <a:ext cx="4936067" cy="32194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EA7284-9472-485E-96AB-264567E46881}"/>
              </a:ext>
            </a:extLst>
          </p:cNvPr>
          <p:cNvSpPr/>
          <p:nvPr/>
        </p:nvSpPr>
        <p:spPr>
          <a:xfrm>
            <a:off x="838133" y="4186535"/>
            <a:ext cx="42052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Weed the garden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58170C-05B8-4597-A294-E2C660C7A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86" y="726875"/>
            <a:ext cx="5243614" cy="325739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0E4DA3-2F16-4A83-B092-DD0CFC0FA043}"/>
              </a:ext>
            </a:extLst>
          </p:cNvPr>
          <p:cNvSpPr/>
          <p:nvPr/>
        </p:nvSpPr>
        <p:spPr>
          <a:xfrm>
            <a:off x="7537044" y="4186534"/>
            <a:ext cx="31236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Feed the pet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6562E0-18E8-4552-AC81-005DB55A90AC}"/>
              </a:ext>
            </a:extLst>
          </p:cNvPr>
          <p:cNvSpPr/>
          <p:nvPr/>
        </p:nvSpPr>
        <p:spPr>
          <a:xfrm>
            <a:off x="544116" y="3153275"/>
            <a:ext cx="15231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002060"/>
                </a:solidFill>
                <a:effectLst/>
              </a:rPr>
              <a:t>Anna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9840E5-134E-4C4D-A6E9-C8C069900CE8}"/>
              </a:ext>
            </a:extLst>
          </p:cNvPr>
          <p:cNvSpPr/>
          <p:nvPr/>
        </p:nvSpPr>
        <p:spPr>
          <a:xfrm>
            <a:off x="8157764" y="726875"/>
            <a:ext cx="1281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002060"/>
                </a:solidFill>
                <a:effectLst/>
              </a:rPr>
              <a:t>Sam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174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B0D2E6-B5EA-4A40-AF2E-C71F73AAA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0" y="1148536"/>
            <a:ext cx="4870802" cy="324119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A25252-E411-49EB-BDB8-E60AD5DE8E48}"/>
              </a:ext>
            </a:extLst>
          </p:cNvPr>
          <p:cNvSpPr/>
          <p:nvPr/>
        </p:nvSpPr>
        <p:spPr>
          <a:xfrm>
            <a:off x="380216" y="4546946"/>
            <a:ext cx="4982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Take the rubbish out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6067EC7-8FE7-48F5-A787-FADBB4E871C3}"/>
              </a:ext>
            </a:extLst>
          </p:cNvPr>
          <p:cNvSpPr/>
          <p:nvPr/>
        </p:nvSpPr>
        <p:spPr>
          <a:xfrm>
            <a:off x="2519097" y="991325"/>
            <a:ext cx="11762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Tom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158" y="1148536"/>
            <a:ext cx="5367528" cy="339841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BA25252-E411-49EB-BDB8-E60AD5DE8E48}"/>
              </a:ext>
            </a:extLst>
          </p:cNvPr>
          <p:cNvSpPr/>
          <p:nvPr/>
        </p:nvSpPr>
        <p:spPr>
          <a:xfrm>
            <a:off x="6482824" y="4546946"/>
            <a:ext cx="43962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Help with cooking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6067EC7-8FE7-48F5-A787-FADBB4E871C3}"/>
              </a:ext>
            </a:extLst>
          </p:cNvPr>
          <p:cNvSpPr/>
          <p:nvPr/>
        </p:nvSpPr>
        <p:spPr>
          <a:xfrm>
            <a:off x="9669882" y="991325"/>
            <a:ext cx="12420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Amy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93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96A79A-E3B8-4AFC-93AE-D13F82A62CF4}"/>
              </a:ext>
            </a:extLst>
          </p:cNvPr>
          <p:cNvSpPr/>
          <p:nvPr/>
        </p:nvSpPr>
        <p:spPr>
          <a:xfrm>
            <a:off x="216026" y="-91267"/>
            <a:ext cx="31297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Make the bed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5AAACC-83C2-48F9-8E96-24DDD38A2981}"/>
              </a:ext>
            </a:extLst>
          </p:cNvPr>
          <p:cNvSpPr/>
          <p:nvPr/>
        </p:nvSpPr>
        <p:spPr>
          <a:xfrm>
            <a:off x="251004" y="1023223"/>
            <a:ext cx="31711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Tidy the room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75DFE5-2DDA-41E3-855F-7C1B698C749B}"/>
              </a:ext>
            </a:extLst>
          </p:cNvPr>
          <p:cNvSpPr/>
          <p:nvPr/>
        </p:nvSpPr>
        <p:spPr>
          <a:xfrm>
            <a:off x="268004" y="3388383"/>
            <a:ext cx="36542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Wash the dishes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505CCA-9509-4BF1-B27F-188771DC6418}"/>
              </a:ext>
            </a:extLst>
          </p:cNvPr>
          <p:cNvSpPr/>
          <p:nvPr/>
        </p:nvSpPr>
        <p:spPr>
          <a:xfrm>
            <a:off x="243683" y="1573086"/>
            <a:ext cx="5142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Help with the shopping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608693-010A-4278-B458-FED29B262840}"/>
              </a:ext>
            </a:extLst>
          </p:cNvPr>
          <p:cNvSpPr/>
          <p:nvPr/>
        </p:nvSpPr>
        <p:spPr>
          <a:xfrm>
            <a:off x="216026" y="2216813"/>
            <a:ext cx="45481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Take the rubbish out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CE43FC4-21CD-40FA-A197-6F0C850120C3}"/>
              </a:ext>
            </a:extLst>
          </p:cNvPr>
          <p:cNvSpPr/>
          <p:nvPr/>
        </p:nvSpPr>
        <p:spPr>
          <a:xfrm>
            <a:off x="216026" y="480922"/>
            <a:ext cx="29954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Walk the dog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639FA0-E246-4AE0-B69D-F2D377110771}"/>
              </a:ext>
            </a:extLst>
          </p:cNvPr>
          <p:cNvSpPr/>
          <p:nvPr/>
        </p:nvSpPr>
        <p:spPr>
          <a:xfrm>
            <a:off x="298517" y="4003781"/>
            <a:ext cx="38398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Weed the garden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922E90-BD11-473B-A061-9218A0936E44}"/>
              </a:ext>
            </a:extLst>
          </p:cNvPr>
          <p:cNvSpPr/>
          <p:nvPr/>
        </p:nvSpPr>
        <p:spPr>
          <a:xfrm>
            <a:off x="300836" y="5227997"/>
            <a:ext cx="57732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Feed the </a:t>
            </a:r>
            <a:r>
              <a:rPr lang="en-US" sz="3600" b="1" cap="none" spc="0" dirty="0" smtClean="0">
                <a:ln/>
                <a:solidFill>
                  <a:schemeClr val="accent4"/>
                </a:solidFill>
                <a:effectLst/>
              </a:rPr>
              <a:t>pet</a:t>
            </a:r>
          </a:p>
          <a:p>
            <a:r>
              <a:rPr lang="en-US" sz="3600" b="1" dirty="0" smtClean="0">
                <a:ln/>
                <a:solidFill>
                  <a:schemeClr val="accent4"/>
                </a:solidFill>
              </a:rPr>
              <a:t>Do the vacuuming</a:t>
            </a:r>
          </a:p>
          <a:p>
            <a:r>
              <a:rPr lang="en-US" sz="3600" b="1" dirty="0" smtClean="0">
                <a:ln/>
                <a:solidFill>
                  <a:schemeClr val="accent4"/>
                </a:solidFill>
              </a:rPr>
              <a:t>Sweep the floor</a:t>
            </a:r>
            <a:endParaRPr lang="ru-RU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690E141-FD5A-4B04-BA80-4CFABDC4D2F9}"/>
              </a:ext>
            </a:extLst>
          </p:cNvPr>
          <p:cNvSpPr/>
          <p:nvPr/>
        </p:nvSpPr>
        <p:spPr>
          <a:xfrm>
            <a:off x="298517" y="4619179"/>
            <a:ext cx="32272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Do the ironing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6EF6B2-7AEA-4D8B-9ADF-94F1CEF0E9D9}"/>
              </a:ext>
            </a:extLst>
          </p:cNvPr>
          <p:cNvSpPr/>
          <p:nvPr/>
        </p:nvSpPr>
        <p:spPr>
          <a:xfrm>
            <a:off x="298517" y="2758036"/>
            <a:ext cx="2828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</a:rPr>
              <a:t>lay</a:t>
            </a:r>
            <a:r>
              <a:rPr lang="en-US" sz="40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the table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4EACC85-B711-4EA5-8B04-F79F71EC09A8}"/>
              </a:ext>
            </a:extLst>
          </p:cNvPr>
          <p:cNvSpPr/>
          <p:nvPr/>
        </p:nvSpPr>
        <p:spPr>
          <a:xfrm>
            <a:off x="8016788" y="-23232"/>
            <a:ext cx="39611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2060"/>
                </a:solidFill>
              </a:rPr>
              <a:t>Выгуливать собаку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061EBD-2779-49DE-9938-8678F36DC738}"/>
              </a:ext>
            </a:extLst>
          </p:cNvPr>
          <p:cNvSpPr/>
          <p:nvPr/>
        </p:nvSpPr>
        <p:spPr>
          <a:xfrm>
            <a:off x="7337981" y="502478"/>
            <a:ext cx="47196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2060"/>
                </a:solidFill>
              </a:rPr>
              <a:t>Помогать с покупками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C67A345-896B-47D5-8FDC-C3C58FA846E5}"/>
              </a:ext>
            </a:extLst>
          </p:cNvPr>
          <p:cNvSpPr/>
          <p:nvPr/>
        </p:nvSpPr>
        <p:spPr>
          <a:xfrm>
            <a:off x="8166069" y="4586737"/>
            <a:ext cx="39305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2060"/>
                </a:solidFill>
              </a:rPr>
              <a:t>Убирать в комнате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348519C-9497-4FA3-A646-031B49176051}"/>
              </a:ext>
            </a:extLst>
          </p:cNvPr>
          <p:cNvSpPr/>
          <p:nvPr/>
        </p:nvSpPr>
        <p:spPr>
          <a:xfrm>
            <a:off x="8731631" y="988004"/>
            <a:ext cx="3326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2060"/>
                </a:solidFill>
              </a:rPr>
              <a:t>Накрывать стол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2B9B78B-0A96-4798-A5AA-855265EB5B37}"/>
              </a:ext>
            </a:extLst>
          </p:cNvPr>
          <p:cNvSpPr/>
          <p:nvPr/>
        </p:nvSpPr>
        <p:spPr>
          <a:xfrm>
            <a:off x="7921986" y="5235054"/>
            <a:ext cx="41507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002060"/>
                </a:solidFill>
              </a:rPr>
              <a:t>Заправлять кровать</a:t>
            </a:r>
          </a:p>
          <a:p>
            <a:pPr algn="ctr"/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Кормить питомца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056FD82-7A3B-420F-B013-1DC8C21ECD5F}"/>
              </a:ext>
            </a:extLst>
          </p:cNvPr>
          <p:cNvSpPr/>
          <p:nvPr/>
        </p:nvSpPr>
        <p:spPr>
          <a:xfrm>
            <a:off x="9268286" y="1463817"/>
            <a:ext cx="27989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2060"/>
                </a:solidFill>
              </a:rPr>
              <a:t>Мыть </a:t>
            </a:r>
            <a:r>
              <a:rPr lang="ru-RU" sz="3600" b="1" dirty="0" smtClean="0">
                <a:ln/>
                <a:solidFill>
                  <a:srgbClr val="002060"/>
                </a:solidFill>
              </a:rPr>
              <a:t>посуду</a:t>
            </a:r>
            <a:endParaRPr lang="en-US" sz="3600" b="1" dirty="0" smtClean="0">
              <a:ln/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ln/>
                <a:solidFill>
                  <a:srgbClr val="002060"/>
                </a:solidFill>
              </a:rPr>
              <a:t>подметать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4B1994E-2D73-43F4-A5FD-188207D58C24}"/>
              </a:ext>
            </a:extLst>
          </p:cNvPr>
          <p:cNvSpPr/>
          <p:nvPr/>
        </p:nvSpPr>
        <p:spPr>
          <a:xfrm>
            <a:off x="10171929" y="4059371"/>
            <a:ext cx="17414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2060"/>
                </a:solidFill>
              </a:rPr>
              <a:t>Гладить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064689-5A55-4955-92C6-ABA35C62AA94}"/>
              </a:ext>
            </a:extLst>
          </p:cNvPr>
          <p:cNvSpPr/>
          <p:nvPr/>
        </p:nvSpPr>
        <p:spPr>
          <a:xfrm>
            <a:off x="8727526" y="2501628"/>
            <a:ext cx="34644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2060"/>
                </a:solidFill>
              </a:rPr>
              <a:t>Выносить </a:t>
            </a:r>
            <a:r>
              <a:rPr lang="ru-RU" sz="3600" b="1" dirty="0" smtClean="0">
                <a:ln/>
                <a:solidFill>
                  <a:srgbClr val="002060"/>
                </a:solidFill>
              </a:rPr>
              <a:t>мусор</a:t>
            </a:r>
          </a:p>
          <a:p>
            <a:pPr algn="ctr"/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пылесосить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840A581-E6F1-4FEB-BA79-A23535D0617F}"/>
              </a:ext>
            </a:extLst>
          </p:cNvPr>
          <p:cNvSpPr/>
          <p:nvPr/>
        </p:nvSpPr>
        <p:spPr>
          <a:xfrm>
            <a:off x="7807051" y="3503314"/>
            <a:ext cx="43286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2060"/>
                </a:solidFill>
              </a:rPr>
              <a:t>Полоть сад</a:t>
            </a:r>
            <a:r>
              <a:rPr lang="en-US" sz="3600" b="1" dirty="0">
                <a:ln/>
                <a:solidFill>
                  <a:srgbClr val="002060"/>
                </a:solidFill>
              </a:rPr>
              <a:t> / </a:t>
            </a:r>
            <a:r>
              <a:rPr lang="ru-RU" sz="3600" b="1" dirty="0">
                <a:ln/>
                <a:solidFill>
                  <a:srgbClr val="002060"/>
                </a:solidFill>
              </a:rPr>
              <a:t>огород 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93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653BB7-5754-48CC-A5AE-E824EEB459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35" y="101602"/>
            <a:ext cx="3267649" cy="1966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28470-6B1B-4746-A7FB-E6734316DD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86" y="155997"/>
            <a:ext cx="3207657" cy="20755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DC1E47-28BF-4143-BE83-173FD39CD3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15" y="54397"/>
            <a:ext cx="3062513" cy="2177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2" y="2169952"/>
            <a:ext cx="3267649" cy="2249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390" y="2333139"/>
            <a:ext cx="3207657" cy="2188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41" y="2400267"/>
            <a:ext cx="3323773" cy="21227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6" b="4761"/>
          <a:stretch/>
        </p:blipFill>
        <p:spPr>
          <a:xfrm>
            <a:off x="211750" y="4521267"/>
            <a:ext cx="2952753" cy="21202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13" y="4654607"/>
            <a:ext cx="2828019" cy="19869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52" y="4854963"/>
            <a:ext cx="2801257" cy="18663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829" y="4654607"/>
            <a:ext cx="2596018" cy="20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96A79A-E3B8-4AFC-93AE-D13F82A62CF4}"/>
              </a:ext>
            </a:extLst>
          </p:cNvPr>
          <p:cNvSpPr/>
          <p:nvPr/>
        </p:nvSpPr>
        <p:spPr>
          <a:xfrm>
            <a:off x="278597" y="1918279"/>
            <a:ext cx="389234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Make the </a:t>
            </a:r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bed</a:t>
            </a:r>
            <a:endParaRPr lang="ru-RU" sz="4400" b="1" cap="none" spc="0" dirty="0" smtClean="0">
              <a:ln/>
              <a:solidFill>
                <a:schemeClr val="accent4"/>
              </a:solidFill>
              <a:effectLst/>
            </a:endParaRPr>
          </a:p>
          <a:p>
            <a:pPr algn="ctr"/>
            <a:r>
              <a:rPr lang="en-US" sz="4400" b="1" dirty="0" smtClean="0">
                <a:ln/>
                <a:solidFill>
                  <a:schemeClr val="accent4"/>
                </a:solidFill>
              </a:rPr>
              <a:t>Sweep the floor</a:t>
            </a:r>
            <a:endParaRPr lang="en-US" sz="4400" b="1" cap="none" spc="0" dirty="0" smtClean="0">
              <a:ln/>
              <a:solidFill>
                <a:schemeClr val="accent4"/>
              </a:solidFill>
              <a:effectLst/>
            </a:endParaRPr>
          </a:p>
          <a:p>
            <a:pPr algn="ctr"/>
            <a:endParaRPr lang="en-US" sz="4400" b="1" cap="none" spc="0" dirty="0" smtClean="0">
              <a:ln/>
              <a:solidFill>
                <a:schemeClr val="accent4"/>
              </a:solidFill>
              <a:effectLst/>
            </a:endParaRPr>
          </a:p>
          <a:p>
            <a:pPr algn="ctr"/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5AAACC-83C2-48F9-8E96-24DDD38A2981}"/>
              </a:ext>
            </a:extLst>
          </p:cNvPr>
          <p:cNvSpPr/>
          <p:nvPr/>
        </p:nvSpPr>
        <p:spPr>
          <a:xfrm>
            <a:off x="331685" y="3318664"/>
            <a:ext cx="34687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Tidy the room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75DFE5-2DDA-41E3-855F-7C1B698C749B}"/>
              </a:ext>
            </a:extLst>
          </p:cNvPr>
          <p:cNvSpPr/>
          <p:nvPr/>
        </p:nvSpPr>
        <p:spPr>
          <a:xfrm>
            <a:off x="331685" y="4088105"/>
            <a:ext cx="39970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Wash the dishes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505CCA-9509-4BF1-B27F-188771DC6418}"/>
              </a:ext>
            </a:extLst>
          </p:cNvPr>
          <p:cNvSpPr/>
          <p:nvPr/>
        </p:nvSpPr>
        <p:spPr>
          <a:xfrm>
            <a:off x="6215545" y="2549222"/>
            <a:ext cx="56332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Help with the shopping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608693-010A-4278-B458-FED29B262840}"/>
              </a:ext>
            </a:extLst>
          </p:cNvPr>
          <p:cNvSpPr/>
          <p:nvPr/>
        </p:nvSpPr>
        <p:spPr>
          <a:xfrm>
            <a:off x="6215545" y="3318663"/>
            <a:ext cx="4982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Take the rubbish out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CE43FC4-21CD-40FA-A197-6F0C850120C3}"/>
              </a:ext>
            </a:extLst>
          </p:cNvPr>
          <p:cNvSpPr/>
          <p:nvPr/>
        </p:nvSpPr>
        <p:spPr>
          <a:xfrm>
            <a:off x="6259403" y="4088104"/>
            <a:ext cx="32757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Walk the dog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639FA0-E246-4AE0-B69D-F2D377110771}"/>
              </a:ext>
            </a:extLst>
          </p:cNvPr>
          <p:cNvSpPr/>
          <p:nvPr/>
        </p:nvSpPr>
        <p:spPr>
          <a:xfrm>
            <a:off x="331685" y="4851321"/>
            <a:ext cx="42052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Weed the garden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922E90-BD11-473B-A061-9218A0936E44}"/>
              </a:ext>
            </a:extLst>
          </p:cNvPr>
          <p:cNvSpPr/>
          <p:nvPr/>
        </p:nvSpPr>
        <p:spPr>
          <a:xfrm>
            <a:off x="6259403" y="4776858"/>
            <a:ext cx="31236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Feed the pet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690E141-FD5A-4B04-BA80-4CFABDC4D2F9}"/>
              </a:ext>
            </a:extLst>
          </p:cNvPr>
          <p:cNvSpPr/>
          <p:nvPr/>
        </p:nvSpPr>
        <p:spPr>
          <a:xfrm>
            <a:off x="460731" y="5546299"/>
            <a:ext cx="35280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Do the ironing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6EF6B2-7AEA-4D8B-9ADF-94F1CEF0E9D9}"/>
              </a:ext>
            </a:extLst>
          </p:cNvPr>
          <p:cNvSpPr/>
          <p:nvPr/>
        </p:nvSpPr>
        <p:spPr>
          <a:xfrm>
            <a:off x="5393492" y="5411450"/>
            <a:ext cx="53268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lay 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the </a:t>
            </a:r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table</a:t>
            </a:r>
          </a:p>
          <a:p>
            <a:pPr algn="ctr"/>
            <a:r>
              <a:rPr lang="en-US" sz="4400" b="1" dirty="0" smtClean="0">
                <a:ln/>
                <a:solidFill>
                  <a:schemeClr val="accent4"/>
                </a:solidFill>
              </a:rPr>
              <a:t>       Do the vacuuming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767BE45-16B5-46ED-ABEE-2486BEA686C1}"/>
              </a:ext>
            </a:extLst>
          </p:cNvPr>
          <p:cNvSpPr/>
          <p:nvPr/>
        </p:nvSpPr>
        <p:spPr>
          <a:xfrm>
            <a:off x="8337753" y="-149382"/>
            <a:ext cx="30501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rgbClr val="002060"/>
                </a:solidFill>
                <a:effectLst/>
              </a:rPr>
              <a:t>-yes, I do</a:t>
            </a:r>
            <a:endParaRPr lang="ru-RU" sz="60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1FDAA35-7BE1-403A-92D8-F42A0281921E}"/>
              </a:ext>
            </a:extLst>
          </p:cNvPr>
          <p:cNvSpPr/>
          <p:nvPr/>
        </p:nvSpPr>
        <p:spPr>
          <a:xfrm>
            <a:off x="8241274" y="620059"/>
            <a:ext cx="36951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rgbClr val="002060"/>
                </a:solidFill>
                <a:effectLst/>
              </a:rPr>
              <a:t>-no, I don’t</a:t>
            </a:r>
            <a:endParaRPr lang="ru-RU" sz="60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6070" y="136106"/>
            <a:ext cx="5382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 you have to….?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67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96A79A-E3B8-4AFC-93AE-D13F82A62CF4}"/>
              </a:ext>
            </a:extLst>
          </p:cNvPr>
          <p:cNvSpPr/>
          <p:nvPr/>
        </p:nvSpPr>
        <p:spPr>
          <a:xfrm>
            <a:off x="81228" y="383555"/>
            <a:ext cx="34249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Make the bed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5AAACC-83C2-48F9-8E96-24DDD38A2981}"/>
              </a:ext>
            </a:extLst>
          </p:cNvPr>
          <p:cNvSpPr/>
          <p:nvPr/>
        </p:nvSpPr>
        <p:spPr>
          <a:xfrm>
            <a:off x="89371" y="1731064"/>
            <a:ext cx="32322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Wash the car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75DFE5-2DDA-41E3-855F-7C1B698C749B}"/>
              </a:ext>
            </a:extLst>
          </p:cNvPr>
          <p:cNvSpPr/>
          <p:nvPr/>
        </p:nvSpPr>
        <p:spPr>
          <a:xfrm>
            <a:off x="186635" y="4227651"/>
            <a:ext cx="38923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Sweep the floor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505CCA-9509-4BF1-B27F-188771DC6418}"/>
              </a:ext>
            </a:extLst>
          </p:cNvPr>
          <p:cNvSpPr/>
          <p:nvPr/>
        </p:nvSpPr>
        <p:spPr>
          <a:xfrm>
            <a:off x="156138" y="2416136"/>
            <a:ext cx="38109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Do the washing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608693-010A-4278-B458-FED29B262840}"/>
              </a:ext>
            </a:extLst>
          </p:cNvPr>
          <p:cNvSpPr/>
          <p:nvPr/>
        </p:nvSpPr>
        <p:spPr>
          <a:xfrm>
            <a:off x="186635" y="3028984"/>
            <a:ext cx="44291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Do the vacuuming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CE43FC4-21CD-40FA-A197-6F0C850120C3}"/>
              </a:ext>
            </a:extLst>
          </p:cNvPr>
          <p:cNvSpPr/>
          <p:nvPr/>
        </p:nvSpPr>
        <p:spPr>
          <a:xfrm>
            <a:off x="89371" y="1032515"/>
            <a:ext cx="34687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Tidy the room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639FA0-E246-4AE0-B69D-F2D377110771}"/>
              </a:ext>
            </a:extLst>
          </p:cNvPr>
          <p:cNvSpPr/>
          <p:nvPr/>
        </p:nvSpPr>
        <p:spPr>
          <a:xfrm>
            <a:off x="230435" y="4865242"/>
            <a:ext cx="32757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Walk the dog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922E90-BD11-473B-A061-9218A0936E44}"/>
              </a:ext>
            </a:extLst>
          </p:cNvPr>
          <p:cNvSpPr/>
          <p:nvPr/>
        </p:nvSpPr>
        <p:spPr>
          <a:xfrm>
            <a:off x="298517" y="6106662"/>
            <a:ext cx="35262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Dry the dishes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690E141-FD5A-4B04-BA80-4CFABDC4D2F9}"/>
              </a:ext>
            </a:extLst>
          </p:cNvPr>
          <p:cNvSpPr/>
          <p:nvPr/>
        </p:nvSpPr>
        <p:spPr>
          <a:xfrm>
            <a:off x="230435" y="5502833"/>
            <a:ext cx="39970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Wash the dishes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6EF6B2-7AEA-4D8B-9ADF-94F1CEF0E9D9}"/>
              </a:ext>
            </a:extLst>
          </p:cNvPr>
          <p:cNvSpPr/>
          <p:nvPr/>
        </p:nvSpPr>
        <p:spPr>
          <a:xfrm>
            <a:off x="230435" y="3596205"/>
            <a:ext cx="30912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lay 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the table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C46DD00-5928-4E3B-A509-FAD983E4E05A}"/>
              </a:ext>
            </a:extLst>
          </p:cNvPr>
          <p:cNvSpPr/>
          <p:nvPr/>
        </p:nvSpPr>
        <p:spPr>
          <a:xfrm>
            <a:off x="7203648" y="6114444"/>
            <a:ext cx="50378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</a:rPr>
              <a:t>Заправлять кровать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4EACC85-B711-4EA5-8B04-F79F71EC09A8}"/>
              </a:ext>
            </a:extLst>
          </p:cNvPr>
          <p:cNvSpPr/>
          <p:nvPr/>
        </p:nvSpPr>
        <p:spPr>
          <a:xfrm>
            <a:off x="7423642" y="468245"/>
            <a:ext cx="48084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</a:rPr>
              <a:t>Выгуливать собаку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061EBD-2779-49DE-9938-8678F36DC738}"/>
              </a:ext>
            </a:extLst>
          </p:cNvPr>
          <p:cNvSpPr/>
          <p:nvPr/>
        </p:nvSpPr>
        <p:spPr>
          <a:xfrm>
            <a:off x="6588705" y="1188929"/>
            <a:ext cx="57338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</a:rPr>
              <a:t>Помогать с покупками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C67A345-896B-47D5-8FDC-C3C58FA846E5}"/>
              </a:ext>
            </a:extLst>
          </p:cNvPr>
          <p:cNvSpPr/>
          <p:nvPr/>
        </p:nvSpPr>
        <p:spPr>
          <a:xfrm>
            <a:off x="7423642" y="5504138"/>
            <a:ext cx="47683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</a:rPr>
              <a:t>Убирать в комнате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348519C-9497-4FA3-A646-031B49176051}"/>
              </a:ext>
            </a:extLst>
          </p:cNvPr>
          <p:cNvSpPr/>
          <p:nvPr/>
        </p:nvSpPr>
        <p:spPr>
          <a:xfrm>
            <a:off x="8214626" y="1801867"/>
            <a:ext cx="40268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</a:rPr>
              <a:t>Накрывать стол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2B9B78B-0A96-4798-A5AA-855265EB5B37}"/>
              </a:ext>
            </a:extLst>
          </p:cNvPr>
          <p:cNvSpPr/>
          <p:nvPr/>
        </p:nvSpPr>
        <p:spPr>
          <a:xfrm>
            <a:off x="7997902" y="4893832"/>
            <a:ext cx="41940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</a:rPr>
              <a:t>Выносить мусор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056FD82-7A3B-420F-B013-1DC8C21ECD5F}"/>
              </a:ext>
            </a:extLst>
          </p:cNvPr>
          <p:cNvSpPr/>
          <p:nvPr/>
        </p:nvSpPr>
        <p:spPr>
          <a:xfrm>
            <a:off x="8800013" y="2412714"/>
            <a:ext cx="33817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</a:rPr>
              <a:t>Мыть посуду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4B1994E-2D73-43F4-A5FD-188207D58C24}"/>
              </a:ext>
            </a:extLst>
          </p:cNvPr>
          <p:cNvSpPr/>
          <p:nvPr/>
        </p:nvSpPr>
        <p:spPr>
          <a:xfrm>
            <a:off x="10094951" y="4320078"/>
            <a:ext cx="20905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</a:rPr>
              <a:t>Гладить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064689-5A55-4955-92C6-ABA35C62AA94}"/>
              </a:ext>
            </a:extLst>
          </p:cNvPr>
          <p:cNvSpPr/>
          <p:nvPr/>
        </p:nvSpPr>
        <p:spPr>
          <a:xfrm>
            <a:off x="7991426" y="2998446"/>
            <a:ext cx="41940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</a:rPr>
              <a:t>Выносить мусор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840A581-E6F1-4FEB-BA79-A23535D0617F}"/>
              </a:ext>
            </a:extLst>
          </p:cNvPr>
          <p:cNvSpPr/>
          <p:nvPr/>
        </p:nvSpPr>
        <p:spPr>
          <a:xfrm>
            <a:off x="7073069" y="3699669"/>
            <a:ext cx="52495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</a:rPr>
              <a:t>Полоть сад</a:t>
            </a:r>
            <a:r>
              <a:rPr lang="en-US" sz="4400" b="1" dirty="0">
                <a:ln/>
                <a:solidFill>
                  <a:srgbClr val="002060"/>
                </a:solidFill>
              </a:rPr>
              <a:t> / </a:t>
            </a:r>
            <a:r>
              <a:rPr lang="ru-RU" sz="4400" b="1" dirty="0">
                <a:ln/>
                <a:solidFill>
                  <a:srgbClr val="002060"/>
                </a:solidFill>
              </a:rPr>
              <a:t>огород 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085FE93-6A50-40DA-9292-B70E20A9FC4A}"/>
              </a:ext>
            </a:extLst>
          </p:cNvPr>
          <p:cNvSpPr/>
          <p:nvPr/>
        </p:nvSpPr>
        <p:spPr>
          <a:xfrm>
            <a:off x="4260353" y="9990"/>
            <a:ext cx="806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Match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2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148591"/>
              </p:ext>
            </p:extLst>
          </p:nvPr>
        </p:nvGraphicFramePr>
        <p:xfrm>
          <a:off x="1320800" y="1779209"/>
          <a:ext cx="9129486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9486">
                  <a:extLst>
                    <a:ext uri="{9D8B030D-6E8A-4147-A177-3AD203B41FA5}">
                      <a16:colId xmlns:a16="http://schemas.microsoft.com/office/drawing/2014/main" val="2264522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I ____________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get up early 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every day because I ____________ 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make breakfast.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629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She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____________ take the rubbish out in the morning.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884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They 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____________ 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wash the dishes 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before 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they  leave the kitchen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.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13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He _____________ weed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 the garden.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654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My sister 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___________ lay the table 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before lunch.</a:t>
                      </a:r>
                      <a:endParaRPr lang="en-US" sz="2000" baseline="0" dirty="0" smtClean="0">
                        <a:solidFill>
                          <a:srgbClr val="002060"/>
                        </a:solidFill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392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You ______________ feed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 your 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hamster. 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It looks  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 very hungry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.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02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My 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uncle 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_____________ wash his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 car when it’s dirty.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14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My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 mum ____________ 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do the ironing at the weekends.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65992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48218" y="543450"/>
            <a:ext cx="48215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</a:rPr>
              <a:t>Write have to / has to</a:t>
            </a:r>
            <a:endParaRPr lang="ru-RU" sz="4000" b="1" cap="none" spc="0" dirty="0">
              <a:ln/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96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4696823" y="135040"/>
            <a:ext cx="7074263" cy="2230789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4B2B1A-E92F-4E8C-8268-C9A71E5B7D1D}"/>
              </a:ext>
            </a:extLst>
          </p:cNvPr>
          <p:cNvSpPr/>
          <p:nvPr/>
        </p:nvSpPr>
        <p:spPr>
          <a:xfrm>
            <a:off x="4924696" y="135040"/>
            <a:ext cx="661851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24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My name’s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Sally</a:t>
            </a:r>
            <a:r>
              <a:rPr lang="en-US" sz="24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. </a:t>
            </a:r>
            <a:r>
              <a:rPr lang="en-US" sz="24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I’m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eleven</a:t>
            </a:r>
            <a:r>
              <a:rPr lang="en-US" sz="24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 </a:t>
            </a:r>
            <a:r>
              <a:rPr lang="en-US" sz="24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years old.</a:t>
            </a:r>
          </a:p>
          <a:p>
            <a:pPr algn="just"/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I have to help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my parents.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At the weekends I have to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wash the dishes.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I have to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set the table and take the rubbish out.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My sister sometimes has to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do the ironing.</a:t>
            </a:r>
            <a:endParaRPr lang="en-US" sz="2400" b="1" cap="none" spc="0" dirty="0">
              <a:ln/>
              <a:solidFill>
                <a:srgbClr val="FF0000"/>
              </a:solidFill>
              <a:effectLst/>
              <a:latin typeface="Britannic Bold" panose="020B0903060703020204" pitchFamily="34" charset="0"/>
            </a:endParaRPr>
          </a:p>
          <a:p>
            <a:endParaRPr lang="ru-RU" sz="40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4696823" y="2558640"/>
            <a:ext cx="7074263" cy="2342491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4B2B1A-E92F-4E8C-8268-C9A71E5B7D1D}"/>
              </a:ext>
            </a:extLst>
          </p:cNvPr>
          <p:cNvSpPr/>
          <p:nvPr/>
        </p:nvSpPr>
        <p:spPr>
          <a:xfrm>
            <a:off x="4924696" y="2597622"/>
            <a:ext cx="661851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24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My name’s </a:t>
            </a:r>
            <a:r>
              <a:rPr lang="en-US" sz="24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Philip. </a:t>
            </a:r>
            <a:r>
              <a:rPr lang="en-US" sz="24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I’m eleven years old.</a:t>
            </a:r>
          </a:p>
          <a:p>
            <a:pPr algn="just"/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I have to help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me parents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too. I have to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weed the garden at the weekends and water the plants. 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I have to feed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my puppy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everyday.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My parents have 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to go to the 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supermarket and I sometimes help them.</a:t>
            </a:r>
            <a:endParaRPr lang="ru-RU" sz="40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2254068" y="5128854"/>
            <a:ext cx="9666515" cy="1729146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84B2B1A-E92F-4E8C-8268-C9A71E5B7D1D}"/>
              </a:ext>
            </a:extLst>
          </p:cNvPr>
          <p:cNvSpPr/>
          <p:nvPr/>
        </p:nvSpPr>
        <p:spPr>
          <a:xfrm>
            <a:off x="2442754" y="5093370"/>
            <a:ext cx="1033852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22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My name’s Melissa. I’m twelve years old. I don’t have to help  </a:t>
            </a:r>
          </a:p>
          <a:p>
            <a:pPr algn="just"/>
            <a:r>
              <a:rPr lang="en-US" sz="22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much at home. I don’t have to do the vacuuming or sweep the floor. I </a:t>
            </a:r>
          </a:p>
          <a:p>
            <a:pPr algn="just"/>
            <a:r>
              <a:rPr lang="en-US" sz="2200" b="1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don’t have to help with cooking too. </a:t>
            </a:r>
            <a:r>
              <a:rPr lang="en-US" sz="22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We don’t have any pets so </a:t>
            </a:r>
          </a:p>
          <a:p>
            <a:pPr algn="just"/>
            <a:r>
              <a:rPr lang="en-US" sz="22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I don’t have to walk the dog or feed a cat. My sister has to tidy our room </a:t>
            </a:r>
          </a:p>
          <a:p>
            <a:pPr algn="just"/>
            <a:r>
              <a:rPr lang="en-US" sz="2200" b="1" cap="none" spc="0" dirty="0" smtClean="0">
                <a:ln/>
                <a:solidFill>
                  <a:srgbClr val="002060"/>
                </a:solidFill>
                <a:effectLst/>
                <a:latin typeface="Britannic Bold" panose="020B0903060703020204" pitchFamily="34" charset="0"/>
              </a:rPr>
              <a:t>and my brother has to take the rubbish out. I have a lot of free time!</a:t>
            </a:r>
          </a:p>
          <a:p>
            <a:pPr algn="just"/>
            <a:endParaRPr lang="ru-RU" sz="40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2558640"/>
            <a:ext cx="2761955" cy="1842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5" y="246742"/>
            <a:ext cx="2936025" cy="183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2" y="4756055"/>
            <a:ext cx="1576001" cy="1989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145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728648"/>
              </p:ext>
            </p:extLst>
          </p:nvPr>
        </p:nvGraphicFramePr>
        <p:xfrm>
          <a:off x="696686" y="719667"/>
          <a:ext cx="10058401" cy="54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037">
                  <a:extLst>
                    <a:ext uri="{9D8B030D-6E8A-4147-A177-3AD203B41FA5}">
                      <a16:colId xmlns:a16="http://schemas.microsoft.com/office/drawing/2014/main" val="607290968"/>
                    </a:ext>
                  </a:extLst>
                </a:gridCol>
                <a:gridCol w="2454106">
                  <a:extLst>
                    <a:ext uri="{9D8B030D-6E8A-4147-A177-3AD203B41FA5}">
                      <a16:colId xmlns:a16="http://schemas.microsoft.com/office/drawing/2014/main" val="583186185"/>
                    </a:ext>
                  </a:extLst>
                </a:gridCol>
                <a:gridCol w="2551352">
                  <a:extLst>
                    <a:ext uri="{9D8B030D-6E8A-4147-A177-3AD203B41FA5}">
                      <a16:colId xmlns:a16="http://schemas.microsoft.com/office/drawing/2014/main" val="4021537279"/>
                    </a:ext>
                  </a:extLst>
                </a:gridCol>
                <a:gridCol w="2281906">
                  <a:extLst>
                    <a:ext uri="{9D8B030D-6E8A-4147-A177-3AD203B41FA5}">
                      <a16:colId xmlns:a16="http://schemas.microsoft.com/office/drawing/2014/main" val="1341326166"/>
                    </a:ext>
                  </a:extLst>
                </a:gridCol>
              </a:tblGrid>
              <a:tr h="415797">
                <a:tc>
                  <a:txBody>
                    <a:bodyPr/>
                    <a:lstStyle/>
                    <a:p>
                      <a:endParaRPr lang="ru-RU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 smtClean="0">
                          <a:solidFill>
                            <a:srgbClr val="FFFF00"/>
                          </a:solidFill>
                          <a:latin typeface="Britannic Bold" panose="020B0903060703020204" pitchFamily="34" charset="0"/>
                        </a:rPr>
                        <a:t>Ammy</a:t>
                      </a:r>
                      <a:endParaRPr lang="ru-RU" sz="24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00"/>
                          </a:solidFill>
                          <a:latin typeface="Britannic Bold" panose="020B0903060703020204" pitchFamily="34" charset="0"/>
                        </a:rPr>
                        <a:t>Shon</a:t>
                      </a:r>
                      <a:endParaRPr lang="ru-RU" sz="24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00"/>
                          </a:solidFill>
                          <a:latin typeface="Britannic Bold" panose="020B0903060703020204" pitchFamily="34" charset="0"/>
                        </a:rPr>
                        <a:t>Steve</a:t>
                      </a:r>
                      <a:r>
                        <a:rPr lang="en-US" sz="2400" b="0" baseline="0" dirty="0" smtClean="0">
                          <a:solidFill>
                            <a:srgbClr val="FFFF00"/>
                          </a:solidFill>
                          <a:latin typeface="Britannic Bold" panose="020B0903060703020204" pitchFamily="34" charset="0"/>
                        </a:rPr>
                        <a:t> &amp; Pete</a:t>
                      </a:r>
                      <a:endParaRPr lang="ru-RU" sz="24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970473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spc="0" dirty="0" smtClean="0">
                          <a:ln/>
                          <a:solidFill>
                            <a:srgbClr val="002060"/>
                          </a:solidFill>
                          <a:effectLst/>
                          <a:latin typeface="Britannic Bold" panose="020B0903060703020204" pitchFamily="34" charset="0"/>
                        </a:rPr>
                        <a:t>Make the bed</a:t>
                      </a:r>
                      <a:endParaRPr lang="ru-RU" sz="2000" b="0" cap="none" spc="0" dirty="0" smtClean="0">
                        <a:ln/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318944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spc="0" dirty="0" smtClean="0">
                          <a:ln/>
                          <a:solidFill>
                            <a:srgbClr val="002060"/>
                          </a:solidFill>
                          <a:effectLst/>
                          <a:latin typeface="Britannic Bold" panose="020B0903060703020204" pitchFamily="34" charset="0"/>
                        </a:rPr>
                        <a:t>Walk the dog</a:t>
                      </a:r>
                      <a:endParaRPr lang="ru-RU" sz="2000" b="0" cap="none" spc="0" dirty="0" smtClean="0">
                        <a:ln/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0932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spc="0" dirty="0" smtClean="0">
                          <a:ln/>
                          <a:solidFill>
                            <a:srgbClr val="002060"/>
                          </a:solidFill>
                          <a:effectLst/>
                          <a:latin typeface="Britannic Bold" panose="020B0903060703020204" pitchFamily="34" charset="0"/>
                        </a:rPr>
                        <a:t>Tidy the room</a:t>
                      </a:r>
                      <a:endParaRPr lang="ru-RU" sz="2000" b="0" cap="none" spc="0" dirty="0" smtClean="0">
                        <a:ln/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668008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spc="0" dirty="0" smtClean="0">
                          <a:ln/>
                          <a:solidFill>
                            <a:srgbClr val="002060"/>
                          </a:solidFill>
                          <a:effectLst/>
                          <a:latin typeface="Britannic Bold" panose="020B0903060703020204" pitchFamily="34" charset="0"/>
                        </a:rPr>
                        <a:t>Help with the shopping</a:t>
                      </a:r>
                      <a:endParaRPr lang="ru-RU" sz="2000" b="0" cap="none" spc="0" dirty="0" smtClean="0">
                        <a:ln/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+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136154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spc="0" dirty="0" smtClean="0">
                          <a:ln/>
                          <a:solidFill>
                            <a:srgbClr val="002060"/>
                          </a:solidFill>
                          <a:effectLst/>
                          <a:latin typeface="Britannic Bold" panose="020B0903060703020204" pitchFamily="34" charset="0"/>
                        </a:rPr>
                        <a:t>Take the rubbish out</a:t>
                      </a:r>
                      <a:endParaRPr lang="ru-RU" sz="2000" b="0" cap="none" spc="0" dirty="0" smtClean="0">
                        <a:ln/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+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644991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n/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lay</a:t>
                      </a:r>
                      <a:r>
                        <a:rPr lang="en-US" sz="2000" b="0" cap="none" spc="0" dirty="0" smtClean="0">
                          <a:ln/>
                          <a:solidFill>
                            <a:srgbClr val="002060"/>
                          </a:solidFill>
                          <a:effectLst/>
                          <a:latin typeface="Britannic Bold" panose="020B0903060703020204" pitchFamily="34" charset="0"/>
                        </a:rPr>
                        <a:t> the table</a:t>
                      </a:r>
                      <a:endParaRPr lang="ru-RU" sz="2000" b="0" cap="none" spc="0" dirty="0" smtClean="0">
                        <a:ln/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121102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spc="0" dirty="0" smtClean="0">
                          <a:ln/>
                          <a:solidFill>
                            <a:srgbClr val="002060"/>
                          </a:solidFill>
                          <a:effectLst/>
                          <a:latin typeface="Britannic Bold" panose="020B0903060703020204" pitchFamily="34" charset="0"/>
                        </a:rPr>
                        <a:t>Wash the dishes</a:t>
                      </a:r>
                      <a:endParaRPr lang="ru-RU" sz="2000" b="0" cap="none" spc="0" dirty="0" smtClean="0">
                        <a:ln/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+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570360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spc="0" dirty="0" smtClean="0">
                          <a:ln/>
                          <a:solidFill>
                            <a:srgbClr val="002060"/>
                          </a:solidFill>
                          <a:effectLst/>
                          <a:latin typeface="Britannic Bold" panose="020B0903060703020204" pitchFamily="34" charset="0"/>
                        </a:rPr>
                        <a:t>Weed the garden</a:t>
                      </a:r>
                      <a:endParaRPr lang="ru-RU" sz="2000" b="0" cap="none" spc="0" dirty="0" smtClean="0">
                        <a:ln/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+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952956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spc="0" dirty="0" smtClean="0">
                          <a:ln/>
                          <a:solidFill>
                            <a:srgbClr val="002060"/>
                          </a:solidFill>
                          <a:effectLst/>
                          <a:latin typeface="Britannic Bold" panose="020B0903060703020204" pitchFamily="34" charset="0"/>
                        </a:rPr>
                        <a:t>Do the ironing</a:t>
                      </a:r>
                      <a:endParaRPr lang="ru-RU" sz="2000" b="0" cap="none" spc="0" dirty="0" smtClean="0">
                        <a:ln/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65291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spc="0" dirty="0" smtClean="0">
                          <a:ln/>
                          <a:solidFill>
                            <a:srgbClr val="002060"/>
                          </a:solidFill>
                          <a:effectLst/>
                          <a:latin typeface="Britannic Bold" panose="020B0903060703020204" pitchFamily="34" charset="0"/>
                        </a:rPr>
                        <a:t>Feed the 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757481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n/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Do the vacuuming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+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23317"/>
                  </a:ext>
                </a:extLst>
              </a:tr>
              <a:tr h="415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n/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Sweep the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05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8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1219200" y="740230"/>
            <a:ext cx="9448800" cy="5370285"/>
          </a:xfrm>
          <a:prstGeom prst="snip2DiagRect">
            <a:avLst>
              <a:gd name="adj1" fmla="val 20200"/>
              <a:gd name="adj2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528457" y="740230"/>
            <a:ext cx="39914" cy="5370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482114" y="740229"/>
            <a:ext cx="21772" cy="5370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219200" y="2481943"/>
            <a:ext cx="9448800" cy="29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219200" y="4281713"/>
            <a:ext cx="9448800" cy="29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364343" y="4520363"/>
            <a:ext cx="29276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- </a:t>
            </a: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Do </a:t>
            </a:r>
            <a:r>
              <a:rPr lang="en-US" sz="2800" dirty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the ironing</a:t>
            </a:r>
            <a:endParaRPr lang="ru-RU" sz="2800" dirty="0">
              <a:ln/>
              <a:solidFill>
                <a:srgbClr val="002060"/>
              </a:solidFill>
            </a:endParaRPr>
          </a:p>
          <a:p>
            <a:pPr algn="ctr"/>
            <a:endParaRPr lang="ru-RU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64343" y="3117985"/>
            <a:ext cx="29276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?</a:t>
            </a:r>
            <a:r>
              <a:rPr lang="ru-RU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 </a:t>
            </a: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Make </a:t>
            </a:r>
            <a:r>
              <a:rPr lang="en-US" sz="2800" dirty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the bed</a:t>
            </a:r>
            <a:endParaRPr lang="ru-RU" sz="2800" dirty="0">
              <a:ln/>
              <a:solidFill>
                <a:srgbClr val="002060"/>
              </a:solidFill>
            </a:endParaRPr>
          </a:p>
          <a:p>
            <a:pPr algn="ctr"/>
            <a:endParaRPr lang="ru-RU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10206" y="4520362"/>
            <a:ext cx="333018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? </a:t>
            </a: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Take </a:t>
            </a:r>
            <a:r>
              <a:rPr lang="en-US" sz="2800" dirty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the rubbish out</a:t>
            </a:r>
            <a:endParaRPr lang="ru-RU" sz="2800" dirty="0">
              <a:ln/>
              <a:solidFill>
                <a:srgbClr val="002060"/>
              </a:solidFill>
            </a:endParaRPr>
          </a:p>
          <a:p>
            <a:pPr algn="ctr"/>
            <a:endParaRPr lang="ru-RU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76274" y="3030557"/>
            <a:ext cx="292761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+ </a:t>
            </a: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Help </a:t>
            </a:r>
            <a:r>
              <a:rPr lang="en-US" sz="2800" dirty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with the shopping</a:t>
            </a:r>
            <a:endParaRPr lang="ru-RU" sz="2800" dirty="0">
              <a:ln/>
              <a:solidFill>
                <a:srgbClr val="002060"/>
              </a:solidFill>
            </a:endParaRPr>
          </a:p>
          <a:p>
            <a:pPr algn="ctr"/>
            <a:endParaRPr lang="ru-RU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98476" y="1330109"/>
            <a:ext cx="29276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 - </a:t>
            </a: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Tidy </a:t>
            </a:r>
            <a:r>
              <a:rPr lang="en-US" sz="2800" dirty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the room</a:t>
            </a:r>
            <a:endParaRPr lang="ru-RU" sz="2800" dirty="0">
              <a:ln/>
              <a:solidFill>
                <a:srgbClr val="002060"/>
              </a:solidFill>
            </a:endParaRPr>
          </a:p>
          <a:p>
            <a:pPr algn="ctr"/>
            <a:endParaRPr lang="ru-RU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48662" y="1360284"/>
            <a:ext cx="29276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+ </a:t>
            </a: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Walk </a:t>
            </a:r>
            <a:r>
              <a:rPr lang="en-US" sz="2800" dirty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the dog</a:t>
            </a:r>
            <a:endParaRPr lang="ru-RU" sz="2800" dirty="0">
              <a:ln/>
              <a:solidFill>
                <a:srgbClr val="002060"/>
              </a:solidFill>
            </a:endParaRPr>
          </a:p>
          <a:p>
            <a:pPr algn="ctr"/>
            <a:endParaRPr lang="ru-RU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82114" y="1318215"/>
            <a:ext cx="292761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? </a:t>
            </a: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Do </a:t>
            </a:r>
            <a:r>
              <a:rPr lang="en-US" sz="2800" dirty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the vacuuming</a:t>
            </a:r>
          </a:p>
          <a:p>
            <a:pPr algn="ctr"/>
            <a:endParaRPr lang="ru-RU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27257" y="3056609"/>
            <a:ext cx="29276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800" dirty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-</a:t>
            </a:r>
            <a:r>
              <a:rPr lang="ru-RU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 </a:t>
            </a: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Sweep the floor</a:t>
            </a:r>
          </a:p>
          <a:p>
            <a:pPr algn="ctr"/>
            <a:endParaRPr lang="ru-RU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601212" y="4591368"/>
            <a:ext cx="292761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+ </a:t>
            </a: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Weed </a:t>
            </a:r>
            <a:r>
              <a:rPr lang="en-US" sz="2800" dirty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the garden</a:t>
            </a:r>
            <a:endParaRPr lang="ru-RU" sz="2800" dirty="0">
              <a:ln/>
              <a:solidFill>
                <a:srgbClr val="002060"/>
              </a:solidFill>
            </a:endParaRPr>
          </a:p>
          <a:p>
            <a:pPr algn="ctr"/>
            <a:endParaRPr lang="ru-RU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085FE93-6A50-40DA-9292-B70E20A9FC4A}"/>
              </a:ext>
            </a:extLst>
          </p:cNvPr>
          <p:cNvSpPr/>
          <p:nvPr/>
        </p:nvSpPr>
        <p:spPr>
          <a:xfrm>
            <a:off x="3472771" y="10122"/>
            <a:ext cx="806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Let’s play together. Tic-tac-toe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9001" y="3795877"/>
            <a:ext cx="2791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Water the plants</a:t>
            </a:r>
            <a:endParaRPr lang="ru-RU" sz="2800" dirty="0">
              <a:ln/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8" y="925293"/>
            <a:ext cx="4303775" cy="2870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1" y="925293"/>
            <a:ext cx="4640463" cy="3022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725458" y="4115544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Clean the board</a:t>
            </a:r>
            <a:endParaRPr lang="ru-RU" sz="2800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2" y="342717"/>
            <a:ext cx="4804229" cy="3182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411486" y="6334780"/>
            <a:ext cx="2804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ln/>
                <a:solidFill>
                  <a:srgbClr val="002060"/>
                </a:solidFill>
              </a:rPr>
              <a:t>Dust the furniture</a:t>
            </a:r>
            <a:endParaRPr lang="ru-RU" sz="2800" dirty="0">
              <a:ln/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78" y="295445"/>
            <a:ext cx="4516621" cy="3066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461164" y="3361698"/>
            <a:ext cx="4270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Empty the wastepaper bin</a:t>
            </a:r>
            <a:endParaRPr lang="ru-RU" sz="2800" dirty="0">
              <a:ln/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36" y="3744483"/>
            <a:ext cx="4375870" cy="2670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43522" y="447845"/>
            <a:ext cx="3615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ln/>
                <a:solidFill>
                  <a:srgbClr val="002060"/>
                </a:solidFill>
                <a:latin typeface="Britannic Bold" panose="020B0903060703020204" pitchFamily="34" charset="0"/>
              </a:rPr>
              <a:t>Collect the homework</a:t>
            </a:r>
            <a:endParaRPr lang="ru-RU" sz="2800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126841"/>
              </p:ext>
            </p:extLst>
          </p:nvPr>
        </p:nvGraphicFramePr>
        <p:xfrm>
          <a:off x="696684" y="719667"/>
          <a:ext cx="10858006" cy="500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1640">
                  <a:extLst>
                    <a:ext uri="{9D8B030D-6E8A-4147-A177-3AD203B41FA5}">
                      <a16:colId xmlns:a16="http://schemas.microsoft.com/office/drawing/2014/main" val="607290968"/>
                    </a:ext>
                  </a:extLst>
                </a:gridCol>
                <a:gridCol w="2318882">
                  <a:extLst>
                    <a:ext uri="{9D8B030D-6E8A-4147-A177-3AD203B41FA5}">
                      <a16:colId xmlns:a16="http://schemas.microsoft.com/office/drawing/2014/main" val="583186185"/>
                    </a:ext>
                  </a:extLst>
                </a:gridCol>
                <a:gridCol w="2754175">
                  <a:extLst>
                    <a:ext uri="{9D8B030D-6E8A-4147-A177-3AD203B41FA5}">
                      <a16:colId xmlns:a16="http://schemas.microsoft.com/office/drawing/2014/main" val="4021537279"/>
                    </a:ext>
                  </a:extLst>
                </a:gridCol>
                <a:gridCol w="2463309">
                  <a:extLst>
                    <a:ext uri="{9D8B030D-6E8A-4147-A177-3AD203B41FA5}">
                      <a16:colId xmlns:a16="http://schemas.microsoft.com/office/drawing/2014/main" val="1341326166"/>
                    </a:ext>
                  </a:extLst>
                </a:gridCol>
              </a:tblGrid>
              <a:tr h="754360">
                <a:tc>
                  <a:txBody>
                    <a:bodyPr/>
                    <a:lstStyle/>
                    <a:p>
                      <a:endParaRPr lang="ru-RU" sz="24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Dan</a:t>
                      </a:r>
                      <a:endParaRPr lang="ru-RU" sz="28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Emily</a:t>
                      </a:r>
                      <a:endParaRPr lang="ru-RU" sz="28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Sam  &amp; Kate</a:t>
                      </a:r>
                      <a:endParaRPr lang="ru-RU" sz="28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63970473"/>
                  </a:ext>
                </a:extLst>
              </a:tr>
              <a:tr h="6860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n/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Collect the homework</a:t>
                      </a:r>
                      <a:endParaRPr lang="ru-RU" sz="2400" dirty="0" smtClean="0">
                        <a:ln/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6318944"/>
                  </a:ext>
                </a:extLst>
              </a:tr>
              <a:tr h="6860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400" dirty="0" smtClean="0">
                          <a:ln/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Water the plants</a:t>
                      </a:r>
                      <a:endParaRPr lang="ru-RU" sz="2400" dirty="0">
                        <a:ln/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480932"/>
                  </a:ext>
                </a:extLst>
              </a:tr>
              <a:tr h="6860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400" dirty="0" smtClean="0">
                          <a:ln/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Clean the board</a:t>
                      </a:r>
                      <a:endParaRPr lang="ru-RU" sz="2400" dirty="0">
                        <a:ln/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55668008"/>
                  </a:ext>
                </a:extLst>
              </a:tr>
              <a:tr h="6860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400" dirty="0" smtClean="0">
                          <a:ln/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Empty the wastepaper bin</a:t>
                      </a:r>
                      <a:endParaRPr lang="ru-RU" sz="2400" dirty="0">
                        <a:ln/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19136154"/>
                  </a:ext>
                </a:extLst>
              </a:tr>
              <a:tr h="6860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400" dirty="0" smtClean="0">
                          <a:ln/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Dust the furniture</a:t>
                      </a:r>
                      <a:endParaRPr lang="ru-RU" sz="2400" dirty="0">
                        <a:ln/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4644991"/>
                  </a:ext>
                </a:extLst>
              </a:tr>
              <a:tr h="6860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ln/>
                          <a:solidFill>
                            <a:srgbClr val="002060"/>
                          </a:solidFill>
                          <a:latin typeface="Britannic Bold" panose="020B0903060703020204" pitchFamily="34" charset="0"/>
                        </a:rPr>
                        <a:t>Sweep the floor</a:t>
                      </a:r>
                      <a:endParaRPr lang="ru-RU" sz="2400" b="0" cap="none" spc="0" dirty="0" smtClean="0">
                        <a:ln/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Britannic Bold" panose="020B0903060703020204" pitchFamily="34" charset="0"/>
                        </a:rPr>
                        <a:t>+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6000">
                          <a:srgbClr val="00B0F0"/>
                        </a:gs>
                        <a:gs pos="6734">
                          <a:srgbClr val="EFF3FA"/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9121102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21517" y="-138613"/>
            <a:ext cx="8516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Who has to do these things?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81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290945" y="789710"/>
            <a:ext cx="11658600" cy="5798126"/>
          </a:xfrm>
          <a:prstGeom prst="snip2DiagRect">
            <a:avLst>
              <a:gd name="adj1" fmla="val 20200"/>
              <a:gd name="adj2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5867" y="1055408"/>
            <a:ext cx="10649582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How often do you do the vacuuming?</a:t>
            </a:r>
          </a:p>
          <a:p>
            <a:r>
              <a:rPr lang="en-US" sz="4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Who takes the rubbish out in your family?</a:t>
            </a:r>
          </a:p>
          <a:p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 you do the ironing?</a:t>
            </a:r>
          </a:p>
          <a:p>
            <a:r>
              <a:rPr lang="en-US" sz="4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Who lays the table when the guests come?</a:t>
            </a:r>
          </a:p>
          <a:p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 you help your mum with cooking?</a:t>
            </a:r>
          </a:p>
          <a:p>
            <a:r>
              <a:rPr lang="en-US" sz="4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How often do you weed the garden?</a:t>
            </a:r>
          </a:p>
          <a:p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 you like making your bed every morning?</a:t>
            </a:r>
            <a:endParaRPr lang="ru-RU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83351" y="-106593"/>
            <a:ext cx="2793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Let’s talk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83351" y="-138613"/>
            <a:ext cx="2793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Let’s talk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081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FC98217-9173-4E32-92A9-1ED18884F0B4}"/>
              </a:ext>
            </a:extLst>
          </p:cNvPr>
          <p:cNvSpPr/>
          <p:nvPr/>
        </p:nvSpPr>
        <p:spPr>
          <a:xfrm>
            <a:off x="1760561" y="863221"/>
            <a:ext cx="8461611" cy="513155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4B2B1A-E92F-4E8C-8268-C9A71E5B7D1D}"/>
              </a:ext>
            </a:extLst>
          </p:cNvPr>
          <p:cNvSpPr/>
          <p:nvPr/>
        </p:nvSpPr>
        <p:spPr>
          <a:xfrm>
            <a:off x="1969828" y="920621"/>
            <a:ext cx="7759240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cap="none" spc="0" dirty="0">
                <a:ln/>
                <a:solidFill>
                  <a:srgbClr val="002060"/>
                </a:solidFill>
                <a:effectLst/>
              </a:rPr>
              <a:t>I 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have to 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4000" b="1" cap="none" spc="0" dirty="0">
              <a:ln/>
              <a:solidFill>
                <a:srgbClr val="FF0000"/>
              </a:solidFill>
              <a:effectLst/>
            </a:endParaRPr>
          </a:p>
          <a:p>
            <a:r>
              <a:rPr lang="en-US" sz="4000" b="1" dirty="0">
                <a:ln/>
                <a:solidFill>
                  <a:srgbClr val="002060"/>
                </a:solidFill>
              </a:rPr>
              <a:t>You </a:t>
            </a:r>
            <a:r>
              <a:rPr lang="en-US" sz="4000" b="1" dirty="0">
                <a:ln/>
                <a:solidFill>
                  <a:srgbClr val="FF0000"/>
                </a:solidFill>
              </a:rPr>
              <a:t>have to 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4000" b="1" dirty="0">
              <a:ln/>
              <a:solidFill>
                <a:srgbClr val="FF0000"/>
              </a:solidFill>
            </a:endParaRPr>
          </a:p>
          <a:p>
            <a:r>
              <a:rPr lang="en-US" sz="4000" b="1" cap="none" spc="0" dirty="0">
                <a:ln/>
                <a:solidFill>
                  <a:srgbClr val="002060"/>
                </a:solidFill>
                <a:effectLst/>
              </a:rPr>
              <a:t>We 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have to 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4000" b="1" cap="none" spc="0" dirty="0">
              <a:ln/>
              <a:solidFill>
                <a:srgbClr val="FF0000"/>
              </a:solidFill>
              <a:effectLst/>
            </a:endParaRPr>
          </a:p>
          <a:p>
            <a:r>
              <a:rPr lang="en-US" sz="4000" b="1" dirty="0">
                <a:ln/>
                <a:solidFill>
                  <a:srgbClr val="002060"/>
                </a:solidFill>
              </a:rPr>
              <a:t>They </a:t>
            </a:r>
            <a:r>
              <a:rPr lang="en-US" sz="4000" b="1" dirty="0">
                <a:ln/>
                <a:solidFill>
                  <a:srgbClr val="FF0000"/>
                </a:solidFill>
              </a:rPr>
              <a:t>have to 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4000" b="1" dirty="0">
              <a:ln/>
              <a:solidFill>
                <a:srgbClr val="FF0000"/>
              </a:solidFill>
            </a:endParaRPr>
          </a:p>
          <a:p>
            <a:endParaRPr lang="en-US" sz="4000" b="1" cap="none" spc="0" dirty="0">
              <a:ln/>
              <a:solidFill>
                <a:srgbClr val="002060"/>
              </a:solidFill>
              <a:effectLst/>
            </a:endParaRPr>
          </a:p>
          <a:p>
            <a:r>
              <a:rPr lang="en-US" sz="4000" b="1" dirty="0">
                <a:ln/>
                <a:solidFill>
                  <a:srgbClr val="002060"/>
                </a:solidFill>
              </a:rPr>
              <a:t>She </a:t>
            </a:r>
            <a:r>
              <a:rPr lang="en-US" sz="4000" b="1" dirty="0">
                <a:ln/>
                <a:solidFill>
                  <a:srgbClr val="FF0000"/>
                </a:solidFill>
              </a:rPr>
              <a:t>has to 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4000" b="1" dirty="0">
              <a:ln/>
              <a:solidFill>
                <a:srgbClr val="FF0000"/>
              </a:solidFill>
            </a:endParaRPr>
          </a:p>
          <a:p>
            <a:r>
              <a:rPr lang="en-US" sz="4000" b="1" cap="none" spc="0" dirty="0">
                <a:ln/>
                <a:solidFill>
                  <a:srgbClr val="002060"/>
                </a:solidFill>
                <a:effectLst/>
              </a:rPr>
              <a:t>He 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has to 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4000" b="1" cap="none" spc="0" dirty="0">
              <a:ln/>
              <a:solidFill>
                <a:srgbClr val="FF0000"/>
              </a:solidFill>
              <a:effectLst/>
            </a:endParaRPr>
          </a:p>
          <a:p>
            <a:endParaRPr lang="ru-RU" sz="40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8148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FC98217-9173-4E32-92A9-1ED18884F0B4}"/>
              </a:ext>
            </a:extLst>
          </p:cNvPr>
          <p:cNvSpPr/>
          <p:nvPr/>
        </p:nvSpPr>
        <p:spPr>
          <a:xfrm>
            <a:off x="225272" y="137506"/>
            <a:ext cx="5812672" cy="357815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4B2B1A-E92F-4E8C-8268-C9A71E5B7D1D}"/>
              </a:ext>
            </a:extLst>
          </p:cNvPr>
          <p:cNvSpPr/>
          <p:nvPr/>
        </p:nvSpPr>
        <p:spPr>
          <a:xfrm>
            <a:off x="399442" y="383592"/>
            <a:ext cx="5492914" cy="37240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I </a:t>
            </a:r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have to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2800" b="1" cap="none" spc="0" dirty="0">
              <a:ln/>
              <a:solidFill>
                <a:srgbClr val="FF0000"/>
              </a:solidFill>
              <a:effectLst/>
            </a:endParaRPr>
          </a:p>
          <a:p>
            <a:r>
              <a:rPr lang="en-US" sz="2800" b="1" dirty="0">
                <a:ln/>
                <a:solidFill>
                  <a:srgbClr val="002060"/>
                </a:solidFill>
              </a:rPr>
              <a:t>You </a:t>
            </a:r>
            <a:r>
              <a:rPr lang="en-US" sz="2800" b="1" dirty="0">
                <a:ln/>
                <a:solidFill>
                  <a:srgbClr val="FF0000"/>
                </a:solidFill>
              </a:rPr>
              <a:t>have to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2800" b="1" dirty="0">
              <a:ln/>
              <a:solidFill>
                <a:srgbClr val="FF0000"/>
              </a:solidFill>
            </a:endParaRPr>
          </a:p>
          <a:p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We </a:t>
            </a:r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have to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2800" b="1" cap="none" spc="0" dirty="0">
              <a:ln/>
              <a:solidFill>
                <a:srgbClr val="FF0000"/>
              </a:solidFill>
              <a:effectLst/>
            </a:endParaRPr>
          </a:p>
          <a:p>
            <a:r>
              <a:rPr lang="en-US" sz="2800" b="1" dirty="0">
                <a:ln/>
                <a:solidFill>
                  <a:srgbClr val="002060"/>
                </a:solidFill>
              </a:rPr>
              <a:t>They </a:t>
            </a:r>
            <a:r>
              <a:rPr lang="en-US" sz="2800" b="1" dirty="0">
                <a:ln/>
                <a:solidFill>
                  <a:srgbClr val="FF0000"/>
                </a:solidFill>
              </a:rPr>
              <a:t>have to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2800" b="1" dirty="0">
              <a:ln/>
              <a:solidFill>
                <a:srgbClr val="FF0000"/>
              </a:solidFill>
            </a:endParaRPr>
          </a:p>
          <a:p>
            <a:endParaRPr lang="en-US" sz="2800" b="1" cap="none" spc="0" dirty="0">
              <a:ln/>
              <a:solidFill>
                <a:srgbClr val="002060"/>
              </a:solidFill>
              <a:effectLst/>
            </a:endParaRPr>
          </a:p>
          <a:p>
            <a:r>
              <a:rPr lang="en-US" sz="2800" b="1" dirty="0">
                <a:ln/>
                <a:solidFill>
                  <a:srgbClr val="002060"/>
                </a:solidFill>
              </a:rPr>
              <a:t>She </a:t>
            </a:r>
            <a:r>
              <a:rPr lang="en-US" sz="2800" b="1" dirty="0">
                <a:ln/>
                <a:solidFill>
                  <a:srgbClr val="FF0000"/>
                </a:solidFill>
              </a:rPr>
              <a:t>has to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2800" b="1" dirty="0">
              <a:ln/>
              <a:solidFill>
                <a:srgbClr val="FF0000"/>
              </a:solidFill>
            </a:endParaRPr>
          </a:p>
          <a:p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He </a:t>
            </a:r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has to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2800" b="1" cap="none" spc="0" dirty="0">
              <a:ln/>
              <a:solidFill>
                <a:srgbClr val="FF0000"/>
              </a:solidFill>
              <a:effectLst/>
            </a:endParaRPr>
          </a:p>
          <a:p>
            <a:endParaRPr lang="ru-RU" sz="40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Прямоугольник: скругленные углы 3">
            <a:extLst>
              <a:ext uri="{FF2B5EF4-FFF2-40B4-BE49-F238E27FC236}">
                <a16:creationId xmlns:a16="http://schemas.microsoft.com/office/drawing/2014/main" id="{FFC98217-9173-4E32-92A9-1ED18884F0B4}"/>
              </a:ext>
            </a:extLst>
          </p:cNvPr>
          <p:cNvSpPr/>
          <p:nvPr/>
        </p:nvSpPr>
        <p:spPr>
          <a:xfrm>
            <a:off x="6212114" y="137506"/>
            <a:ext cx="5812672" cy="37523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4B2B1A-E92F-4E8C-8268-C9A71E5B7D1D}"/>
              </a:ext>
            </a:extLst>
          </p:cNvPr>
          <p:cNvSpPr/>
          <p:nvPr/>
        </p:nvSpPr>
        <p:spPr>
          <a:xfrm>
            <a:off x="6371993" y="383592"/>
            <a:ext cx="5747920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I </a:t>
            </a:r>
            <a:r>
              <a:rPr lang="en-US" sz="2800" b="1" cap="none" spc="0" dirty="0" smtClean="0">
                <a:ln/>
                <a:solidFill>
                  <a:srgbClr val="FF0000"/>
                </a:solidFill>
                <a:effectLst/>
              </a:rPr>
              <a:t>don’t have </a:t>
            </a:r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to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go to the supermarket</a:t>
            </a:r>
            <a:endParaRPr lang="en-US" sz="2800" b="1" cap="none" spc="0" dirty="0">
              <a:ln/>
              <a:solidFill>
                <a:srgbClr val="FF0000"/>
              </a:solidFill>
              <a:effectLst/>
            </a:endParaRPr>
          </a:p>
          <a:p>
            <a:r>
              <a:rPr lang="en-US" sz="2800" b="1" dirty="0">
                <a:ln/>
                <a:solidFill>
                  <a:srgbClr val="002060"/>
                </a:solidFill>
              </a:rPr>
              <a:t>You </a:t>
            </a:r>
            <a:r>
              <a:rPr lang="en-US" sz="2800" b="1" dirty="0" smtClean="0">
                <a:ln/>
                <a:solidFill>
                  <a:srgbClr val="FF0000"/>
                </a:solidFill>
              </a:rPr>
              <a:t>don’t have </a:t>
            </a:r>
            <a:r>
              <a:rPr lang="en-US" sz="2800" b="1" dirty="0">
                <a:ln/>
                <a:solidFill>
                  <a:srgbClr val="FF0000"/>
                </a:solidFill>
              </a:rPr>
              <a:t>to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go to </a:t>
            </a:r>
            <a:endParaRPr lang="en-US" sz="2800" b="1" cap="none" spc="0" dirty="0" smtClean="0">
              <a:ln/>
              <a:solidFill>
                <a:srgbClr val="002060"/>
              </a:solidFill>
              <a:effectLst/>
            </a:endParaRPr>
          </a:p>
          <a:p>
            <a:r>
              <a:rPr lang="en-US" sz="2800" b="1" cap="none" spc="0" dirty="0" smtClean="0">
                <a:ln/>
                <a:solidFill>
                  <a:srgbClr val="002060"/>
                </a:solidFill>
                <a:effectLst/>
              </a:rPr>
              <a:t>the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supermarket</a:t>
            </a:r>
            <a:endParaRPr lang="en-US" sz="2800" b="1" dirty="0">
              <a:ln/>
              <a:solidFill>
                <a:srgbClr val="FF0000"/>
              </a:solidFill>
            </a:endParaRPr>
          </a:p>
          <a:p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We </a:t>
            </a:r>
            <a:r>
              <a:rPr lang="en-US" sz="2800" b="1" cap="none" spc="0" dirty="0" smtClean="0">
                <a:ln/>
                <a:solidFill>
                  <a:srgbClr val="FF0000"/>
                </a:solidFill>
                <a:effectLst/>
              </a:rPr>
              <a:t>don’t</a:t>
            </a:r>
            <a:r>
              <a:rPr lang="en-US" sz="28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en-US" sz="2800" b="1" cap="none" spc="0" dirty="0" smtClean="0">
                <a:ln/>
                <a:solidFill>
                  <a:srgbClr val="FF0000"/>
                </a:solidFill>
                <a:effectLst/>
              </a:rPr>
              <a:t>have </a:t>
            </a:r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to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go to the </a:t>
            </a:r>
            <a:endParaRPr lang="en-US" sz="2800" b="1" cap="none" spc="0" dirty="0" smtClean="0">
              <a:ln/>
              <a:solidFill>
                <a:srgbClr val="002060"/>
              </a:solidFill>
              <a:effectLst/>
            </a:endParaRPr>
          </a:p>
          <a:p>
            <a:r>
              <a:rPr lang="en-US" sz="2800" b="1" cap="none" spc="0" dirty="0" smtClean="0">
                <a:ln/>
                <a:solidFill>
                  <a:srgbClr val="002060"/>
                </a:solidFill>
                <a:effectLst/>
              </a:rPr>
              <a:t>supermarket</a:t>
            </a:r>
            <a:endParaRPr lang="en-US" sz="2800" b="1" cap="none" spc="0" dirty="0">
              <a:ln/>
              <a:solidFill>
                <a:srgbClr val="FF0000"/>
              </a:solidFill>
              <a:effectLst/>
            </a:endParaRPr>
          </a:p>
          <a:p>
            <a:r>
              <a:rPr lang="en-US" sz="2800" b="1" dirty="0">
                <a:ln/>
                <a:solidFill>
                  <a:srgbClr val="002060"/>
                </a:solidFill>
              </a:rPr>
              <a:t>They </a:t>
            </a:r>
            <a:r>
              <a:rPr lang="en-US" sz="2800" b="1" dirty="0" smtClean="0">
                <a:ln/>
                <a:solidFill>
                  <a:srgbClr val="FF0000"/>
                </a:solidFill>
              </a:rPr>
              <a:t>don’t</a:t>
            </a:r>
            <a:r>
              <a:rPr lang="en-US" sz="2800" b="1" dirty="0" smtClean="0">
                <a:ln/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ln/>
                <a:solidFill>
                  <a:srgbClr val="FF0000"/>
                </a:solidFill>
              </a:rPr>
              <a:t>have </a:t>
            </a:r>
            <a:r>
              <a:rPr lang="en-US" sz="2800" b="1" dirty="0">
                <a:ln/>
                <a:solidFill>
                  <a:srgbClr val="FF0000"/>
                </a:solidFill>
              </a:rPr>
              <a:t>to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go to </a:t>
            </a:r>
            <a:endParaRPr lang="en-US" sz="2800" b="1" cap="none" spc="0" dirty="0" smtClean="0">
              <a:ln/>
              <a:solidFill>
                <a:srgbClr val="002060"/>
              </a:solidFill>
              <a:effectLst/>
            </a:endParaRPr>
          </a:p>
          <a:p>
            <a:r>
              <a:rPr lang="en-US" sz="2800" b="1" cap="none" spc="0" dirty="0" smtClean="0">
                <a:ln/>
                <a:solidFill>
                  <a:srgbClr val="002060"/>
                </a:solidFill>
                <a:effectLst/>
              </a:rPr>
              <a:t>the 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supermarket</a:t>
            </a:r>
            <a:endParaRPr lang="en-US" sz="2800" b="1" dirty="0">
              <a:ln/>
              <a:solidFill>
                <a:srgbClr val="FF0000"/>
              </a:solidFill>
            </a:endParaRPr>
          </a:p>
          <a:p>
            <a:endParaRPr lang="en-US" sz="2800" b="1" cap="none" spc="0" dirty="0">
              <a:ln/>
              <a:solidFill>
                <a:srgbClr val="002060"/>
              </a:solidFill>
              <a:effectLst/>
            </a:endParaRPr>
          </a:p>
          <a:p>
            <a:endParaRPr lang="ru-RU" sz="40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Прямоугольник: скругленные углы 3">
            <a:extLst>
              <a:ext uri="{FF2B5EF4-FFF2-40B4-BE49-F238E27FC236}">
                <a16:creationId xmlns:a16="http://schemas.microsoft.com/office/drawing/2014/main" id="{FFC98217-9173-4E32-92A9-1ED18884F0B4}"/>
              </a:ext>
            </a:extLst>
          </p:cNvPr>
          <p:cNvSpPr/>
          <p:nvPr/>
        </p:nvSpPr>
        <p:spPr>
          <a:xfrm>
            <a:off x="5036457" y="4135916"/>
            <a:ext cx="6668571" cy="181494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68685" y="4298915"/>
            <a:ext cx="7257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/>
                <a:solidFill>
                  <a:srgbClr val="002060"/>
                </a:solidFill>
              </a:rPr>
              <a:t>She </a:t>
            </a:r>
            <a:r>
              <a:rPr lang="en-US" sz="2800" b="1" dirty="0" smtClean="0">
                <a:ln/>
                <a:solidFill>
                  <a:srgbClr val="00B050"/>
                </a:solidFill>
              </a:rPr>
              <a:t>doesn’t have </a:t>
            </a:r>
            <a:r>
              <a:rPr lang="en-US" sz="2800" b="1" dirty="0">
                <a:ln/>
                <a:solidFill>
                  <a:srgbClr val="00B050"/>
                </a:solidFill>
              </a:rPr>
              <a:t>to </a:t>
            </a:r>
            <a:r>
              <a:rPr lang="en-US" sz="2800" b="1" dirty="0">
                <a:ln/>
                <a:solidFill>
                  <a:srgbClr val="002060"/>
                </a:solidFill>
              </a:rPr>
              <a:t>go to the supermarket</a:t>
            </a:r>
            <a:endParaRPr lang="en-US" sz="2800" b="1" dirty="0">
              <a:ln/>
              <a:solidFill>
                <a:srgbClr val="FF0000"/>
              </a:solidFill>
            </a:endParaRPr>
          </a:p>
          <a:p>
            <a:r>
              <a:rPr lang="en-US" sz="2800" b="1" dirty="0">
                <a:ln/>
                <a:solidFill>
                  <a:srgbClr val="002060"/>
                </a:solidFill>
              </a:rPr>
              <a:t>He </a:t>
            </a:r>
            <a:r>
              <a:rPr lang="en-US" sz="2800" b="1" dirty="0" smtClean="0">
                <a:ln/>
                <a:solidFill>
                  <a:srgbClr val="00B050"/>
                </a:solidFill>
              </a:rPr>
              <a:t>doesn’t have to </a:t>
            </a:r>
            <a:r>
              <a:rPr lang="en-US" sz="2800" b="1" dirty="0">
                <a:ln/>
                <a:solidFill>
                  <a:srgbClr val="002060"/>
                </a:solidFill>
              </a:rPr>
              <a:t>go to the supermarket</a:t>
            </a:r>
            <a:endParaRPr lang="en-US" sz="28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449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280304-4626-4F8F-90CD-375C5F5B0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3" y="1333584"/>
            <a:ext cx="4725811" cy="2973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959482" y="4282489"/>
            <a:ext cx="34249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Make the bed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C2E57F-0321-4A07-A398-18B2CDCC6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45" y="1333584"/>
            <a:ext cx="5034845" cy="3056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752FA3-3116-42CC-AE4A-075844CAA572}"/>
              </a:ext>
            </a:extLst>
          </p:cNvPr>
          <p:cNvSpPr/>
          <p:nvPr/>
        </p:nvSpPr>
        <p:spPr>
          <a:xfrm>
            <a:off x="7432194" y="4390510"/>
            <a:ext cx="34687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Tidy the room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C37B606-72A6-4C4B-BC6C-1E3D0B0F5BAA}"/>
              </a:ext>
            </a:extLst>
          </p:cNvPr>
          <p:cNvSpPr/>
          <p:nvPr/>
        </p:nvSpPr>
        <p:spPr>
          <a:xfrm>
            <a:off x="3604210" y="1333584"/>
            <a:ext cx="14278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Mary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FC88973-AE26-404E-BAE1-8DD51875769E}"/>
              </a:ext>
            </a:extLst>
          </p:cNvPr>
          <p:cNvSpPr/>
          <p:nvPr/>
        </p:nvSpPr>
        <p:spPr>
          <a:xfrm>
            <a:off x="10166384" y="3520068"/>
            <a:ext cx="11689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002060"/>
                </a:solidFill>
                <a:effectLst/>
              </a:rPr>
              <a:t>Ben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085FE93-6A50-40DA-9292-B70E20A9FC4A}"/>
              </a:ext>
            </a:extLst>
          </p:cNvPr>
          <p:cNvSpPr/>
          <p:nvPr/>
        </p:nvSpPr>
        <p:spPr>
          <a:xfrm>
            <a:off x="3401079" y="128721"/>
            <a:ext cx="806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/>
                <a:solidFill>
                  <a:srgbClr val="002060"/>
                </a:solidFill>
              </a:rPr>
              <a:t>What does he / she have to do?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4" y="638483"/>
            <a:ext cx="4677375" cy="4125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5" y="638482"/>
            <a:ext cx="5021415" cy="4125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826644" y="3994873"/>
            <a:ext cx="32322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Wash the car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6977222" y="3994872"/>
            <a:ext cx="38109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Do the washing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2896906" y="638482"/>
            <a:ext cx="10014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Ted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10149084" y="638482"/>
            <a:ext cx="12782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Tony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05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2" b="13439"/>
          <a:stretch/>
        </p:blipFill>
        <p:spPr>
          <a:xfrm>
            <a:off x="354943" y="502975"/>
            <a:ext cx="4510314" cy="4426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436095" y="5094515"/>
            <a:ext cx="44291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Do the vacuuming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398290" y="662632"/>
            <a:ext cx="17957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Freddy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r="12286" b="13863"/>
          <a:stretch/>
        </p:blipFill>
        <p:spPr>
          <a:xfrm>
            <a:off x="6328229" y="299775"/>
            <a:ext cx="4789714" cy="4794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6776915" y="5094515"/>
            <a:ext cx="38923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Sweep the floor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6545923" y="301915"/>
            <a:ext cx="17876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Tiffany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57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" b="16305"/>
          <a:stretch/>
        </p:blipFill>
        <p:spPr>
          <a:xfrm>
            <a:off x="446895" y="704651"/>
            <a:ext cx="4081562" cy="4665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1054569" y="5370286"/>
            <a:ext cx="3192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Lay the table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488548" y="704651"/>
            <a:ext cx="1132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Ann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43" y="704651"/>
            <a:ext cx="5999111" cy="4476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6962405" y="5370285"/>
            <a:ext cx="32757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Walk the dog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8976096" y="515966"/>
            <a:ext cx="1428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Peter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41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5" y="472257"/>
            <a:ext cx="4818743" cy="3987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765972" y="4371240"/>
            <a:ext cx="49154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Do the washing up /</a:t>
            </a:r>
          </a:p>
          <a:p>
            <a:pPr algn="ctr"/>
            <a:r>
              <a:rPr lang="en-US" sz="4400" b="1" dirty="0" smtClean="0">
                <a:ln/>
                <a:solidFill>
                  <a:srgbClr val="002060"/>
                </a:solidFill>
              </a:rPr>
              <a:t>Wash the dishes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77" b="16904"/>
          <a:stretch/>
        </p:blipFill>
        <p:spPr>
          <a:xfrm>
            <a:off x="6734629" y="362072"/>
            <a:ext cx="4000318" cy="4112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6971676" y="4536219"/>
            <a:ext cx="35262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Dry the dishes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3021063" y="3704840"/>
            <a:ext cx="19334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002060"/>
                </a:solidFill>
                <a:effectLst/>
              </a:rPr>
              <a:t>Monica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9894B8D-032A-456B-830C-5465782CA420}"/>
              </a:ext>
            </a:extLst>
          </p:cNvPr>
          <p:cNvSpPr/>
          <p:nvPr/>
        </p:nvSpPr>
        <p:spPr>
          <a:xfrm>
            <a:off x="9602906" y="300134"/>
            <a:ext cx="1132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rgbClr val="002060"/>
                </a:solidFill>
              </a:rPr>
              <a:t>Ann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81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916</Words>
  <Application>Microsoft Office PowerPoint</Application>
  <PresentationFormat>Широкоэкранный</PresentationFormat>
  <Paragraphs>228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Agency FB</vt:lpstr>
      <vt:lpstr>Arial</vt:lpstr>
      <vt:lpstr>Britannic Bold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Пользователь</cp:lastModifiedBy>
  <cp:revision>37</cp:revision>
  <dcterms:created xsi:type="dcterms:W3CDTF">2022-04-05T05:54:30Z</dcterms:created>
  <dcterms:modified xsi:type="dcterms:W3CDTF">2022-10-08T09:49:54Z</dcterms:modified>
</cp:coreProperties>
</file>